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67"/>
  </p:notesMasterIdLst>
  <p:handoutMasterIdLst>
    <p:handoutMasterId r:id="rId68"/>
  </p:handoutMasterIdLst>
  <p:sldIdLst>
    <p:sldId id="256" r:id="rId2"/>
    <p:sldId id="259" r:id="rId3"/>
    <p:sldId id="343" r:id="rId4"/>
    <p:sldId id="342" r:id="rId5"/>
    <p:sldId id="258" r:id="rId6"/>
    <p:sldId id="260" r:id="rId7"/>
    <p:sldId id="344" r:id="rId8"/>
    <p:sldId id="330" r:id="rId9"/>
    <p:sldId id="331" r:id="rId10"/>
    <p:sldId id="323" r:id="rId11"/>
    <p:sldId id="325" r:id="rId12"/>
    <p:sldId id="326" r:id="rId13"/>
    <p:sldId id="329" r:id="rId14"/>
    <p:sldId id="336" r:id="rId15"/>
    <p:sldId id="281" r:id="rId16"/>
    <p:sldId id="282" r:id="rId17"/>
    <p:sldId id="310" r:id="rId18"/>
    <p:sldId id="316" r:id="rId19"/>
    <p:sldId id="332" r:id="rId20"/>
    <p:sldId id="309" r:id="rId21"/>
    <p:sldId id="317" r:id="rId22"/>
    <p:sldId id="283" r:id="rId23"/>
    <p:sldId id="333" r:id="rId24"/>
    <p:sldId id="318" r:id="rId25"/>
    <p:sldId id="334" r:id="rId26"/>
    <p:sldId id="321" r:id="rId27"/>
    <p:sldId id="322" r:id="rId28"/>
    <p:sldId id="335" r:id="rId29"/>
    <p:sldId id="261" r:id="rId30"/>
    <p:sldId id="345" r:id="rId31"/>
    <p:sldId id="268" r:id="rId32"/>
    <p:sldId id="265" r:id="rId33"/>
    <p:sldId id="302" r:id="rId34"/>
    <p:sldId id="319" r:id="rId35"/>
    <p:sldId id="346" r:id="rId36"/>
    <p:sldId id="263" r:id="rId37"/>
    <p:sldId id="264" r:id="rId38"/>
    <p:sldId id="284" r:id="rId39"/>
    <p:sldId id="280" r:id="rId40"/>
    <p:sldId id="286" r:id="rId41"/>
    <p:sldId id="347" r:id="rId42"/>
    <p:sldId id="287" r:id="rId43"/>
    <p:sldId id="288" r:id="rId44"/>
    <p:sldId id="289" r:id="rId45"/>
    <p:sldId id="290" r:id="rId46"/>
    <p:sldId id="291" r:id="rId47"/>
    <p:sldId id="337" r:id="rId48"/>
    <p:sldId id="348" r:id="rId49"/>
    <p:sldId id="338" r:id="rId50"/>
    <p:sldId id="339" r:id="rId51"/>
    <p:sldId id="296" r:id="rId52"/>
    <p:sldId id="297" r:id="rId53"/>
    <p:sldId id="298" r:id="rId54"/>
    <p:sldId id="300" r:id="rId55"/>
    <p:sldId id="340" r:id="rId56"/>
    <p:sldId id="299" r:id="rId57"/>
    <p:sldId id="320" r:id="rId58"/>
    <p:sldId id="274" r:id="rId59"/>
    <p:sldId id="349" r:id="rId60"/>
    <p:sldId id="354" r:id="rId61"/>
    <p:sldId id="350" r:id="rId62"/>
    <p:sldId id="351" r:id="rId63"/>
    <p:sldId id="352" r:id="rId64"/>
    <p:sldId id="353" r:id="rId65"/>
    <p:sldId id="355" r:id="rId66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9CCFF"/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81" autoAdjust="0"/>
  </p:normalViewPr>
  <p:slideViewPr>
    <p:cSldViewPr>
      <p:cViewPr varScale="1">
        <p:scale>
          <a:sx n="70" d="100"/>
          <a:sy n="70" d="100"/>
        </p:scale>
        <p:origin x="13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90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5" tIns="46236" rIns="92475" bIns="46236" numCol="1" anchor="t" anchorCtr="0" compatLnSpc="1">
            <a:prstTxWarp prst="textNoShape">
              <a:avLst/>
            </a:prstTxWarp>
          </a:bodyPr>
          <a:lstStyle>
            <a:lvl1pPr defTabSz="92519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167" y="0"/>
            <a:ext cx="301190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5" tIns="46236" rIns="92475" bIns="46236" numCol="1" anchor="t" anchorCtr="0" compatLnSpc="1">
            <a:prstTxWarp prst="textNoShape">
              <a:avLst/>
            </a:prstTxWarp>
          </a:bodyPr>
          <a:lstStyle>
            <a:lvl1pPr algn="r" defTabSz="92519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3958"/>
            <a:ext cx="3011909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5" tIns="46236" rIns="92475" bIns="46236" numCol="1" anchor="b" anchorCtr="0" compatLnSpc="1">
            <a:prstTxWarp prst="textNoShape">
              <a:avLst/>
            </a:prstTxWarp>
          </a:bodyPr>
          <a:lstStyle>
            <a:lvl1pPr defTabSz="92519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167" y="8773958"/>
            <a:ext cx="3011909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5" tIns="46236" rIns="92475" bIns="46236" numCol="1" anchor="b" anchorCtr="0" compatLnSpc="1">
            <a:prstTxWarp prst="textNoShape">
              <a:avLst/>
            </a:prstTxWarp>
          </a:bodyPr>
          <a:lstStyle>
            <a:lvl1pPr algn="r" defTabSz="92519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A914738-7DF3-4218-A111-F1CEBE018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8603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90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5" tIns="46236" rIns="92475" bIns="46236" numCol="1" anchor="t" anchorCtr="0" compatLnSpc="1">
            <a:prstTxWarp prst="textNoShape">
              <a:avLst/>
            </a:prstTxWarp>
          </a:bodyPr>
          <a:lstStyle>
            <a:lvl1pPr defTabSz="92519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167" y="0"/>
            <a:ext cx="301190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5" tIns="46236" rIns="92475" bIns="46236" numCol="1" anchor="t" anchorCtr="0" compatLnSpc="1">
            <a:prstTxWarp prst="textNoShape">
              <a:avLst/>
            </a:prstTxWarp>
          </a:bodyPr>
          <a:lstStyle>
            <a:lvl1pPr algn="r" defTabSz="92519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2150"/>
            <a:ext cx="461645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6257" y="4387768"/>
            <a:ext cx="5097562" cy="415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5" tIns="46236" rIns="92475" bIns="462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3958"/>
            <a:ext cx="3011909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5" tIns="46236" rIns="92475" bIns="46236" numCol="1" anchor="b" anchorCtr="0" compatLnSpc="1">
            <a:prstTxWarp prst="textNoShape">
              <a:avLst/>
            </a:prstTxWarp>
          </a:bodyPr>
          <a:lstStyle>
            <a:lvl1pPr defTabSz="92519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167" y="8773958"/>
            <a:ext cx="3011909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5" tIns="46236" rIns="92475" bIns="46236" numCol="1" anchor="b" anchorCtr="0" compatLnSpc="1">
            <a:prstTxWarp prst="textNoShape">
              <a:avLst/>
            </a:prstTxWarp>
          </a:bodyPr>
          <a:lstStyle>
            <a:lvl1pPr algn="r" defTabSz="92519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1B58E28-AB05-48E0-84EC-ED8CBB194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2236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116FD5-0F24-4E04-B88A-E35BE068D5D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292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BBF6E6-4344-445C-9369-B1BECF88BB1D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824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BA6852-6E34-43F6-9E87-2CF877538EC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069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0CBF10-E0FD-43F1-A7E3-CEBA3EE73FB9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130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0CBF10-E0FD-43F1-A7E3-CEBA3EE73FB9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490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9A733-2170-4BAE-82BF-EDF00C4E1D50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537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9A733-2170-4BAE-82BF-EDF00C4E1D50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6705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4D69F6-6497-4BCE-80CE-7BB51793F4CF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366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DC8C9D-8924-4E43-9D24-376B4FEE7CAA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5372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CE955B-CCD3-45F1-B8BE-C29C0F5471C8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404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93D166-5680-45E4-B93D-A8BF26C879E2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38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CC0872-5755-474E-8D6D-B226A8C4280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5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0F927D-FAD9-4F84-AFA4-F6DEEC25B599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816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6DA942-1F3A-4B0A-8ECA-7FCBCB305875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788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4546C6-D840-4FDD-AC1B-3492EC3D40A9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049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905A69-FFDD-4223-83D2-2A5679138746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9358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905A69-FFDD-4223-83D2-2A5679138746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753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0B54EE-C2E6-4A74-B25E-8155246B34F3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423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543A9A-B6A7-415D-9149-E4744CE981E8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0847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756919-F304-4E6C-B46F-D150A22DB37B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100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34BFA5-F526-41F6-B6A0-F8AD31897DAC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250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D7FB16-039F-4C26-938B-5501C42819EC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1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CC0872-5755-474E-8D6D-B226A8C4280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9671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D7FB16-039F-4C26-938B-5501C42819EC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66876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D7FB16-039F-4C26-938B-5501C42819EC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3666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2935FE-580E-4042-BA39-0760D7D55477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9728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2935FE-580E-4042-BA39-0760D7D55477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1173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8B7A8A-36B8-4EA9-8888-DE734DAD5CB5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4237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712F6B-897A-4EB3-88FD-EB0A26A25FEC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784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825CB7-9B6D-4F33-B1BB-0CC7475BE2BF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2290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6D8E2B-3034-406E-8A9A-843BD0BE81F6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3927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6D8E2B-3034-406E-8A9A-843BD0BE81F6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2359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AE446C-41AA-4B29-9E56-8534FFED740C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68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CC0872-5755-474E-8D6D-B226A8C4280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8846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92835B-9614-4ECB-9C96-D0C03F9B94E3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51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6A8D91-621B-49FE-B34C-018CCD57798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43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F243BE-0045-4D1F-A409-F2374F99F99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9664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F243BE-0045-4D1F-A409-F2374F99F99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9860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F243BE-0045-4D1F-A409-F2374F99F99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2335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F243BE-0045-4D1F-A409-F2374F99F999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75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0087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0088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8629D-4C00-4A3D-BC1E-0BFBE6B61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87706-E10A-4106-8524-538A48B6A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65AE0-4B09-48BD-AA32-3CA56CC4B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1FBCE-435C-4A57-95A1-1AF27D84B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8580F-3B00-47F4-B8DE-9DF6F7E51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F1404-6D2F-4187-B5A7-843FE5C0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D3349-5634-4FF6-99F4-7A53FF339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EBCC5-1A86-4787-9CED-92750D116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443C3-8E17-4E73-B3E5-ECBACC11C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36F57-291C-4DA5-A20D-C99E1F50E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96428-4DAD-4039-89AA-3F13784A7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99"/>
            </a:gs>
            <a:gs pos="100000">
              <a:srgbClr val="001847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29027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28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29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30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31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32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33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34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35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36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37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38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39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40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41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42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43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44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45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46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47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48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49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50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51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52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53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54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55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56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57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58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59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60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29061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9062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9063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64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en-US" smtClean="0"/>
              <a:t>34599_2</a:t>
            </a:r>
            <a:endParaRPr lang="en-US"/>
          </a:p>
        </p:txBody>
      </p:sp>
      <p:sp>
        <p:nvSpPr>
          <p:cNvPr id="129065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A795A54-CD57-4E9A-8FA5-63B70FABF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9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AD66AB-286E-4FB9-876B-34DD782D37E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81534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Interaction of the ADA, FMLA, and Workers’ Compensation Law 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286000"/>
            <a:ext cx="73914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York M. Flik, Esq.</a:t>
            </a:r>
          </a:p>
          <a:p>
            <a:pPr eaLnBrk="1" hangingPunct="1">
              <a:defRPr/>
            </a:pPr>
            <a:r>
              <a:rPr lang="en-US" sz="2800" dirty="0" smtClean="0"/>
              <a:t>Allen, Norton &amp; Blue, PA</a:t>
            </a:r>
          </a:p>
          <a:p>
            <a:pPr eaLnBrk="1" hangingPunct="1">
              <a:defRPr/>
            </a:pPr>
            <a:r>
              <a:rPr lang="en-US" sz="2800" dirty="0" smtClean="0"/>
              <a:t>121 Majorca Avenue</a:t>
            </a:r>
          </a:p>
          <a:p>
            <a:pPr eaLnBrk="1" hangingPunct="1">
              <a:defRPr/>
            </a:pPr>
            <a:r>
              <a:rPr lang="en-US" sz="2800" dirty="0" smtClean="0"/>
              <a:t>Coral Gables, FL 33134</a:t>
            </a:r>
          </a:p>
          <a:p>
            <a:pPr eaLnBrk="1" hangingPunct="1">
              <a:defRPr/>
            </a:pPr>
            <a:r>
              <a:rPr lang="en-US" sz="2800" dirty="0" smtClean="0"/>
              <a:t>Phone: 305-445-7801</a:t>
            </a:r>
          </a:p>
          <a:p>
            <a:pPr eaLnBrk="1" hangingPunct="1">
              <a:defRPr/>
            </a:pPr>
            <a:r>
              <a:rPr lang="en-US" sz="2800" dirty="0" smtClean="0"/>
              <a:t>Fax: 305-442-1578</a:t>
            </a:r>
          </a:p>
          <a:p>
            <a:pPr eaLnBrk="1" hangingPunct="1">
              <a:defRPr/>
            </a:pPr>
            <a:r>
              <a:rPr lang="en-US" sz="2800" dirty="0" smtClean="0"/>
              <a:t>yflik@anblaw.com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July 26,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ADA – New Developments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“Mitigating Measures”</a:t>
            </a:r>
          </a:p>
          <a:p>
            <a:pPr>
              <a:defRPr/>
            </a:pPr>
            <a:r>
              <a:rPr lang="en-US" u="sng" dirty="0" smtClean="0"/>
              <a:t>Sutton v. United Airlines </a:t>
            </a:r>
            <a:r>
              <a:rPr lang="en-US" dirty="0" smtClean="0"/>
              <a:t>(1999) – Supreme Court held that mitigating measures may be taken into consideration in determining if an individual is substantially limited in a major life activity.</a:t>
            </a:r>
          </a:p>
          <a:p>
            <a:pPr>
              <a:defRPr/>
            </a:pPr>
            <a:r>
              <a:rPr lang="en-US" dirty="0" smtClean="0"/>
              <a:t>(i.e., corrective lenses and blood pressure medications).</a:t>
            </a:r>
            <a:endParaRPr lang="en-US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AE9ACA-E96F-438C-80A4-850B2EA2DF6D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12138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ADA - New Developments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“Substantially Limits a Major Life Activity.”</a:t>
            </a:r>
          </a:p>
          <a:p>
            <a:pPr>
              <a:defRPr/>
            </a:pPr>
            <a:r>
              <a:rPr lang="en-US" u="sng" dirty="0" smtClean="0"/>
              <a:t>Toyota Mfg. Co. of Ky. v. Williams</a:t>
            </a:r>
            <a:r>
              <a:rPr lang="en-US" dirty="0" smtClean="0"/>
              <a:t> (2002) Supreme Court held very restrictive view of ADA.</a:t>
            </a:r>
          </a:p>
          <a:p>
            <a:pPr>
              <a:defRPr/>
            </a:pPr>
            <a:r>
              <a:rPr lang="en-US" dirty="0" smtClean="0"/>
              <a:t>Substantially limited in a MLA means an impairment that prevents person from doing activities that are of “central importance to most people’s lives.” </a:t>
            </a:r>
            <a:endParaRPr lang="en-US" dirty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6A5131-A5B2-455D-9AF1-5D5FB73430C9}" type="slidenum">
              <a:rPr lang="en-US" smtClean="0"/>
              <a:pPr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4195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ADA Amendments Act of 2008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Effective:  September 25, 2008.</a:t>
            </a:r>
          </a:p>
          <a:p>
            <a:pPr>
              <a:defRPr/>
            </a:pPr>
            <a:r>
              <a:rPr lang="en-US" dirty="0" smtClean="0"/>
              <a:t>Purpose:  To reject the Supreme Court’s holdings in </a:t>
            </a:r>
            <a:r>
              <a:rPr lang="en-US" u="sng" dirty="0" smtClean="0"/>
              <a:t>Sutton</a:t>
            </a:r>
            <a:r>
              <a:rPr lang="en-US" dirty="0" smtClean="0"/>
              <a:t> and </a:t>
            </a:r>
            <a:r>
              <a:rPr lang="en-US" u="sng" dirty="0" smtClean="0"/>
              <a:t>Toyota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smtClean="0"/>
              <a:t>Mitigating measures are not considered in whether an impairment substantially limits a MLA.</a:t>
            </a:r>
          </a:p>
          <a:p>
            <a:pPr>
              <a:defRPr/>
            </a:pPr>
            <a:r>
              <a:rPr lang="en-US" dirty="0" smtClean="0"/>
              <a:t>Court’s view of substantial limitation is too narrow and inappropriately high </a:t>
            </a:r>
            <a:endParaRPr 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08F8C3-5662-4D01-AED9-AEEE80C79AF4}" type="slidenum">
              <a:rPr lang="en-US" smtClean="0"/>
              <a:pPr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55063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ADA Amendments Act of 2008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Creates a Rule of Construction requiring Courts to construe the ADA broadly.</a:t>
            </a:r>
          </a:p>
          <a:p>
            <a:pPr>
              <a:defRPr/>
            </a:pPr>
            <a:r>
              <a:rPr lang="en-US" sz="2800" dirty="0" smtClean="0"/>
              <a:t>The Act mandates that the definition of disability be construed in “favor of broad coverage of individuals under the Act to the maximum extent permitted.” </a:t>
            </a:r>
          </a:p>
          <a:p>
            <a:pPr>
              <a:defRPr/>
            </a:pPr>
            <a:r>
              <a:rPr lang="en-US" sz="2800" dirty="0" smtClean="0"/>
              <a:t>Amendments made it easier for an individual to establish that he or she has a disability in order to obtain protection under the ADA.</a:t>
            </a:r>
            <a:endParaRPr lang="en-US" sz="2800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F190B1-E2FF-4013-B1DC-8DA84ADBEB58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77900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ADA Amendments Act of 2008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Suggests that conditions of 6 months or less likely not disabilities, but 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Opens door to temporary conditions becoming disabilities if sufficiently severe. </a:t>
            </a:r>
            <a:endParaRPr lang="en-US" sz="2800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F190B1-E2FF-4013-B1DC-8DA84ADBEB58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027324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79F175-C307-48C5-B713-E1004ECE326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Basics of FMLA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</a:t>
            </a:r>
            <a:r>
              <a:rPr lang="en-US" dirty="0" smtClean="0"/>
              <a:t>equires covered employers to give eligible employees up to 12 weeks per year of unpaid leave for:</a:t>
            </a:r>
          </a:p>
          <a:p>
            <a:pPr lvl="1" eaLnBrk="1" hangingPunct="1">
              <a:defRPr/>
            </a:pPr>
            <a:r>
              <a:rPr lang="en-US" dirty="0" smtClean="0"/>
              <a:t>birth or adoption of child;</a:t>
            </a:r>
          </a:p>
          <a:p>
            <a:pPr lvl="1" eaLnBrk="1" hangingPunct="1">
              <a:defRPr/>
            </a:pPr>
            <a:r>
              <a:rPr lang="en-US" dirty="0" smtClean="0"/>
              <a:t>placement of foster child;</a:t>
            </a:r>
          </a:p>
          <a:p>
            <a:pPr lvl="1" eaLnBrk="1" hangingPunct="1">
              <a:defRPr/>
            </a:pPr>
            <a:r>
              <a:rPr lang="en-US" dirty="0" smtClean="0"/>
              <a:t>serious medical condition of parent, spouse, or child;</a:t>
            </a:r>
          </a:p>
          <a:p>
            <a:pPr lvl="1" eaLnBrk="1" hangingPunct="1">
              <a:defRPr/>
            </a:pPr>
            <a:r>
              <a:rPr lang="en-US" dirty="0" smtClean="0"/>
              <a:t>employee’s own serious medical condition</a:t>
            </a:r>
          </a:p>
          <a:p>
            <a:pPr eaLnBrk="1" hangingPunct="1">
              <a:defRPr/>
            </a:pPr>
            <a:r>
              <a:rPr lang="en-US" dirty="0" smtClean="0"/>
              <a:t>No state corollary of FMLA in Florida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51857D-3BF1-4A2A-A2D2-028168BFDB09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Coverage of FMLA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60960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Employers with 50 or more employees, and all public agencies</a:t>
            </a:r>
          </a:p>
          <a:p>
            <a:pPr eaLnBrk="1" hangingPunct="1">
              <a:defRPr/>
            </a:pPr>
            <a:r>
              <a:rPr lang="en-US" sz="2800" dirty="0" smtClean="0"/>
              <a:t>Employee has worked at least 12 months total time with employer</a:t>
            </a:r>
          </a:p>
          <a:p>
            <a:pPr eaLnBrk="1" hangingPunct="1">
              <a:defRPr/>
            </a:pPr>
            <a:r>
              <a:rPr lang="en-US" sz="2800" dirty="0" smtClean="0"/>
              <a:t>Employee has worked at least 1,250 hours during 12-month period preceding the leave</a:t>
            </a:r>
          </a:p>
          <a:p>
            <a:pPr eaLnBrk="1" hangingPunct="1">
              <a:defRPr/>
            </a:pPr>
            <a:r>
              <a:rPr lang="en-US" sz="2800" dirty="0" smtClean="0"/>
              <a:t>Employee works at facility with at least 50 employees within a 75-mile radius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FMLA Leave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30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Employees can take leave in various ways:</a:t>
            </a:r>
          </a:p>
          <a:p>
            <a:pPr lvl="1">
              <a:defRPr/>
            </a:pPr>
            <a:r>
              <a:rPr lang="en-US" dirty="0" smtClean="0"/>
              <a:t>Large, continuous blocks of time at once</a:t>
            </a:r>
          </a:p>
          <a:p>
            <a:pPr lvl="2">
              <a:defRPr/>
            </a:pPr>
            <a:r>
              <a:rPr lang="en-US" dirty="0" smtClean="0"/>
              <a:t>E.g., recovery after surgery</a:t>
            </a:r>
          </a:p>
          <a:p>
            <a:pPr lvl="1">
              <a:defRPr/>
            </a:pPr>
            <a:r>
              <a:rPr lang="en-US" dirty="0" smtClean="0"/>
              <a:t>Multiple intermittent, smaller blocks of time</a:t>
            </a:r>
          </a:p>
          <a:p>
            <a:pPr lvl="2">
              <a:defRPr/>
            </a:pPr>
            <a:r>
              <a:rPr lang="en-US" dirty="0" smtClean="0"/>
              <a:t>E.g., occasional absences due to diabetes</a:t>
            </a:r>
          </a:p>
          <a:p>
            <a:pPr lvl="1">
              <a:defRPr/>
            </a:pPr>
            <a:r>
              <a:rPr lang="en-US" dirty="0" smtClean="0"/>
              <a:t>Can reduce workload to part-time schedule</a:t>
            </a:r>
          </a:p>
          <a:p>
            <a:pPr lvl="2">
              <a:defRPr/>
            </a:pPr>
            <a:r>
              <a:rPr lang="en-US" dirty="0" smtClean="0"/>
              <a:t>E.g., after surgery, you are only able to return to work for 4 hours a day or for 3 days a week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11FD86-3150-442D-971D-90CDF3CB9B7E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FMLA Intermittent Leave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dirty="0" smtClean="0"/>
              <a:t>Intermittent leave must </a:t>
            </a:r>
            <a:r>
              <a:rPr lang="en-US" dirty="0"/>
              <a:t>be “medically necessary” per physician</a:t>
            </a:r>
            <a:r>
              <a:rPr lang="en-US" dirty="0" smtClean="0"/>
              <a:t>:</a:t>
            </a:r>
          </a:p>
          <a:p>
            <a:pPr lvl="2">
              <a:defRPr/>
            </a:pPr>
            <a:r>
              <a:rPr lang="en-US" dirty="0" smtClean="0"/>
              <a:t>Show 1) Need for leave and 2) best accommodated intermittently</a:t>
            </a:r>
            <a:endParaRPr lang="en-US" dirty="0"/>
          </a:p>
          <a:p>
            <a:pPr lvl="2">
              <a:defRPr/>
            </a:pPr>
            <a:r>
              <a:rPr lang="en-US" dirty="0"/>
              <a:t>E.g., caring for a seriously ill family member, employee’s serious health condition;</a:t>
            </a:r>
          </a:p>
          <a:p>
            <a:pPr lvl="2">
              <a:defRPr/>
            </a:pPr>
            <a:r>
              <a:rPr lang="en-US" dirty="0" smtClean="0"/>
              <a:t>Intermittent leave </a:t>
            </a:r>
            <a:r>
              <a:rPr lang="en-US" dirty="0"/>
              <a:t>for caring for newborn baby or newly adopted foster care child may only be taken with employer’s prior </a:t>
            </a:r>
            <a:r>
              <a:rPr lang="en-US" dirty="0" smtClean="0"/>
              <a:t>approval –unless serious health condition</a:t>
            </a:r>
          </a:p>
          <a:p>
            <a:pPr marL="914400" lvl="2" indent="0">
              <a:buNone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1FBCE-435C-4A57-95A1-1AF27D84BCE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656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FMLA Intermittent Leave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30725"/>
          </a:xfrm>
        </p:spPr>
        <p:txBody>
          <a:bodyPr/>
          <a:lstStyle/>
          <a:p>
            <a:pPr lvl="2">
              <a:defRPr/>
            </a:pPr>
            <a:r>
              <a:rPr lang="en-US" dirty="0" smtClean="0"/>
              <a:t>Employees must make reasonable efforts to schedule so as not to unduly disrupt operations</a:t>
            </a:r>
          </a:p>
          <a:p>
            <a:pPr lvl="2">
              <a:defRPr/>
            </a:pPr>
            <a:endParaRPr lang="en-US" dirty="0"/>
          </a:p>
          <a:p>
            <a:pPr lvl="2">
              <a:defRPr/>
            </a:pPr>
            <a:r>
              <a:rPr lang="en-US" dirty="0" smtClean="0"/>
              <a:t>May </a:t>
            </a:r>
            <a:r>
              <a:rPr lang="en-US" dirty="0"/>
              <a:t>permit transfer of employee to alternative position/part-time position during intermittent leave period</a:t>
            </a:r>
            <a:r>
              <a:rPr lang="en-US" dirty="0" smtClean="0"/>
              <a:t>.</a:t>
            </a:r>
          </a:p>
          <a:p>
            <a:pPr lvl="2">
              <a:defRPr/>
            </a:pPr>
            <a:endParaRPr lang="en-US" dirty="0" smtClean="0"/>
          </a:p>
          <a:p>
            <a:pPr lvl="2">
              <a:defRPr/>
            </a:pPr>
            <a:r>
              <a:rPr lang="en-US" dirty="0" smtClean="0"/>
              <a:t>Alternative position must have equal pay and benefits</a:t>
            </a:r>
          </a:p>
          <a:p>
            <a:pPr lvl="2">
              <a:defRPr/>
            </a:pPr>
            <a:endParaRPr lang="en-US" dirty="0" smtClean="0"/>
          </a:p>
          <a:p>
            <a:pPr lvl="2">
              <a:defRPr/>
            </a:pPr>
            <a:r>
              <a:rPr lang="en-US" dirty="0" smtClean="0"/>
              <a:t>Must place back in same or equivalent job when leave no longer needed.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1FBCE-435C-4A57-95A1-1AF27D84BCE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04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C5F5B4-CCA2-4882-9FA1-EFAB0246161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6781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Coverage of the ADA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All employers in interstate commerce and state and local governments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Once was 25 or more employees, now 15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Independent contractors are not covered</a:t>
            </a:r>
            <a:br>
              <a:rPr lang="en-US" sz="2800" dirty="0" smtClean="0"/>
            </a:br>
            <a:r>
              <a:rPr lang="en-US" sz="2800" dirty="0" smtClean="0"/>
              <a:t>Florida has a state law corollary—Florida Civil Rights Act, Fla. Stat. s.760 et seq.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National Defense Authorization Act of 2008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u="sng" dirty="0" smtClean="0"/>
              <a:t>2 New Reasons for Leave</a:t>
            </a:r>
            <a:r>
              <a:rPr lang="en-US" sz="2800" dirty="0" smtClean="0"/>
              <a:t>:  1) Employees get up to 12 weeks of leave for “any qualifying exigency” arising out of a spouse, child or parent’s active duty or impending call in military</a:t>
            </a:r>
            <a:r>
              <a:rPr lang="en-US" dirty="0" smtClean="0"/>
              <a:t>.</a:t>
            </a:r>
          </a:p>
          <a:p>
            <a:pPr lvl="1">
              <a:defRPr/>
            </a:pPr>
            <a:r>
              <a:rPr lang="en-US" dirty="0" smtClean="0"/>
              <a:t>Qualifying Exigency: encompasses a wide range of activities, including:</a:t>
            </a:r>
          </a:p>
          <a:p>
            <a:pPr lvl="2">
              <a:defRPr/>
            </a:pPr>
            <a:r>
              <a:rPr lang="en-US" sz="2000" dirty="0" smtClean="0"/>
              <a:t>attending military events and related activities;</a:t>
            </a:r>
          </a:p>
          <a:p>
            <a:pPr lvl="2">
              <a:defRPr/>
            </a:pPr>
            <a:r>
              <a:rPr lang="en-US" sz="2000" dirty="0" smtClean="0"/>
              <a:t>arranging for alternative childcare;</a:t>
            </a:r>
          </a:p>
          <a:p>
            <a:pPr lvl="2">
              <a:defRPr/>
            </a:pPr>
            <a:r>
              <a:rPr lang="en-US" sz="2000" dirty="0" smtClean="0"/>
              <a:t>making or updating financial and legal arrangements;</a:t>
            </a:r>
          </a:p>
          <a:p>
            <a:pPr lvl="2">
              <a:defRPr/>
            </a:pPr>
            <a:r>
              <a:rPr lang="en-US" sz="2000" dirty="0" smtClean="0"/>
              <a:t>attending counseling;</a:t>
            </a:r>
          </a:p>
          <a:p>
            <a:pPr lvl="2">
              <a:defRPr/>
            </a:pPr>
            <a:r>
              <a:rPr lang="en-US" sz="2000" dirty="0" smtClean="0"/>
              <a:t>all arising out of an active duty or call to active duty status of a covered military member 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08FFFE-2A3A-4D98-83DC-9A185EC769E1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Defense Authorization Act of 2008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2 New Reasons for leave</a:t>
            </a:r>
            <a:r>
              <a:rPr lang="en-US" dirty="0" smtClean="0"/>
              <a:t>:  2) Spouse</a:t>
            </a:r>
            <a:r>
              <a:rPr lang="en-US" dirty="0"/>
              <a:t>, Child, </a:t>
            </a:r>
            <a:r>
              <a:rPr lang="en-US" dirty="0" smtClean="0"/>
              <a:t>Parent, or </a:t>
            </a:r>
            <a:r>
              <a:rPr lang="en-US" dirty="0"/>
              <a:t>Next of Kin of </a:t>
            </a:r>
            <a:r>
              <a:rPr lang="en-US" dirty="0" smtClean="0"/>
              <a:t>covered </a:t>
            </a:r>
            <a:r>
              <a:rPr lang="en-US" dirty="0"/>
              <a:t>service </a:t>
            </a:r>
            <a:r>
              <a:rPr lang="en-US" dirty="0" smtClean="0"/>
              <a:t>member </a:t>
            </a:r>
            <a:r>
              <a:rPr lang="en-US" dirty="0"/>
              <a:t>who is recovering from illness or injury in line of duty gets up to 26 weeks in 12-month period to care for </a:t>
            </a:r>
            <a:r>
              <a:rPr lang="en-US" dirty="0" smtClean="0"/>
              <a:t>injured service member.</a:t>
            </a:r>
          </a:p>
          <a:p>
            <a:r>
              <a:rPr lang="en-US" dirty="0" smtClean="0"/>
              <a:t>A combined total of 26 weeks, inclusive of 12 weeks of FMLA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1FBCE-435C-4A57-95A1-1AF27D84BCE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099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9801E9-C91D-4E97-8EA1-EBF087A5C6DC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Prohibited Actions </a:t>
            </a:r>
            <a:r>
              <a:rPr lang="en-US" dirty="0"/>
              <a:t>U</a:t>
            </a:r>
            <a:r>
              <a:rPr lang="en-US" dirty="0" smtClean="0"/>
              <a:t>nder FMLA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Interference: failing to allow FMLA leave under covered circumstances;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Retaliation: adverse action against employees who take FMLA leave, who file FMLA-related complaints, or who assist in FMLA claim actions.</a:t>
            </a:r>
          </a:p>
          <a:p>
            <a:pPr lvl="1" eaLnBrk="1" hangingPunct="1">
              <a:defRPr/>
            </a:pPr>
            <a:r>
              <a:rPr lang="en-US" dirty="0"/>
              <a:t>P</a:t>
            </a:r>
            <a:r>
              <a:rPr lang="en-US" dirty="0" smtClean="0"/>
              <a:t>enalizing </a:t>
            </a:r>
            <a:r>
              <a:rPr lang="en-US" dirty="0"/>
              <a:t>employees for taking FMLA leave;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9801E9-C91D-4E97-8EA1-EBF087A5C6DC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Prohibited Actions </a:t>
            </a:r>
            <a:r>
              <a:rPr lang="en-US" dirty="0"/>
              <a:t>U</a:t>
            </a:r>
            <a:r>
              <a:rPr lang="en-US" dirty="0" smtClean="0"/>
              <a:t>nder FMLA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Issue of Individual Liability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Employer defined as any person who acts, directly or indirectly, in the interest of an employer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Similar to FLSA</a:t>
            </a:r>
          </a:p>
        </p:txBody>
      </p:sp>
    </p:spTree>
    <p:extLst>
      <p:ext uri="{BB962C8B-B14F-4D97-AF65-F5344CB8AC3E}">
        <p14:creationId xmlns:p14="http://schemas.microsoft.com/office/powerpoint/2010/main" val="419235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Prohibited Actions Under FMLA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11</a:t>
            </a:r>
            <a:r>
              <a:rPr lang="en-US" baseline="30000" dirty="0" smtClean="0"/>
              <a:t>th</a:t>
            </a:r>
            <a:r>
              <a:rPr lang="en-US" dirty="0"/>
              <a:t> </a:t>
            </a:r>
            <a:r>
              <a:rPr lang="en-US" dirty="0" smtClean="0"/>
              <a:t>Circuit (which includes Florida), has held that there is no individual liability for FMLA violation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Nowhere does it say that in law</a:t>
            </a:r>
          </a:p>
          <a:p>
            <a:pPr lvl="1"/>
            <a:r>
              <a:rPr lang="en-US" dirty="0" smtClean="0"/>
              <a:t>Reasoning that supervisor in public agency lacks sufficient control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1FBCE-435C-4A57-95A1-1AF27D84BCE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388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Prohibited Actions Under FMLA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However, the 2</a:t>
            </a:r>
            <a:r>
              <a:rPr lang="en-US" baseline="30000" dirty="0" smtClean="0"/>
              <a:t>nd</a:t>
            </a:r>
            <a:r>
              <a:rPr lang="en-US" dirty="0" smtClean="0"/>
              <a:t> Circuit (New York, Connecticut, Vermont) recently held that an HR Manager could be individually liable for FMLA violation</a:t>
            </a:r>
          </a:p>
          <a:p>
            <a:endParaRPr lang="en-US" dirty="0" smtClean="0"/>
          </a:p>
          <a:p>
            <a:r>
              <a:rPr lang="en-US" dirty="0" smtClean="0"/>
              <a:t>Joins 3</a:t>
            </a:r>
            <a:r>
              <a:rPr lang="en-US" baseline="30000" dirty="0" smtClean="0"/>
              <a:t>rd</a:t>
            </a:r>
            <a:r>
              <a:rPr lang="en-US" dirty="0" smtClean="0"/>
              <a:t> , 5</a:t>
            </a:r>
            <a:r>
              <a:rPr lang="en-US" baseline="30000" dirty="0" smtClean="0"/>
              <a:t>th</a:t>
            </a:r>
            <a:r>
              <a:rPr lang="en-US" dirty="0" smtClean="0"/>
              <a:t> , 8</a:t>
            </a:r>
            <a:r>
              <a:rPr lang="en-US" baseline="30000" dirty="0" smtClean="0"/>
              <a:t>th</a:t>
            </a:r>
            <a:r>
              <a:rPr lang="en-US" dirty="0" smtClean="0"/>
              <a:t> Circuits imposing individual liability.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1FBCE-435C-4A57-95A1-1AF27D84BCE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559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 of PDA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sz="2800" dirty="0"/>
              <a:t>Amended Title VII of the Civil Rights Act of 1964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Prohibits discrimination on the basis of pregnancy, childbirth, or related medical conditions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Women affected by pregnancy, childbirth, or related medical conditions must be treated the same for all employment-related purposes.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1FBCE-435C-4A57-95A1-1AF27D84BCE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834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Prohibited Actions under PDA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An employer cannot take the following actions against a woman if pregnancy, childbirth, or related action was a motivating factor in the decision:</a:t>
            </a:r>
          </a:p>
          <a:p>
            <a:pPr lvl="1"/>
            <a:r>
              <a:rPr lang="en-US" sz="2600" dirty="0" smtClean="0"/>
              <a:t>Fire</a:t>
            </a:r>
          </a:p>
          <a:p>
            <a:pPr lvl="1"/>
            <a:r>
              <a:rPr lang="en-US" sz="2600" dirty="0" smtClean="0"/>
              <a:t>Refuse to hire</a:t>
            </a:r>
          </a:p>
          <a:p>
            <a:pPr lvl="1"/>
            <a:r>
              <a:rPr lang="en-US" sz="2600" dirty="0" smtClean="0"/>
              <a:t>Demote</a:t>
            </a:r>
          </a:p>
          <a:p>
            <a:pPr lvl="1"/>
            <a:r>
              <a:rPr lang="en-US" sz="2600" dirty="0" smtClean="0"/>
              <a:t>Any other adverse employment action (pay, job assignments, training, fringe benefits, etc.)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1FBCE-435C-4A57-95A1-1AF27D84BCE0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961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Prohibited Actions under PDA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If woman is unable to perform her job due to a medical condition related to pregnancy employer must treat her in the same way it treats other employees with a temporary disability.</a:t>
            </a:r>
          </a:p>
          <a:p>
            <a:endParaRPr lang="en-US" sz="2600" dirty="0" smtClean="0"/>
          </a:p>
          <a:p>
            <a:r>
              <a:rPr lang="en-US" sz="2600" dirty="0" smtClean="0"/>
              <a:t>May include light duty or leave if provided to other temporarily disabled employees.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1FBCE-435C-4A57-95A1-1AF27D84BCE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7428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5D279A-47B7-4389-9070-A5BA21D8D52A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6096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Basics of FWCL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9248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dirty="0" smtClean="0"/>
              <a:t>Temporary income replacement for covered employees (4 employees or more) who have job-related injuries or other medical problems.</a:t>
            </a:r>
          </a:p>
          <a:p>
            <a:pPr lvl="1" eaLnBrk="1" hangingPunct="1">
              <a:defRPr/>
            </a:pPr>
            <a:r>
              <a:rPr lang="en-US" sz="2600" dirty="0" smtClean="0"/>
              <a:t>Typically 66.67% of employee’s average weekly wage</a:t>
            </a:r>
          </a:p>
          <a:p>
            <a:pPr eaLnBrk="1" hangingPunct="1">
              <a:defRPr/>
            </a:pPr>
            <a:r>
              <a:rPr lang="en-US" sz="2600" dirty="0" smtClean="0"/>
              <a:t>Law prohibits retaliation or discrimination against employees who are involved in workers’ compensation claims</a:t>
            </a:r>
          </a:p>
          <a:p>
            <a:pPr eaLnBrk="1" hangingPunct="1">
              <a:defRPr/>
            </a:pPr>
            <a:r>
              <a:rPr lang="en-US" sz="2600" dirty="0" smtClean="0"/>
              <a:t>Recent spike in retaliation claims  </a:t>
            </a:r>
          </a:p>
          <a:p>
            <a:pPr eaLnBrk="1" hangingPunct="1">
              <a:defRPr/>
            </a:pPr>
            <a:endParaRPr lang="en-US" sz="2600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C5F5B4-CCA2-4882-9FA1-EFAB0246161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6781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Coverage of the ADA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/>
              <a:t>Title II prohibits discrimination by state and local governments against qualified individuals with disabilities in the provision of </a:t>
            </a:r>
            <a:r>
              <a:rPr lang="en-US" sz="2800" dirty="0" smtClean="0"/>
              <a:t>services, </a:t>
            </a:r>
            <a:r>
              <a:rPr lang="en-US" sz="2800" dirty="0"/>
              <a:t>programs, and activities</a:t>
            </a:r>
            <a:endParaRPr lang="en-US" sz="2400" dirty="0"/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r>
              <a:rPr lang="en-US" sz="2800" dirty="0" smtClean="0"/>
              <a:t>Title III places accessibility standards in places of public accommodation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8976498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5D279A-47B7-4389-9070-A5BA21D8D52A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6096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Basics of FWCL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9248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dirty="0" smtClean="0"/>
              <a:t>No requirement to hold job open for any amount of time</a:t>
            </a:r>
          </a:p>
          <a:p>
            <a:pPr eaLnBrk="1" hangingPunct="1">
              <a:defRPr/>
            </a:pPr>
            <a:endParaRPr lang="en-US" sz="2600" dirty="0" smtClean="0"/>
          </a:p>
          <a:p>
            <a:pPr eaLnBrk="1" hangingPunct="1">
              <a:defRPr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94851325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21BAB6-CE22-4F75-ADD7-993BF7436F95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6172200" cy="1524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Prohibited Actions under Workers’ Compensation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Interfering with an employee’s right to file a workers’ compensation claim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Discharging or otherwise discriminating against a person who has filed a workers’ compensation claim (</a:t>
            </a:r>
            <a:r>
              <a:rPr lang="en-US" i="1" dirty="0" smtClean="0"/>
              <a:t>Bruner v. GC-GW, Inc.</a:t>
            </a:r>
            <a:r>
              <a:rPr lang="en-US" dirty="0" smtClean="0"/>
              <a:t>, 880 So. 2d 1244 (Fla. 1st DCA 2004) – past employers)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D0D7CC-E586-46D9-A45C-AA567109354F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6096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Interaction Based on Employee Count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00200"/>
            <a:ext cx="60960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Below 15 employees, only workers’ compensation laws are in effect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defRPr/>
            </a:pPr>
            <a:r>
              <a:rPr lang="en-US" sz="2800" smtClean="0"/>
              <a:t>15 to 49 employees: workers’ compensation, PDA (Title VII)   and ADA apply.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defRPr/>
            </a:pPr>
            <a:r>
              <a:rPr lang="en-US" sz="2800" smtClean="0"/>
              <a:t>50 or more employees: workers’ compensation, ADA, PDA and FMLA apply.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CFF747-6CCC-4250-9A7A-6A7F361274E0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Limits on Leave Time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Workers’ Compensation – no set limit under the law, but case law suggests that one (1) year is sufficient (to avoid retaliation claim)</a:t>
            </a:r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r>
              <a:rPr lang="en-US" sz="2400" dirty="0" smtClean="0"/>
              <a:t>Consider adopting a WC policy:</a:t>
            </a:r>
          </a:p>
          <a:p>
            <a:pPr lvl="1" eaLnBrk="1" hangingPunct="1">
              <a:defRPr/>
            </a:pPr>
            <a:r>
              <a:rPr lang="en-US" sz="2000" dirty="0" smtClean="0"/>
              <a:t>How/when report injuries or illnesses</a:t>
            </a:r>
          </a:p>
          <a:p>
            <a:pPr lvl="1" eaLnBrk="1" hangingPunct="1">
              <a:defRPr/>
            </a:pPr>
            <a:r>
              <a:rPr lang="en-US" sz="2000" dirty="0" smtClean="0"/>
              <a:t>Benefits</a:t>
            </a:r>
          </a:p>
          <a:p>
            <a:pPr lvl="1" eaLnBrk="1" hangingPunct="1">
              <a:defRPr/>
            </a:pPr>
            <a:r>
              <a:rPr lang="en-US" sz="2000" dirty="0" smtClean="0"/>
              <a:t>Zero tolerance fraud</a:t>
            </a:r>
          </a:p>
          <a:p>
            <a:pPr lvl="1" eaLnBrk="1" hangingPunct="1">
              <a:defRPr/>
            </a:pPr>
            <a:r>
              <a:rPr lang="en-US" sz="2000" dirty="0" smtClean="0"/>
              <a:t>Procedure for returning to work</a:t>
            </a:r>
          </a:p>
          <a:p>
            <a:pPr lvl="1" eaLnBrk="1" hangingPunct="1">
              <a:defRPr/>
            </a:pPr>
            <a:r>
              <a:rPr lang="en-US" sz="2000" dirty="0" smtClean="0"/>
              <a:t>Leave limits (e.g., 1 year).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on Leave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ADA – whatever would be required by “reasonable accommodation” that is not an undue </a:t>
            </a:r>
            <a:r>
              <a:rPr lang="en-US" dirty="0" smtClean="0"/>
              <a:t>hardship</a:t>
            </a:r>
          </a:p>
          <a:p>
            <a:pPr lvl="1" eaLnBrk="1" hangingPunct="1">
              <a:defRPr/>
            </a:pPr>
            <a:r>
              <a:rPr lang="en-US" dirty="0" smtClean="0"/>
              <a:t>May be in excess of policies or FMLA 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FMLA – 12 weeks per year</a:t>
            </a:r>
          </a:p>
          <a:p>
            <a:pPr eaLnBrk="1" hangingPunct="1">
              <a:defRPr/>
            </a:pPr>
            <a:r>
              <a:rPr lang="en-US" dirty="0"/>
              <a:t>National Defense Authorization Act – Up to 26 weeks </a:t>
            </a:r>
            <a:r>
              <a:rPr lang="en-US" dirty="0" smtClean="0"/>
              <a:t>to care </a:t>
            </a:r>
            <a:r>
              <a:rPr lang="en-US" dirty="0"/>
              <a:t>for </a:t>
            </a:r>
            <a:r>
              <a:rPr lang="en-US" dirty="0" smtClean="0"/>
              <a:t>service member injured in line of duty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1FBCE-435C-4A57-95A1-1AF27D84BCE0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2288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on Leave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FMLA </a:t>
            </a:r>
            <a:r>
              <a:rPr lang="en-US" dirty="0"/>
              <a:t>– 12 weeks per </a:t>
            </a:r>
            <a:r>
              <a:rPr lang="en-US" dirty="0" smtClean="0"/>
              <a:t>year</a:t>
            </a:r>
          </a:p>
          <a:p>
            <a:pPr lvl="1" eaLnBrk="1" hangingPunct="1">
              <a:defRPr/>
            </a:pPr>
            <a:r>
              <a:rPr lang="en-US" dirty="0" smtClean="0"/>
              <a:t>Only statute that guarantees protected leave</a:t>
            </a:r>
            <a:endParaRPr lang="en-US" dirty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smtClean="0"/>
              <a:t>National </a:t>
            </a:r>
            <a:r>
              <a:rPr lang="en-US" dirty="0"/>
              <a:t>Defense Authorization Act – Up to 26 weeks </a:t>
            </a:r>
            <a:r>
              <a:rPr lang="en-US" dirty="0" smtClean="0"/>
              <a:t>to care for covered service member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1FBCE-435C-4A57-95A1-1AF27D84BCE0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0166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8D6285-9968-45B0-BC01-309D129716F4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6096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Specific Issues 1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69342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i="1" dirty="0" smtClean="0"/>
              <a:t>Family member’s medical problem</a:t>
            </a:r>
            <a:r>
              <a:rPr lang="en-US" dirty="0" smtClean="0"/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sz="2400" dirty="0" smtClean="0"/>
              <a:t>Only FMLA applies…but </a:t>
            </a:r>
          </a:p>
          <a:p>
            <a:pPr eaLnBrk="1" hangingPunct="1">
              <a:defRPr/>
            </a:pPr>
            <a:endParaRPr lang="en-US" sz="2400" dirty="0"/>
          </a:p>
          <a:p>
            <a:pPr eaLnBrk="1" hangingPunct="1">
              <a:defRPr/>
            </a:pPr>
            <a:r>
              <a:rPr lang="en-US" sz="2400" dirty="0" smtClean="0"/>
              <a:t>ADA could apply to protect from discrimination if employee is regarded as disabled due to family member’s problem (i.e., HIV, AIDS, or other communicable diseases)</a:t>
            </a:r>
          </a:p>
          <a:p>
            <a:pPr lvl="1" eaLnBrk="1" hangingPunct="1">
              <a:defRPr/>
            </a:pPr>
            <a:r>
              <a:rPr lang="en-US" sz="2000" dirty="0" smtClean="0"/>
              <a:t>but no reasonable accommodation/leave required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3AB591-536F-46C2-B542-F61B91666992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Specific Issues 2 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447800" y="1600200"/>
            <a:ext cx="7010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i="1" dirty="0" smtClean="0"/>
              <a:t>Employee’s difficult pregnancy</a:t>
            </a:r>
            <a:r>
              <a:rPr lang="en-US" sz="2800" dirty="0" smtClean="0"/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FMLA – employee gets up to 12 weeks of leave for pregnancy.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ADA – normal pregnancy is not a covered disability (problem pregnancy can reveal disability)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PDA – receives PDA protections regardless of length of employment, same leave as other temporary disabilities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11FFF2-5A14-40C2-B3A7-A0838EEE95F4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Specific Issues 3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00200"/>
            <a:ext cx="6934200" cy="464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i="1" dirty="0" smtClean="0"/>
              <a:t>Child with medical problems: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i="1" dirty="0" smtClean="0"/>
          </a:p>
          <a:p>
            <a:pPr eaLnBrk="1" hangingPunct="1">
              <a:defRPr/>
            </a:pPr>
            <a:r>
              <a:rPr lang="en-US" sz="2800" dirty="0" smtClean="0"/>
              <a:t>FMLA – employee gets up to 12 weeks of leave if serious health condition.</a:t>
            </a:r>
          </a:p>
          <a:p>
            <a:pPr eaLnBrk="1" hangingPunct="1">
              <a:defRPr/>
            </a:pPr>
            <a:r>
              <a:rPr lang="en-US" sz="2800" dirty="0" smtClean="0"/>
              <a:t>ADA – if employer regards employee as disabled due to child’s problems.</a:t>
            </a:r>
          </a:p>
          <a:p>
            <a:pPr lvl="1" eaLnBrk="1" hangingPunct="1">
              <a:defRPr/>
            </a:pPr>
            <a:r>
              <a:rPr lang="en-US" sz="2400" dirty="0" smtClean="0"/>
              <a:t>Protected from discrimination </a:t>
            </a:r>
          </a:p>
          <a:p>
            <a:pPr lvl="1" eaLnBrk="1" hangingPunct="1">
              <a:defRPr/>
            </a:pPr>
            <a:r>
              <a:rPr lang="en-US" sz="2400" dirty="0" smtClean="0"/>
              <a:t>No accommodation rights</a:t>
            </a:r>
            <a:endParaRPr lang="en-US" sz="2000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481802-5E00-4B03-81BD-713AAE5EE61F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Specific Issues 4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6324600" cy="5181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i="1" dirty="0" smtClean="0"/>
              <a:t>Job injury:</a:t>
            </a:r>
          </a:p>
          <a:p>
            <a:pPr eaLnBrk="1" hangingPunct="1">
              <a:defRPr/>
            </a:pPr>
            <a:r>
              <a:rPr lang="en-US" sz="2200" dirty="0" smtClean="0"/>
              <a:t>Workers’ Compensation Law applies.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200" dirty="0" smtClean="0"/>
          </a:p>
          <a:p>
            <a:pPr eaLnBrk="1" hangingPunct="1">
              <a:defRPr/>
            </a:pPr>
            <a:r>
              <a:rPr lang="en-US" sz="2200" dirty="0" smtClean="0"/>
              <a:t>If injury is severe, ADA could apply.</a:t>
            </a:r>
          </a:p>
          <a:p>
            <a:pPr lvl="1" eaLnBrk="1" hangingPunct="1">
              <a:defRPr/>
            </a:pPr>
            <a:r>
              <a:rPr lang="en-US" sz="2200" dirty="0" smtClean="0"/>
              <a:t>Even if injury is expected to last less than 6 months, ADA may still apply if severe and the effects of the impairment are substantially limiting of a major life activity.</a:t>
            </a:r>
          </a:p>
          <a:p>
            <a:pPr lvl="2" eaLnBrk="1" hangingPunct="1">
              <a:defRPr/>
            </a:pPr>
            <a:r>
              <a:rPr lang="en-US" sz="1800" dirty="0" smtClean="0"/>
              <a:t>Dykstra v. Florida Foreclosure Attorneys, PLLC. 2016 WL 1644069.  </a:t>
            </a:r>
            <a:endParaRPr lang="en-US" sz="1800" dirty="0"/>
          </a:p>
          <a:p>
            <a:pPr lvl="1" eaLnBrk="1" hangingPunct="1">
              <a:defRPr/>
            </a:pPr>
            <a:endParaRPr lang="en-US" sz="2200" dirty="0" smtClean="0"/>
          </a:p>
          <a:p>
            <a:pPr eaLnBrk="1" hangingPunct="1">
              <a:defRPr/>
            </a:pPr>
            <a:r>
              <a:rPr lang="en-US" sz="2200" dirty="0" smtClean="0"/>
              <a:t>FMLA could apply, if injury is a serious health condition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C5F5B4-CCA2-4882-9FA1-EFAB0246161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6781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Coverage of the ADA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Title I prohibits discrimination against “qualified individuals with disabilities” in all aspects of employment</a:t>
            </a:r>
          </a:p>
          <a:p>
            <a:pPr lvl="1" eaLnBrk="1" hangingPunct="1">
              <a:defRPr/>
            </a:pPr>
            <a:r>
              <a:rPr lang="en-US" sz="2400" dirty="0" smtClean="0"/>
              <a:t>Hiring, firing, pay, promotion</a:t>
            </a:r>
          </a:p>
          <a:p>
            <a:pPr lvl="1" eaLnBrk="1" hangingPunct="1">
              <a:defRPr/>
            </a:pPr>
            <a:r>
              <a:rPr lang="en-US" sz="2400" dirty="0" smtClean="0"/>
              <a:t>Requires reasonable accommodation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Qualified individual with a disability is person with a disability who can perform the essential functions of their job with or without an accommodation.</a:t>
            </a:r>
          </a:p>
          <a:p>
            <a:pPr eaLnBrk="1" hangingPunct="1"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8873924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F05863-CBF4-4C15-A2C6-7274AFC6D389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Specific Issues 5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6934200" cy="464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i="1" dirty="0" smtClean="0"/>
              <a:t>Employee unable to perform essential functions of job upon return from FMLA leave:</a:t>
            </a:r>
          </a:p>
          <a:p>
            <a:pPr eaLnBrk="1" hangingPunct="1">
              <a:defRPr/>
            </a:pPr>
            <a:r>
              <a:rPr lang="en-US" sz="2800" dirty="0" smtClean="0"/>
              <a:t>No duty to return employee to same job</a:t>
            </a:r>
          </a:p>
          <a:p>
            <a:pPr eaLnBrk="1" hangingPunct="1">
              <a:defRPr/>
            </a:pPr>
            <a:r>
              <a:rPr lang="en-US" sz="2800" dirty="0" smtClean="0"/>
              <a:t>ADA may well be involved – issue of reasonable accommodation</a:t>
            </a:r>
          </a:p>
          <a:p>
            <a:pPr eaLnBrk="1" hangingPunct="1">
              <a:defRPr/>
            </a:pPr>
            <a:r>
              <a:rPr lang="en-US" sz="2800" dirty="0" smtClean="0"/>
              <a:t>Reasonable accommodation may mean the employee could be offered an alternative position, if one exists.</a:t>
            </a:r>
          </a:p>
          <a:p>
            <a:pPr lvl="1" eaLnBrk="1" hangingPunct="1">
              <a:defRPr/>
            </a:pPr>
            <a:r>
              <a:rPr lang="en-US" sz="2400" dirty="0" smtClean="0"/>
              <a:t>Job reassignment typically last resort</a:t>
            </a:r>
          </a:p>
          <a:p>
            <a:pPr lvl="1" eaLnBrk="1" hangingPunct="1">
              <a:defRPr/>
            </a:pPr>
            <a:endParaRPr lang="en-US" sz="2400" dirty="0" smtClean="0"/>
          </a:p>
          <a:p>
            <a:pPr lvl="1" eaLnBrk="1" hangingPunct="1">
              <a:defRPr/>
            </a:pPr>
            <a:endParaRPr lang="en-US" sz="2400" dirty="0" smtClean="0"/>
          </a:p>
          <a:p>
            <a:pPr lvl="1" eaLnBrk="1" hangingPunct="1"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F05863-CBF4-4C15-A2C6-7274AFC6D389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Specific Issues 5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6934200" cy="464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i="1" dirty="0" smtClean="0"/>
              <a:t>Employee unable to perform essential functions of job upon return from FMLA leave:</a:t>
            </a:r>
          </a:p>
          <a:p>
            <a:pPr eaLnBrk="1" hangingPunct="1">
              <a:defRPr/>
            </a:pPr>
            <a:r>
              <a:rPr lang="en-US" sz="2800" dirty="0" smtClean="0"/>
              <a:t>Reasonable accommodation may mean extending leave beyond FMLA 12 weeks</a:t>
            </a:r>
          </a:p>
          <a:p>
            <a:pPr eaLnBrk="1" hangingPunct="1">
              <a:defRPr/>
            </a:pPr>
            <a:r>
              <a:rPr lang="en-US" sz="2800" dirty="0" smtClean="0"/>
              <a:t>Extended leave may permit employee to do essential functions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lvl="1" eaLnBrk="1" hangingPunct="1">
              <a:defRPr/>
            </a:pPr>
            <a:endParaRPr lang="en-US" sz="2400" dirty="0" smtClean="0"/>
          </a:p>
          <a:p>
            <a:pPr lvl="1" eaLnBrk="1" hangingPunct="1"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0097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8C8FBA-3BD7-41D3-B522-88650957CC4C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Interplay 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600" b="1" dirty="0" smtClean="0"/>
              <a:t>Health Insurance Coverage: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 smtClean="0"/>
              <a:t>FMLA – requires employer to maintain insurance under same conditions as if employment continued.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2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 smtClean="0"/>
              <a:t>ADA – No requirement to maintain health insurance (unless employees receive health insurance during similar leaves)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2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 smtClean="0"/>
              <a:t>PDA – Employer required to treat pregnancy same as non-pregnant conditions for insurance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A931A6-9971-4DE4-B7DB-FFC6D9D20495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Interplay 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3550" indent="-463550" eaLnBrk="1" hangingPunct="1">
              <a:lnSpc>
                <a:spcPct val="90000"/>
              </a:lnSpc>
              <a:defRPr/>
            </a:pPr>
            <a:r>
              <a:rPr lang="en-US" sz="2800" b="1" dirty="0" smtClean="0"/>
              <a:t>Part-time Employment under FMLA</a:t>
            </a:r>
            <a:r>
              <a:rPr lang="en-US" sz="2800" dirty="0" smtClean="0"/>
              <a:t>:</a:t>
            </a:r>
          </a:p>
          <a:p>
            <a:pPr marL="463550" indent="-4635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marL="1524000" lvl="1" indent="-495300" eaLnBrk="1" hangingPunct="1">
              <a:lnSpc>
                <a:spcPct val="90000"/>
              </a:lnSpc>
              <a:defRPr/>
            </a:pPr>
            <a:r>
              <a:rPr lang="en-US" dirty="0" smtClean="0"/>
              <a:t>Employee on reduced schedule (intermittent leave); </a:t>
            </a:r>
          </a:p>
          <a:p>
            <a:pPr marL="463550" indent="-463550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marL="1524000" lvl="1" indent="-495300" eaLnBrk="1" hangingPunct="1">
              <a:lnSpc>
                <a:spcPct val="90000"/>
              </a:lnSpc>
              <a:defRPr/>
            </a:pPr>
            <a:r>
              <a:rPr lang="en-US" dirty="0" smtClean="0"/>
              <a:t>Employer required to maintain insurance;</a:t>
            </a:r>
          </a:p>
          <a:p>
            <a:pPr marL="463550" indent="-4635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/>
          </a:p>
          <a:p>
            <a:pPr marL="1524000" lvl="1" indent="-495300" eaLnBrk="1" hangingPunct="1">
              <a:lnSpc>
                <a:spcPct val="90000"/>
              </a:lnSpc>
              <a:defRPr/>
            </a:pPr>
            <a:r>
              <a:rPr lang="en-US" dirty="0" smtClean="0"/>
              <a:t>Employer can temporarily transfer to another position; same pay &amp; benefits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ABBDD3-8936-4750-999C-49C4F931D771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Interplay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Part-time Employment Under FMLA cont’d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Employer can deduct pay from salaried exempt employee for hours not worked without FLSA violation (special FLSA exemption);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Employer required to reinstate to substantially equivalent position at the end of intermittent leave.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2802E4-F74F-475D-9F14-A7372F96D748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Interplay		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Part-time Employment under ADA:</a:t>
            </a:r>
          </a:p>
          <a:p>
            <a:pPr eaLnBrk="1" hangingPunct="1">
              <a:defRPr/>
            </a:pP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May serve as an accommodation; and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No requirement that health insurance be maintained;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lvl="1"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E6CD67-DF96-4344-BD7C-005DBC32C1B4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POINT	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Employee may be covered by one or more laws</a:t>
            </a:r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r>
              <a:rPr lang="en-US" sz="2800" dirty="0" smtClean="0"/>
              <a:t>Employee will receive the benefits of each where better.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No requirement to ask for benefit by name</a:t>
            </a:r>
          </a:p>
          <a:p>
            <a:pPr lvl="1" eaLnBrk="1" hangingPunct="1">
              <a:defRPr/>
            </a:pPr>
            <a:r>
              <a:rPr lang="en-US" sz="2400" dirty="0" smtClean="0"/>
              <a:t>Sufficient to put Employer on notice of need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E6CD67-DF96-4344-BD7C-005DBC32C1B4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POINT	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An Employer can not require an Employee on FMLA leave to accept a job as an accommodation in order to cut leave short. </a:t>
            </a:r>
            <a:br>
              <a:rPr lang="en-US" sz="2800" dirty="0" smtClean="0"/>
            </a:b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Employer may require employee to use accrued paid leave to cover some or all of the FMLA leave taken </a:t>
            </a:r>
          </a:p>
          <a:p>
            <a:pPr lvl="1" eaLnBrk="1" hangingPunct="1">
              <a:defRPr/>
            </a:pPr>
            <a:r>
              <a:rPr lang="en-US" sz="2400" dirty="0" smtClean="0"/>
              <a:t>Not if receiving wage replacements through WC or STD.</a:t>
            </a:r>
          </a:p>
          <a:p>
            <a:pPr lvl="2" eaLnBrk="1" hangingPunct="1">
              <a:defRPr/>
            </a:pPr>
            <a:r>
              <a:rPr lang="en-US" sz="2000" dirty="0" smtClean="0"/>
              <a:t>May supplement though</a:t>
            </a:r>
          </a:p>
          <a:p>
            <a:pPr eaLnBrk="1" hangingPunct="1"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032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E6CD67-DF96-4344-BD7C-005DBC32C1B4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POINT	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r>
              <a:rPr lang="en-US" sz="2800" dirty="0" smtClean="0"/>
              <a:t>Employer can designate leave as FMLA against employee’s will if absence qualifies.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Employer can run FMLA and Workers’ Compensation leave together </a:t>
            </a:r>
          </a:p>
        </p:txBody>
      </p:sp>
    </p:spTree>
    <p:extLst>
      <p:ext uri="{BB962C8B-B14F-4D97-AF65-F5344CB8AC3E}">
        <p14:creationId xmlns:p14="http://schemas.microsoft.com/office/powerpoint/2010/main" val="417912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907596-4B7B-4391-A984-1995C1993DFC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Light Duty - Interplay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81600"/>
          </a:xfrm>
        </p:spPr>
        <p:txBody>
          <a:bodyPr/>
          <a:lstStyle/>
          <a:p>
            <a:pPr eaLnBrk="1" hangingPunct="1">
              <a:defRPr/>
            </a:pPr>
            <a:endParaRPr lang="en-US" sz="2200" b="1" dirty="0" smtClean="0"/>
          </a:p>
          <a:p>
            <a:pPr eaLnBrk="1" hangingPunct="1">
              <a:defRPr/>
            </a:pPr>
            <a:r>
              <a:rPr lang="en-US" sz="2200" b="1" dirty="0" smtClean="0"/>
              <a:t>ADA</a:t>
            </a:r>
            <a:r>
              <a:rPr lang="en-US" sz="2200" dirty="0" smtClean="0"/>
              <a:t> – if employer has it available, required to offer it as a reasonable accommodation</a:t>
            </a:r>
          </a:p>
          <a:p>
            <a:pPr lvl="1" eaLnBrk="1" hangingPunct="1">
              <a:defRPr/>
            </a:pPr>
            <a:r>
              <a:rPr lang="en-US" sz="1800" dirty="0" smtClean="0"/>
              <a:t>No obligation to create a light duty job, but advisable if feasible</a:t>
            </a:r>
          </a:p>
          <a:p>
            <a:pPr lvl="1" eaLnBrk="1" hangingPunct="1">
              <a:defRPr/>
            </a:pPr>
            <a:r>
              <a:rPr lang="en-US" sz="2200" dirty="0" smtClean="0"/>
              <a:t>ADA does not require accommodation that would cause an undue hardship</a:t>
            </a:r>
            <a:endParaRPr lang="en-US" sz="2200" dirty="0"/>
          </a:p>
          <a:p>
            <a:pPr lvl="1" eaLnBrk="1" hangingPunct="1">
              <a:defRPr/>
            </a:pPr>
            <a:endParaRPr lang="en-US" sz="2200" dirty="0" smtClean="0"/>
          </a:p>
          <a:p>
            <a:pPr marL="457200" lvl="1" indent="0" eaLnBrk="1" hangingPunct="1">
              <a:buNone/>
              <a:defRPr/>
            </a:pPr>
            <a:r>
              <a:rPr lang="en-US" sz="2200" b="1" dirty="0" smtClean="0"/>
              <a:t>FMLA </a:t>
            </a:r>
            <a:r>
              <a:rPr lang="en-US" sz="2200" dirty="0"/>
              <a:t>– No o</a:t>
            </a:r>
            <a:r>
              <a:rPr lang="en-US" sz="1800" dirty="0"/>
              <a:t>bligation to offer light duty</a:t>
            </a:r>
          </a:p>
          <a:p>
            <a:pPr lvl="1" eaLnBrk="1" hangingPunct="1">
              <a:defRPr/>
            </a:pPr>
            <a:r>
              <a:rPr lang="en-US" sz="1800" dirty="0" smtClean="0"/>
              <a:t>May offer but employee </a:t>
            </a:r>
            <a:r>
              <a:rPr lang="en-US" sz="1800" dirty="0"/>
              <a:t>can decline </a:t>
            </a:r>
            <a:r>
              <a:rPr lang="en-US" sz="1800" dirty="0" smtClean="0"/>
              <a:t>and </a:t>
            </a:r>
            <a:r>
              <a:rPr lang="en-US" sz="1800" dirty="0"/>
              <a:t>elect </a:t>
            </a:r>
            <a:r>
              <a:rPr lang="en-US" sz="1800" dirty="0" smtClean="0"/>
              <a:t>FMLA</a:t>
            </a:r>
          </a:p>
          <a:p>
            <a:pPr lvl="1" eaLnBrk="1" hangingPunct="1">
              <a:defRPr/>
            </a:pPr>
            <a:r>
              <a:rPr lang="en-US" sz="1800" dirty="0" smtClean="0"/>
              <a:t>If </a:t>
            </a:r>
            <a:r>
              <a:rPr lang="en-US" sz="1800" dirty="0"/>
              <a:t>employee refuses light duty, may not be a qualified individual with a disability under ADA, because rejected </a:t>
            </a:r>
            <a:r>
              <a:rPr lang="en-US" sz="1800" dirty="0" smtClean="0"/>
              <a:t>accommodation.</a:t>
            </a:r>
          </a:p>
          <a:p>
            <a:pPr lvl="1" eaLnBrk="1" hangingPunct="1">
              <a:defRPr/>
            </a:pPr>
            <a:r>
              <a:rPr lang="en-US" sz="1800" dirty="0"/>
              <a:t>M</a:t>
            </a:r>
            <a:r>
              <a:rPr lang="en-US" sz="1800" dirty="0" smtClean="0"/>
              <a:t>ay </a:t>
            </a:r>
            <a:r>
              <a:rPr lang="en-US" sz="1800" dirty="0"/>
              <a:t>not be eligible for workers’ compensation benefits.</a:t>
            </a:r>
          </a:p>
          <a:p>
            <a:pPr lvl="1" eaLnBrk="1" hangingPunct="1">
              <a:defRPr/>
            </a:pPr>
            <a:endParaRPr lang="en-US" sz="1800" dirty="0" smtClean="0"/>
          </a:p>
          <a:p>
            <a:pPr lvl="1" eaLnBrk="1" hangingPunct="1">
              <a:defRPr/>
            </a:pPr>
            <a:endParaRPr lang="en-US" sz="1800" dirty="0"/>
          </a:p>
          <a:p>
            <a:pPr lvl="1" eaLnBrk="1" hangingPunct="1">
              <a:defRPr/>
            </a:pPr>
            <a:endParaRPr lang="en-US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171792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99A5EB-9EBD-4856-A6B9-CBE6A9D08FF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Basics of the ADA: </a:t>
            </a:r>
            <a:br>
              <a:rPr lang="en-US" dirty="0" smtClean="0"/>
            </a:br>
            <a:r>
              <a:rPr lang="en-US" sz="3200" dirty="0" smtClean="0"/>
              <a:t>Definition of “Disability”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Mental or physical impairment that </a:t>
            </a:r>
            <a:r>
              <a:rPr lang="en-US" i="1" dirty="0" smtClean="0"/>
              <a:t>substantially</a:t>
            </a:r>
            <a:r>
              <a:rPr lang="en-US" dirty="0" smtClean="0"/>
              <a:t> limits a </a:t>
            </a:r>
            <a:r>
              <a:rPr lang="en-US" i="1" dirty="0" smtClean="0"/>
              <a:t>major</a:t>
            </a:r>
            <a:r>
              <a:rPr lang="en-US" dirty="0" smtClean="0"/>
              <a:t> life activity;</a:t>
            </a:r>
          </a:p>
          <a:p>
            <a:pPr lvl="1" eaLnBrk="1" hangingPunct="1">
              <a:defRPr/>
            </a:pPr>
            <a:r>
              <a:rPr lang="en-US" dirty="0" smtClean="0"/>
              <a:t>	s</a:t>
            </a:r>
            <a:r>
              <a:rPr lang="en-US" sz="2000" dirty="0" smtClean="0"/>
              <a:t>everity and Duration of Limitation.</a:t>
            </a:r>
            <a:r>
              <a:rPr lang="en-US" sz="1600" dirty="0" smtClean="0"/>
              <a:t> </a:t>
            </a:r>
            <a:endParaRPr lang="en-US" sz="1600" dirty="0"/>
          </a:p>
          <a:p>
            <a:pPr lvl="1" eaLnBrk="1" hangingPunct="1">
              <a:defRPr/>
            </a:pPr>
            <a:endParaRPr lang="en-US" sz="1600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1600" dirty="0" smtClean="0"/>
          </a:p>
          <a:p>
            <a:pPr eaLnBrk="1" hangingPunct="1">
              <a:defRPr/>
            </a:pPr>
            <a:r>
              <a:rPr lang="en-US" dirty="0" smtClean="0"/>
              <a:t>A record of such an impairment; or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Being regarded as having such an impairment.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907596-4B7B-4391-A984-1995C1993DFC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Light Duty - Interplay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eaLnBrk="1" hangingPunct="1">
              <a:defRPr/>
            </a:pPr>
            <a:endParaRPr lang="en-US" sz="1800" dirty="0" smtClean="0"/>
          </a:p>
          <a:p>
            <a:pPr lvl="1" eaLnBrk="1" hangingPunct="1">
              <a:defRPr/>
            </a:pPr>
            <a:r>
              <a:rPr lang="en-US" sz="2200" b="1" dirty="0"/>
              <a:t>FWCL</a:t>
            </a:r>
            <a:r>
              <a:rPr lang="en-US" sz="2200" dirty="0"/>
              <a:t> – Required to make work available to employee within restrictions (pressure from carrier</a:t>
            </a:r>
            <a:r>
              <a:rPr lang="en-US" sz="2200" dirty="0" smtClean="0"/>
              <a:t>).</a:t>
            </a:r>
          </a:p>
          <a:p>
            <a:pPr marL="457200" lvl="1" indent="0" eaLnBrk="1" hangingPunct="1">
              <a:buNone/>
              <a:defRPr/>
            </a:pPr>
            <a:endParaRPr lang="en-US" sz="2200" dirty="0"/>
          </a:p>
          <a:p>
            <a:pPr lvl="1" eaLnBrk="1" hangingPunct="1">
              <a:defRPr/>
            </a:pPr>
            <a:r>
              <a:rPr lang="en-US" sz="2200" dirty="0" smtClean="0"/>
              <a:t>Traditional thought: As </a:t>
            </a:r>
            <a:r>
              <a:rPr lang="en-US" sz="2200" dirty="0"/>
              <a:t>long as these “light duty” positions don’t exist permanently, they may be “reserved” for workers compensation claimants.</a:t>
            </a:r>
          </a:p>
          <a:p>
            <a:pPr lvl="2" eaLnBrk="1" hangingPunct="1">
              <a:defRPr/>
            </a:pPr>
            <a:endParaRPr lang="en-US" sz="1800" b="1" dirty="0" smtClean="0"/>
          </a:p>
          <a:p>
            <a:pPr lvl="2" eaLnBrk="1" hangingPunct="1">
              <a:defRPr/>
            </a:pPr>
            <a:r>
              <a:rPr lang="en-US" sz="1800" b="1" dirty="0" smtClean="0"/>
              <a:t>EEOC </a:t>
            </a:r>
            <a:r>
              <a:rPr lang="en-US" sz="1800" b="1" dirty="0"/>
              <a:t>debate</a:t>
            </a:r>
            <a:r>
              <a:rPr lang="en-US" sz="1800" dirty="0"/>
              <a:t> – </a:t>
            </a:r>
            <a:r>
              <a:rPr lang="en-US" sz="1800" dirty="0" smtClean="0"/>
              <a:t>policy has effect of discrimination under ADA?</a:t>
            </a:r>
          </a:p>
          <a:p>
            <a:pPr lvl="2" eaLnBrk="1" hangingPunct="1">
              <a:defRPr/>
            </a:pPr>
            <a:endParaRPr lang="en-US" sz="1800" dirty="0"/>
          </a:p>
          <a:p>
            <a:pPr lvl="2" eaLnBrk="1" hangingPunct="1">
              <a:defRPr/>
            </a:pPr>
            <a:r>
              <a:rPr lang="en-US" sz="1800" b="1" dirty="0" smtClean="0"/>
              <a:t>EEOC debate – </a:t>
            </a:r>
            <a:r>
              <a:rPr lang="en-US" sz="1800" dirty="0" smtClean="0"/>
              <a:t>discrimination under PDA? </a:t>
            </a:r>
            <a:r>
              <a:rPr lang="en-US" sz="1800" dirty="0"/>
              <a:t>– </a:t>
            </a:r>
            <a:r>
              <a:rPr lang="en-US" sz="1800" dirty="0" smtClean="0"/>
              <a:t>guidance says must </a:t>
            </a:r>
            <a:r>
              <a:rPr lang="en-US" sz="1800" dirty="0"/>
              <a:t>offer light duty </a:t>
            </a:r>
            <a:r>
              <a:rPr lang="en-US" sz="1800" dirty="0" smtClean="0"/>
              <a:t>to pregnant employee with work restriction if </a:t>
            </a:r>
            <a:r>
              <a:rPr lang="en-US" sz="1800" dirty="0"/>
              <a:t>offer light  duty  to non pregnant employees with </a:t>
            </a:r>
            <a:r>
              <a:rPr lang="en-US" sz="1800" dirty="0" smtClean="0"/>
              <a:t>similar restrictions</a:t>
            </a: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6165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B5350D-E13D-42FE-AD15-04C1D2B295E5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Question:	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Can you run FMLA concurrently with an employee’s workers’ compensation leave?</a:t>
            </a:r>
          </a:p>
          <a:p>
            <a:pPr eaLnBrk="1" hangingPunct="1">
              <a:defRPr/>
            </a:pPr>
            <a:r>
              <a:rPr lang="en-US" dirty="0" smtClean="0"/>
              <a:t>Yes, if:</a:t>
            </a:r>
          </a:p>
          <a:p>
            <a:pPr lvl="1" eaLnBrk="1" hangingPunct="1">
              <a:defRPr/>
            </a:pPr>
            <a:r>
              <a:rPr lang="en-US" dirty="0" smtClean="0"/>
              <a:t>1) absence is due to qualifying serious illness</a:t>
            </a:r>
          </a:p>
          <a:p>
            <a:pPr lvl="1" eaLnBrk="1" hangingPunct="1">
              <a:defRPr/>
            </a:pPr>
            <a:r>
              <a:rPr lang="en-US" dirty="0" smtClean="0"/>
              <a:t>2) employer notifies employee in writing that leave will be counted as FMLA leave.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5A6AE3-1936-4BA6-AA72-B54C6CA01E9A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Extended Leave Situations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200" dirty="0" smtClean="0"/>
              <a:t>FMLA –</a:t>
            </a:r>
          </a:p>
          <a:p>
            <a:pPr lvl="1" eaLnBrk="1" hangingPunct="1">
              <a:defRPr/>
            </a:pPr>
            <a:r>
              <a:rPr lang="en-US" sz="2200" dirty="0"/>
              <a:t>Employer must notify employee that leave will be designated as FMLA leave within two days of learning that the leave was being taken for an FMLA-eligible </a:t>
            </a:r>
            <a:r>
              <a:rPr lang="en-US" sz="2200" dirty="0" smtClean="0"/>
              <a:t>reason, but….</a:t>
            </a:r>
            <a:endParaRPr lang="en-US" sz="2200" dirty="0"/>
          </a:p>
          <a:p>
            <a:pPr lvl="1" eaLnBrk="1" hangingPunct="1">
              <a:defRPr/>
            </a:pPr>
            <a:r>
              <a:rPr lang="en-US" sz="2200" dirty="0" smtClean="0"/>
              <a:t>Employer may retroactively designate leave as FMLA as long as the designation will not prejudice the employee.</a:t>
            </a:r>
          </a:p>
          <a:p>
            <a:pPr lvl="1" eaLnBrk="1" hangingPunct="1">
              <a:defRPr/>
            </a:pPr>
            <a:r>
              <a:rPr lang="en-US" sz="2200" dirty="0"/>
              <a:t> only required to give 12 weeks of leave – No More. (</a:t>
            </a:r>
            <a:r>
              <a:rPr lang="en-US" sz="2200" i="1" dirty="0"/>
              <a:t>Ragsdale</a:t>
            </a:r>
            <a:r>
              <a:rPr lang="en-US" sz="2200" dirty="0"/>
              <a:t> case).</a:t>
            </a:r>
            <a:endParaRPr lang="en-US" sz="2200" dirty="0" smtClean="0"/>
          </a:p>
          <a:p>
            <a:pPr eaLnBrk="1" hangingPunct="1">
              <a:defRPr/>
            </a:pPr>
            <a:r>
              <a:rPr lang="en-US" sz="2200" dirty="0" smtClean="0"/>
              <a:t>ADA – Extended leave beyond 12 weeks can be an accommodation.</a:t>
            </a:r>
          </a:p>
          <a:p>
            <a:pPr lvl="1" eaLnBrk="1" hangingPunct="1">
              <a:defRPr/>
            </a:pPr>
            <a:r>
              <a:rPr lang="en-US" sz="2200" dirty="0" smtClean="0"/>
              <a:t>Evaluate under undue hardship</a:t>
            </a:r>
          </a:p>
          <a:p>
            <a:pPr lvl="1" eaLnBrk="1" hangingPunct="1">
              <a:defRPr/>
            </a:pPr>
            <a:r>
              <a:rPr lang="en-US" sz="2200" dirty="0" smtClean="0"/>
              <a:t>No obligation for indefinite leave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198F60-EB99-4979-BCDA-83A731D7937F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Return to Work Issues:	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FMLA – reinstate to same position, or</a:t>
            </a:r>
          </a:p>
          <a:p>
            <a:pPr lvl="1" eaLnBrk="1" hangingPunct="1">
              <a:defRPr/>
            </a:pPr>
            <a:r>
              <a:rPr lang="en-US" dirty="0" smtClean="0"/>
              <a:t> “equivalent position”</a:t>
            </a:r>
          </a:p>
          <a:p>
            <a:pPr lvl="2" eaLnBrk="1" hangingPunct="1">
              <a:defRPr/>
            </a:pPr>
            <a:r>
              <a:rPr lang="en-US" dirty="0" smtClean="0"/>
              <a:t>Equal pay &amp; benefits; and</a:t>
            </a:r>
          </a:p>
          <a:p>
            <a:pPr lvl="2" eaLnBrk="1" hangingPunct="1">
              <a:defRPr/>
            </a:pPr>
            <a:r>
              <a:rPr lang="en-US" dirty="0" smtClean="0"/>
              <a:t>Equal promotional opportunities</a:t>
            </a:r>
          </a:p>
          <a:p>
            <a:pPr lvl="2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 </a:t>
            </a:r>
            <a:r>
              <a:rPr lang="en-US" dirty="0" smtClean="0"/>
              <a:t>	Must offer even if employee has been 	replaced.</a:t>
            </a:r>
          </a:p>
          <a:p>
            <a:pPr lvl="2" eaLnBrk="1" hangingPunct="1">
              <a:defRPr/>
            </a:pPr>
            <a:r>
              <a:rPr lang="en-US" dirty="0" smtClean="0"/>
              <a:t>Offer – satisfies obligation.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DD4448-CCD6-4E43-886E-03CA20A56205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Return to Work Issues:	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FMLA cont’d:</a:t>
            </a:r>
          </a:p>
          <a:p>
            <a:pPr lvl="1" eaLnBrk="1" hangingPunct="1">
              <a:defRPr/>
            </a:pPr>
            <a:r>
              <a:rPr lang="en-US" u="sng" dirty="0" smtClean="0"/>
              <a:t>Exceptions to reinstatement</a:t>
            </a:r>
            <a:r>
              <a:rPr lang="en-US" dirty="0" smtClean="0"/>
              <a:t>:</a:t>
            </a:r>
          </a:p>
          <a:p>
            <a:pPr lvl="2" eaLnBrk="1" hangingPunct="1">
              <a:defRPr/>
            </a:pPr>
            <a:r>
              <a:rPr lang="en-US" dirty="0" smtClean="0"/>
              <a:t>Unequivocal statement that employee is not returning (may stop benefits and fill position immediately).</a:t>
            </a:r>
          </a:p>
          <a:p>
            <a:pPr lvl="2" eaLnBrk="1" hangingPunct="1">
              <a:defRPr/>
            </a:pPr>
            <a:endParaRPr lang="en-US" dirty="0" smtClean="0"/>
          </a:p>
          <a:p>
            <a:pPr lvl="2" eaLnBrk="1" hangingPunct="1">
              <a:defRPr/>
            </a:pPr>
            <a:r>
              <a:rPr lang="en-US" dirty="0" smtClean="0"/>
              <a:t>Key Employees</a:t>
            </a:r>
          </a:p>
          <a:p>
            <a:pPr lvl="2"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DD4448-CCD6-4E43-886E-03CA20A56205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Return to Work Issues:	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FMLA cont’d:</a:t>
            </a:r>
          </a:p>
          <a:p>
            <a:pPr lvl="1" eaLnBrk="1" hangingPunct="1">
              <a:defRPr/>
            </a:pPr>
            <a:r>
              <a:rPr lang="en-US" dirty="0" smtClean="0"/>
              <a:t>Key Employees</a:t>
            </a:r>
          </a:p>
          <a:p>
            <a:pPr lvl="2" eaLnBrk="1" hangingPunct="1">
              <a:defRPr/>
            </a:pPr>
            <a:r>
              <a:rPr lang="en-US" dirty="0" smtClean="0"/>
              <a:t>Salaried, FMLA-eligible employee…</a:t>
            </a:r>
          </a:p>
          <a:p>
            <a:pPr lvl="2" eaLnBrk="1" hangingPunct="1">
              <a:defRPr/>
            </a:pPr>
            <a:r>
              <a:rPr lang="en-US" dirty="0"/>
              <a:t>w</a:t>
            </a:r>
            <a:r>
              <a:rPr lang="en-US" dirty="0" smtClean="0"/>
              <a:t>ho is among the highest paid 10% of all the employees employed by employer…</a:t>
            </a:r>
          </a:p>
          <a:p>
            <a:pPr lvl="2" eaLnBrk="1" hangingPunct="1">
              <a:defRPr/>
            </a:pPr>
            <a:r>
              <a:rPr lang="en-US" dirty="0"/>
              <a:t>w</a:t>
            </a:r>
            <a:r>
              <a:rPr lang="en-US" dirty="0" smtClean="0"/>
              <a:t>ithin 75 miles of employee’s worksite.</a:t>
            </a:r>
          </a:p>
          <a:p>
            <a:pPr lvl="2" eaLnBrk="1" hangingPunct="1">
              <a:defRPr/>
            </a:pPr>
            <a:r>
              <a:rPr lang="en-US" dirty="0" smtClean="0"/>
              <a:t>Employer may deny or delay reinstatement if such denial is necessary to prevent substantial and grievous economic injury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23598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AAC23F-0DAC-4C97-B744-9C2F94A588EC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Return to Work Issues:	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ADA – Employer should offer same position upon return.</a:t>
            </a:r>
          </a:p>
          <a:p>
            <a:pPr lvl="1" eaLnBrk="1" hangingPunct="1">
              <a:defRPr/>
            </a:pPr>
            <a:r>
              <a:rPr lang="en-US" sz="2400" dirty="0" smtClean="0"/>
              <a:t>Exception: if holding the position for employee is undue hardship upon employer, then employer does not have to hold the position until employee’s return.</a:t>
            </a:r>
            <a:br>
              <a:rPr lang="en-US" sz="2400" dirty="0" smtClean="0"/>
            </a:br>
            <a:endParaRPr lang="en-US" sz="2400" dirty="0" smtClean="0"/>
          </a:p>
          <a:p>
            <a:pPr lvl="1" eaLnBrk="1" hangingPunct="1">
              <a:defRPr/>
            </a:pPr>
            <a:r>
              <a:rPr lang="en-US" sz="2400" dirty="0" smtClean="0"/>
              <a:t>If employer cannot hold open the same position, may </a:t>
            </a:r>
            <a:r>
              <a:rPr lang="en-US" sz="2400" u="sng" dirty="0" smtClean="0"/>
              <a:t>reassign</a:t>
            </a:r>
            <a:r>
              <a:rPr lang="en-US" sz="2400" dirty="0" smtClean="0"/>
              <a:t> employee to a vacant, equivalent position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	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to Work Issues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Reassignment:</a:t>
            </a:r>
          </a:p>
          <a:p>
            <a:pPr lvl="1"/>
            <a:r>
              <a:rPr lang="en-US" dirty="0"/>
              <a:t>Not required to </a:t>
            </a:r>
            <a:r>
              <a:rPr lang="en-US" dirty="0" smtClean="0"/>
              <a:t>bump another employee.</a:t>
            </a:r>
            <a:endParaRPr lang="en-US" dirty="0"/>
          </a:p>
          <a:p>
            <a:pPr lvl="1"/>
            <a:r>
              <a:rPr lang="en-US" dirty="0"/>
              <a:t>Employee must be </a:t>
            </a:r>
            <a:r>
              <a:rPr lang="en-US" dirty="0" smtClean="0"/>
              <a:t>qualified for position.</a:t>
            </a:r>
            <a:endParaRPr lang="en-US" dirty="0"/>
          </a:p>
          <a:p>
            <a:pPr lvl="1"/>
            <a:r>
              <a:rPr lang="en-US" dirty="0" smtClean="0"/>
              <a:t>Position can </a:t>
            </a:r>
            <a:r>
              <a:rPr lang="en-US" dirty="0"/>
              <a:t>be less pay &amp; benefits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1FBCE-435C-4A57-95A1-1AF27D84BCE0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6876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252FDF-31ED-4338-A419-F1ACC1708284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6781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Repayment of Benefits by Employee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752600"/>
            <a:ext cx="60960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FMLA: employer can require repayment of insurance premiums paid on behalf of employee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ADA and FMLA: employer can recoup vacation leave advances, even below minimum wage, and sick leave pay advances down to minimum wage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Workers’ compensation: no recovery of benefits paid out to covered employees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Radar:</a:t>
            </a:r>
            <a:br>
              <a:rPr lang="en-US" dirty="0" smtClean="0"/>
            </a:br>
            <a:r>
              <a:rPr lang="en-US" dirty="0" smtClean="0"/>
              <a:t>Paid FMLA Leave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Employers beginning to find value in paid family leave</a:t>
            </a:r>
          </a:p>
          <a:p>
            <a:pPr lvl="1"/>
            <a:r>
              <a:rPr lang="en-US" sz="2400" dirty="0" smtClean="0"/>
              <a:t>Assists with attracting employee talent and retaining existing talent, maintain competitiveness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800" dirty="0" smtClean="0"/>
              <a:t>President Obama has been urging for 6 weeks of paid family leave, ideally 12.</a:t>
            </a:r>
          </a:p>
          <a:p>
            <a:pPr lvl="1"/>
            <a:r>
              <a:rPr lang="en-US" sz="2400" dirty="0" smtClean="0"/>
              <a:t>Also part of Hillary Clinton’s campaign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1FBCE-435C-4A57-95A1-1AF27D84BCE0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19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9A4287-AF43-4666-A8FC-F033208445E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Prohibited Actions under the ADA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000" dirty="0" smtClean="0"/>
              <a:t>Pre-employment (pre-offer) medical inquiries, including questions about existence of a disability or workers’ comp. claim history;</a:t>
            </a:r>
          </a:p>
          <a:p>
            <a:pPr eaLnBrk="1" hangingPunct="1">
              <a:defRPr/>
            </a:pPr>
            <a:endParaRPr lang="en-US" sz="3000" dirty="0" smtClean="0"/>
          </a:p>
          <a:p>
            <a:pPr eaLnBrk="1" hangingPunct="1">
              <a:defRPr/>
            </a:pPr>
            <a:r>
              <a:rPr lang="en-US" sz="3000" dirty="0" smtClean="0"/>
              <a:t>Post-offer medical inquiries must be job-related and consistent with business necessity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the </a:t>
            </a:r>
            <a:r>
              <a:rPr lang="en-US" dirty="0" smtClean="0"/>
              <a:t>Radar: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Paid FMLA Leave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Paid family leave gaining momentum</a:t>
            </a:r>
          </a:p>
          <a:p>
            <a:pPr lvl="1"/>
            <a:r>
              <a:rPr lang="en-US" sz="2900" dirty="0"/>
              <a:t>California, Rhode Island, New Jersey, District of Columbia, and recently New York, all have paid family leave laws</a:t>
            </a:r>
          </a:p>
          <a:p>
            <a:pPr lvl="1"/>
            <a:r>
              <a:rPr lang="en-US" sz="2900" dirty="0"/>
              <a:t>Massachusetts expected to consider similar law this </a:t>
            </a:r>
            <a:r>
              <a:rPr lang="en-US" sz="2900" dirty="0" smtClean="0"/>
              <a:t>weekend</a:t>
            </a:r>
          </a:p>
          <a:p>
            <a:pPr lvl="1"/>
            <a:r>
              <a:rPr lang="en-US" sz="2900" dirty="0" smtClean="0"/>
              <a:t>Currently no significant push in Florida</a:t>
            </a:r>
            <a:endParaRPr lang="en-US" sz="29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1FBCE-435C-4A57-95A1-1AF27D84BCE0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62670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Radar: Enforcement Trends (FMLA)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DOL increasing FMLA employer audits on its own</a:t>
            </a:r>
          </a:p>
          <a:p>
            <a:pPr lvl="1"/>
            <a:r>
              <a:rPr lang="en-US" dirty="0" smtClean="0"/>
              <a:t>without employee complaints or violation trends</a:t>
            </a:r>
          </a:p>
          <a:p>
            <a:r>
              <a:rPr lang="en-US" dirty="0" smtClean="0"/>
              <a:t>EEOC and DOL also pushing for large-scale, “systemic” investigations of workplace bias in all aspects</a:t>
            </a:r>
          </a:p>
          <a:p>
            <a:pPr lvl="1"/>
            <a:r>
              <a:rPr lang="en-US" dirty="0" smtClean="0"/>
              <a:t>Looking at past employee leave, not just employees currently on leave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1FBCE-435C-4A57-95A1-1AF27D84BCE0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0705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Radar: Enforcement Trends (FMLA)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Employers urged to prioritize self-audits of their leave policies, forms, practices, procedures, and records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1FBCE-435C-4A57-95A1-1AF27D84BCE0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79501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Radar: Enforcement Trends (ADA)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EEOC and DOL also increasing systemic investigations for ADA </a:t>
            </a:r>
            <a:r>
              <a:rPr lang="en-US" dirty="0" smtClean="0"/>
              <a:t>compliance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EEOC has filed more ADA lawsuits in recent years than for any other type of discrimination claim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1FBCE-435C-4A57-95A1-1AF27D84BCE0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62824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the Radar: Enforcement Trends (ADA)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Employers should closely monitor:</a:t>
            </a:r>
          </a:p>
          <a:p>
            <a:pPr lvl="1"/>
            <a:r>
              <a:rPr lang="en-US" dirty="0" smtClean="0"/>
              <a:t>Flexibility of their leave policies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How interactive their process is for handling employee requests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1FBCE-435C-4A57-95A1-1AF27D84BCE0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7381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FFFF00"/>
                </a:solidFill>
              </a:rPr>
              <a:t>Thank You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dirty="0"/>
              <a:t>York M. Flik, Esq.</a:t>
            </a:r>
          </a:p>
          <a:p>
            <a:pPr marL="0" indent="0" algn="ctr" eaLnBrk="1" hangingPunct="1">
              <a:buNone/>
              <a:defRPr/>
            </a:pPr>
            <a:r>
              <a:rPr lang="en-US" dirty="0"/>
              <a:t>Allen, Norton &amp; Blue, PA</a:t>
            </a:r>
          </a:p>
          <a:p>
            <a:pPr marL="0" indent="0" algn="ctr" eaLnBrk="1" hangingPunct="1">
              <a:buNone/>
              <a:defRPr/>
            </a:pPr>
            <a:r>
              <a:rPr lang="en-US" dirty="0"/>
              <a:t>121 Majorca </a:t>
            </a:r>
            <a:r>
              <a:rPr lang="en-US" dirty="0" smtClean="0"/>
              <a:t>Avenue</a:t>
            </a:r>
            <a:endParaRPr lang="en-US" dirty="0"/>
          </a:p>
          <a:p>
            <a:pPr marL="0" indent="0" algn="ctr" eaLnBrk="1" hangingPunct="1">
              <a:buNone/>
              <a:defRPr/>
            </a:pPr>
            <a:r>
              <a:rPr lang="en-US" dirty="0"/>
              <a:t>Coral Gables, FL </a:t>
            </a:r>
            <a:r>
              <a:rPr lang="en-US" dirty="0" smtClean="0"/>
              <a:t>33134</a:t>
            </a:r>
            <a:endParaRPr lang="en-US" dirty="0"/>
          </a:p>
          <a:p>
            <a:pPr marL="0" indent="0" algn="ctr" eaLnBrk="1" hangingPunct="1">
              <a:buNone/>
              <a:defRPr/>
            </a:pPr>
            <a:r>
              <a:rPr lang="en-US" dirty="0"/>
              <a:t>Phone: 305-445-7801</a:t>
            </a:r>
          </a:p>
          <a:p>
            <a:pPr marL="0" indent="0" algn="ctr" eaLnBrk="1" hangingPunct="1">
              <a:buNone/>
              <a:defRPr/>
            </a:pPr>
            <a:r>
              <a:rPr lang="en-US" dirty="0"/>
              <a:t>Fax: 305-442-1578</a:t>
            </a:r>
          </a:p>
          <a:p>
            <a:pPr marL="0" indent="0" algn="ctr" eaLnBrk="1" hangingPunct="1">
              <a:buNone/>
              <a:defRPr/>
            </a:pPr>
            <a:r>
              <a:rPr lang="en-US" dirty="0"/>
              <a:t>yflik@anblaw.com</a:t>
            </a:r>
          </a:p>
          <a:p>
            <a:pPr algn="ctr" eaLnBrk="1" hangingPunct="1">
              <a:defRPr/>
            </a:pP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1FBCE-435C-4A57-95A1-1AF27D84BCE0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27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9A4287-AF43-4666-A8FC-F033208445E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Prohibited Actions under the ADA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3000" dirty="0" smtClean="0"/>
          </a:p>
          <a:p>
            <a:pPr eaLnBrk="1" hangingPunct="1">
              <a:defRPr/>
            </a:pPr>
            <a:r>
              <a:rPr lang="en-US" sz="3000" dirty="0"/>
              <a:t>Taking adverse action on the basis of </a:t>
            </a:r>
            <a:r>
              <a:rPr lang="en-US" sz="3000" dirty="0" smtClean="0"/>
              <a:t>one’s </a:t>
            </a:r>
            <a:r>
              <a:rPr lang="en-US" sz="3000" dirty="0"/>
              <a:t>disability</a:t>
            </a:r>
          </a:p>
          <a:p>
            <a:pPr eaLnBrk="1" hangingPunct="1">
              <a:defRPr/>
            </a:pPr>
            <a:endParaRPr lang="en-US" sz="3000" dirty="0" smtClean="0"/>
          </a:p>
          <a:p>
            <a:pPr eaLnBrk="1" hangingPunct="1">
              <a:defRPr/>
            </a:pPr>
            <a:r>
              <a:rPr lang="en-US" sz="3000" dirty="0" smtClean="0"/>
              <a:t>Failing to make a reasonable accommodation to a known disability, absent an undue hardship.</a:t>
            </a:r>
          </a:p>
        </p:txBody>
      </p:sp>
    </p:spTree>
    <p:extLst>
      <p:ext uri="{BB962C8B-B14F-4D97-AF65-F5344CB8AC3E}">
        <p14:creationId xmlns:p14="http://schemas.microsoft.com/office/powerpoint/2010/main" val="64334610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9A4287-AF43-4666-A8FC-F033208445E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Prohibited Actions under the ADA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3000" dirty="0" smtClean="0"/>
          </a:p>
          <a:p>
            <a:pPr eaLnBrk="1" hangingPunct="1">
              <a:defRPr/>
            </a:pPr>
            <a:r>
              <a:rPr lang="en-US" sz="3000" dirty="0" smtClean="0"/>
              <a:t>Reasonable accommodations include:</a:t>
            </a:r>
          </a:p>
          <a:p>
            <a:pPr lvl="1" eaLnBrk="1" hangingPunct="1">
              <a:defRPr/>
            </a:pPr>
            <a:r>
              <a:rPr lang="en-US" sz="2600" dirty="0" smtClean="0"/>
              <a:t>Job re-structuring</a:t>
            </a:r>
          </a:p>
          <a:p>
            <a:pPr lvl="1" eaLnBrk="1" hangingPunct="1">
              <a:defRPr/>
            </a:pPr>
            <a:r>
              <a:rPr lang="en-US" sz="2600" dirty="0" smtClean="0"/>
              <a:t>Making facilities more accessible</a:t>
            </a:r>
          </a:p>
          <a:p>
            <a:pPr lvl="1" eaLnBrk="1" hangingPunct="1">
              <a:defRPr/>
            </a:pPr>
            <a:r>
              <a:rPr lang="en-US" sz="2600" dirty="0" smtClean="0"/>
              <a:t>Part time or modified schedules</a:t>
            </a:r>
          </a:p>
          <a:p>
            <a:pPr lvl="1" eaLnBrk="1" hangingPunct="1">
              <a:defRPr/>
            </a:pPr>
            <a:r>
              <a:rPr lang="en-US" sz="2600" dirty="0" smtClean="0"/>
              <a:t>Acquiring or modifying equipment</a:t>
            </a:r>
          </a:p>
          <a:p>
            <a:pPr lvl="1" eaLnBrk="1" hangingPunct="1">
              <a:defRPr/>
            </a:pPr>
            <a:r>
              <a:rPr lang="en-US" sz="2600" dirty="0" smtClean="0"/>
              <a:t>Reassignment to vacant position</a:t>
            </a:r>
          </a:p>
          <a:p>
            <a:pPr lvl="1" eaLnBrk="1" hangingPunct="1">
              <a:defRPr/>
            </a:pPr>
            <a:r>
              <a:rPr lang="en-US" sz="2600" dirty="0" smtClean="0"/>
              <a:t>Leave</a:t>
            </a:r>
          </a:p>
          <a:p>
            <a:pPr lvl="1" eaLnBrk="1" hangingPunct="1">
              <a:defRPr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991038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9A4287-AF43-4666-A8FC-F033208445E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Prohibited Actions under the ADA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3000" dirty="0" smtClean="0"/>
          </a:p>
          <a:p>
            <a:pPr eaLnBrk="1" hangingPunct="1">
              <a:defRPr/>
            </a:pPr>
            <a:r>
              <a:rPr lang="en-US" sz="3000" dirty="0" smtClean="0"/>
              <a:t>Undue hardship defense- </a:t>
            </a:r>
          </a:p>
          <a:p>
            <a:pPr lvl="1" eaLnBrk="1" hangingPunct="1">
              <a:defRPr/>
            </a:pPr>
            <a:r>
              <a:rPr lang="en-US" sz="2600" dirty="0" smtClean="0"/>
              <a:t>“significant difficulty or expense”</a:t>
            </a:r>
          </a:p>
          <a:p>
            <a:pPr lvl="2" eaLnBrk="1" hangingPunct="1">
              <a:defRPr/>
            </a:pPr>
            <a:r>
              <a:rPr lang="en-US" sz="2200" dirty="0" smtClean="0"/>
              <a:t>Nature  and cost of the accommodation</a:t>
            </a:r>
          </a:p>
          <a:p>
            <a:pPr lvl="2" eaLnBrk="1" hangingPunct="1">
              <a:defRPr/>
            </a:pPr>
            <a:r>
              <a:rPr lang="en-US" sz="2200" dirty="0" smtClean="0"/>
              <a:t>Overall financial resources of the entity, number of employees and effects on resources</a:t>
            </a:r>
          </a:p>
          <a:p>
            <a:pPr lvl="2" eaLnBrk="1" hangingPunct="1">
              <a:defRPr/>
            </a:pPr>
            <a:r>
              <a:rPr lang="en-US" sz="2200" dirty="0" smtClean="0"/>
              <a:t>Type of operations of the covered entity, including composition of work force</a:t>
            </a:r>
          </a:p>
          <a:p>
            <a:pPr lvl="2" eaLnBrk="1" hangingPunct="1">
              <a:defRPr/>
            </a:pPr>
            <a:r>
              <a:rPr lang="en-US" sz="2200" dirty="0" smtClean="0"/>
              <a:t>Impact of accommodation on operations, effect on other employees and business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15273433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6613</TotalTime>
  <Words>3127</Words>
  <Application>Microsoft Office PowerPoint</Application>
  <PresentationFormat>On-screen Show (4:3)</PresentationFormat>
  <Paragraphs>535</Paragraphs>
  <Slides>65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0" baseType="lpstr">
      <vt:lpstr>Arial</vt:lpstr>
      <vt:lpstr>Tahoma</vt:lpstr>
      <vt:lpstr>Times New Roman</vt:lpstr>
      <vt:lpstr>Wingdings</vt:lpstr>
      <vt:lpstr>Balance</vt:lpstr>
      <vt:lpstr>Interaction of the ADA, FMLA, and Workers’ Compensation Law </vt:lpstr>
      <vt:lpstr>Coverage of the ADA</vt:lpstr>
      <vt:lpstr>Coverage of the ADA</vt:lpstr>
      <vt:lpstr>Coverage of the ADA</vt:lpstr>
      <vt:lpstr>Basics of the ADA:  Definition of “Disability”</vt:lpstr>
      <vt:lpstr>Prohibited Actions under the ADA</vt:lpstr>
      <vt:lpstr>Prohibited Actions under the ADA</vt:lpstr>
      <vt:lpstr>Prohibited Actions under the ADA</vt:lpstr>
      <vt:lpstr>Prohibited Actions under the ADA</vt:lpstr>
      <vt:lpstr>ADA – New Developments</vt:lpstr>
      <vt:lpstr>ADA - New Developments</vt:lpstr>
      <vt:lpstr>ADA Amendments Act of 2008</vt:lpstr>
      <vt:lpstr>ADA Amendments Act of 2008</vt:lpstr>
      <vt:lpstr>ADA Amendments Act of 2008</vt:lpstr>
      <vt:lpstr>Basics of FMLA</vt:lpstr>
      <vt:lpstr>Coverage of FMLA</vt:lpstr>
      <vt:lpstr>FMLA Leave</vt:lpstr>
      <vt:lpstr>FMLA Intermittent Leave </vt:lpstr>
      <vt:lpstr>FMLA Intermittent Leave cont’d</vt:lpstr>
      <vt:lpstr>National Defense Authorization Act of 2008</vt:lpstr>
      <vt:lpstr>National Defense Authorization Act of 2008 cont’d</vt:lpstr>
      <vt:lpstr>Prohibited Actions Under FMLA</vt:lpstr>
      <vt:lpstr>Prohibited Actions Under FMLA</vt:lpstr>
      <vt:lpstr>Prohibited Actions Under FMLA</vt:lpstr>
      <vt:lpstr>Prohibited Actions Under FMLA</vt:lpstr>
      <vt:lpstr>Basics of PDA</vt:lpstr>
      <vt:lpstr>Prohibited Actions under PDA</vt:lpstr>
      <vt:lpstr>Prohibited Actions under PDA</vt:lpstr>
      <vt:lpstr>Basics of FWCL</vt:lpstr>
      <vt:lpstr>Basics of FWCL</vt:lpstr>
      <vt:lpstr>Prohibited Actions under Workers’ Compensation</vt:lpstr>
      <vt:lpstr>Interaction Based on Employee Count</vt:lpstr>
      <vt:lpstr>Limits on Leave Time</vt:lpstr>
      <vt:lpstr>Limits on Leave Time</vt:lpstr>
      <vt:lpstr>Limits on Leave Time</vt:lpstr>
      <vt:lpstr>Specific Issues 1</vt:lpstr>
      <vt:lpstr>Specific Issues 2 </vt:lpstr>
      <vt:lpstr>Specific Issues 3</vt:lpstr>
      <vt:lpstr>Specific Issues 4</vt:lpstr>
      <vt:lpstr>Specific Issues 5</vt:lpstr>
      <vt:lpstr>Specific Issues 5</vt:lpstr>
      <vt:lpstr>Interplay </vt:lpstr>
      <vt:lpstr>Interplay </vt:lpstr>
      <vt:lpstr>Interplay</vt:lpstr>
      <vt:lpstr>Interplay  </vt:lpstr>
      <vt:lpstr>POINT </vt:lpstr>
      <vt:lpstr>POINT </vt:lpstr>
      <vt:lpstr>POINT </vt:lpstr>
      <vt:lpstr>Light Duty - Interplay</vt:lpstr>
      <vt:lpstr>Light Duty - Interplay</vt:lpstr>
      <vt:lpstr>Question: </vt:lpstr>
      <vt:lpstr>Extended Leave Situations</vt:lpstr>
      <vt:lpstr>Return to Work Issues: </vt:lpstr>
      <vt:lpstr>Return to Work Issues: </vt:lpstr>
      <vt:lpstr>Return to Work Issues: </vt:lpstr>
      <vt:lpstr>Return to Work Issues: </vt:lpstr>
      <vt:lpstr>Return to Work Issues cont’d</vt:lpstr>
      <vt:lpstr>Repayment of Benefits by Employee</vt:lpstr>
      <vt:lpstr>On the Radar: Paid FMLA Leave</vt:lpstr>
      <vt:lpstr>On the Radar: Paid FMLA Leave</vt:lpstr>
      <vt:lpstr>On the Radar: Enforcement Trends (FMLA)</vt:lpstr>
      <vt:lpstr>On the Radar: Enforcement Trends (FMLA)</vt:lpstr>
      <vt:lpstr>On the Radar: Enforcement Trends (ADA)</vt:lpstr>
      <vt:lpstr>On the Radar: Enforcement Trends (ADA)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Interaction of the ADA, FMLA, and Workers' Compensation</dc:title>
  <dc:creator>William T. Simmons</dc:creator>
  <cp:lastModifiedBy>Fosson, Fred</cp:lastModifiedBy>
  <cp:revision>206</cp:revision>
  <cp:lastPrinted>2016-07-25T17:50:51Z</cp:lastPrinted>
  <dcterms:created xsi:type="dcterms:W3CDTF">1601-01-01T00:00:00Z</dcterms:created>
  <dcterms:modified xsi:type="dcterms:W3CDTF">2016-07-25T19:04:00Z</dcterms:modified>
</cp:coreProperties>
</file>