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33"/>
  </p:notesMasterIdLst>
  <p:handoutMasterIdLst>
    <p:handoutMasterId r:id="rId34"/>
  </p:handoutMasterIdLst>
  <p:sldIdLst>
    <p:sldId id="637" r:id="rId2"/>
    <p:sldId id="696" r:id="rId3"/>
    <p:sldId id="737" r:id="rId4"/>
    <p:sldId id="746" r:id="rId5"/>
    <p:sldId id="747" r:id="rId6"/>
    <p:sldId id="772" r:id="rId7"/>
    <p:sldId id="758" r:id="rId8"/>
    <p:sldId id="770" r:id="rId9"/>
    <p:sldId id="761" r:id="rId10"/>
    <p:sldId id="749" r:id="rId11"/>
    <p:sldId id="751" r:id="rId12"/>
    <p:sldId id="752" r:id="rId13"/>
    <p:sldId id="753" r:id="rId14"/>
    <p:sldId id="762" r:id="rId15"/>
    <p:sldId id="754" r:id="rId16"/>
    <p:sldId id="771" r:id="rId17"/>
    <p:sldId id="769" r:id="rId18"/>
    <p:sldId id="766" r:id="rId19"/>
    <p:sldId id="768" r:id="rId20"/>
    <p:sldId id="755" r:id="rId21"/>
    <p:sldId id="773" r:id="rId22"/>
    <p:sldId id="756" r:id="rId23"/>
    <p:sldId id="750" r:id="rId24"/>
    <p:sldId id="760" r:id="rId25"/>
    <p:sldId id="763" r:id="rId26"/>
    <p:sldId id="764" r:id="rId27"/>
    <p:sldId id="774" r:id="rId28"/>
    <p:sldId id="776" r:id="rId29"/>
    <p:sldId id="777" r:id="rId30"/>
    <p:sldId id="775" r:id="rId31"/>
    <p:sldId id="661" r:id="rId3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3864"/>
    <a:srgbClr val="17375E"/>
    <a:srgbClr val="495D77"/>
    <a:srgbClr val="FFFFCC"/>
    <a:srgbClr val="FFFEF2"/>
    <a:srgbClr val="FFFDE8"/>
    <a:srgbClr val="EDD23C"/>
    <a:srgbClr val="F4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88160" autoAdjust="0"/>
  </p:normalViewPr>
  <p:slideViewPr>
    <p:cSldViewPr>
      <p:cViewPr varScale="1">
        <p:scale>
          <a:sx n="99" d="100"/>
          <a:sy n="99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4" y="40"/>
      </p:cViewPr>
      <p:guideLst>
        <p:guide orient="horz" pos="2910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21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1699" cy="46212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78"/>
            <a:ext cx="3011699" cy="462120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23EDAB-3E8B-4F6B-A6F2-046CA08F6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52931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21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2120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776"/>
            <a:ext cx="5560060" cy="4155919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1699" cy="462120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378"/>
            <a:ext cx="3011699" cy="462120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D7960C-A764-4FAC-AC60-A47FF3BCD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90452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154113"/>
            <a:ext cx="41529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10079-D6A4-4F00-AEB8-F70D2859D0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BB5B1B-EC48-4D78-929F-2EC9D49121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D72663-3041-4B10-AA86-925A72BB92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7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800" dirty="0"/>
              <a:t>Not only have them, but proof of receipt</a:t>
            </a:r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sz="800" dirty="0"/>
              <a:t>Caveat of deviating from guidelines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6F5ADD-5856-4903-ADA2-EE27F4E125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55F229-57C8-4E33-A7DB-952AD2874F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25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9BD88A-4443-449D-BF38-8F33FB7540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5D00A9-A92C-4145-B3AF-2ED7A50BB7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1310C83-A6E7-4DA3-B412-C774E9C5DB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7ABB03-D1DA-466D-AB75-92C939D40D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03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31FC357-D5C7-4C7F-ACD6-EA2CD8FB97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17FCF7-8A39-4B9D-B87F-CB8DBCCE30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B9BCD6-E4D9-4E6C-B89D-7E9821AA48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FA46DA-BE83-43AB-81E3-ED174074C2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27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800" dirty="0"/>
              <a:t>Use pornography on computer example</a:t>
            </a:r>
          </a:p>
          <a:p>
            <a:pPr>
              <a:spcBef>
                <a:spcPct val="0"/>
              </a:spcBef>
            </a:pPr>
            <a:r>
              <a:rPr lang="en-US" altLang="en-US" sz="800" dirty="0"/>
              <a:t>   -discuss hearsay v. admission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0ABAE5-DE46-41CA-885B-D4FFE9388F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0018B5-6973-40B1-9B00-29B26DE330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3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0ABAE5-DE46-41CA-885B-D4FFE9388F8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B0018B5-6973-40B1-9B00-29B26DE330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06772D-A426-4C86-A665-9A1568CEBD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F46E67-001A-43F9-8A33-85B64C761D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86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E02642-D213-4924-98FF-14EEC3CDD18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48C986-3408-4E99-8BE3-6A3B03580E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03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A7E489-5959-41F8-8244-FA22D5A7FC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4017C5-00C5-4BF3-BF0F-F47098FC3F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7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4E2961-8544-4B08-9541-38595A1BFF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8F90DD-22DF-4B85-97EB-CF7FE1575E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4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9808EF-0155-44C2-AE92-4DDC4BB95B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EF4647-9923-4E38-BB39-F67117D802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9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15E42A-EBC8-4976-883A-1EFAD98376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BDB93E-80DF-42E6-889B-C74FB9A18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4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15E42A-EBC8-4976-883A-1EFAD98376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BDB93E-80DF-42E6-889B-C74FB9A18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04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734E3B0-EC79-45FA-AF1D-E3F426BED44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095B89-9FB3-4B2C-B789-4D2A69D2F9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5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3C658B-8BEA-4C32-B99B-9FBC7BCF4F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BD0C0F-C3F9-4016-84BE-87D6C1D027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0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F9F40F5-C327-467E-95E5-3BA64050A8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C313AE-A279-4A32-B621-6A3D9F5BFD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28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38DCBD-0AD5-4CF9-A83D-0F81632CC9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781D1E-51D7-4B93-AF05-EA3B63B03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14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38DCBD-0AD5-4CF9-A83D-0F81632CC9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781D1E-51D7-4B93-AF05-EA3B63B03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58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38DCBD-0AD5-4CF9-A83D-0F81632CC9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781D1E-51D7-4B93-AF05-EA3B63B03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28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38DCBD-0AD5-4CF9-A83D-0F81632CC9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781D1E-51D7-4B93-AF05-EA3B63B03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457BF5-0DBF-49EE-AD64-5046142950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3BBE75-2B34-4051-B62F-AAD26E6024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7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38DCBD-0AD5-4CF9-A83D-0F81632CC96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781D1E-51D7-4B93-AF05-EA3B63B03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800" dirty="0"/>
              <a:t>Dennis Nolan and Roger Abrams have attacked it</a:t>
            </a:r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sz="800" dirty="0"/>
              <a:t>Questions/Tests are entirely subjective.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28C81C-FD40-4D87-8EAD-DBC7B50EDE3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5CB8D6-B66C-4B7A-89B9-1ED6F69033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7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800" dirty="0"/>
              <a:t>Civil Service – PERC, MSPB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7A1424-313D-4EDB-9438-426D5375F7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DACFD2-63DD-4563-B3ED-D5DDD06870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800" dirty="0"/>
              <a:t>Civil Service – PERC, MSPB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7A1424-313D-4EDB-9438-426D5375F7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DACFD2-63DD-4563-B3ED-D5DDD06870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614077-CFE3-4433-92E9-0382698225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097A1F-9BF8-4BFC-9C79-C6090BB96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75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614077-CFE3-4433-92E9-0382698225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097A1F-9BF8-4BFC-9C79-C6090BB962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19238" y="1173163"/>
            <a:ext cx="4222750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9818" indent="-2883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3566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4993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6420" indent="-2307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7846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9273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0700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2125" indent="-230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2A9575-AE44-44C5-A352-4BE8BC214B04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F0AA53-9ACC-4CBD-A94E-83ABF7E706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2/11/19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9C2068E-7691-4458-A402-082619A882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0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935"/>
            <a:ext cx="8639525" cy="1069848"/>
          </a:xfrm>
          <a:prstGeom prst="rect">
            <a:avLst/>
          </a:prstGeom>
          <a:solidFill>
            <a:srgbClr val="E4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2900" y="6475721"/>
            <a:ext cx="182880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b="1" dirty="0">
                <a:solidFill>
                  <a:prstClr val="white"/>
                </a:solidFill>
                <a:latin typeface="Helvetica" panose="020B0604020202030204" pitchFamily="34" charset="0"/>
                <a:cs typeface="+mn-cs"/>
              </a:rPr>
              <a:t>fisherphillips.com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59" y="1"/>
            <a:ext cx="1189453" cy="15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6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734"/>
            <a:ext cx="7886700" cy="989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" y="6475721"/>
            <a:ext cx="182880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b="1" dirty="0">
                <a:solidFill>
                  <a:prstClr val="white"/>
                </a:solidFill>
                <a:latin typeface="Helvetica" panose="020B0604020202030204" pitchFamily="34" charset="0"/>
                <a:cs typeface="+mn-cs"/>
              </a:rPr>
              <a:t>fisherphillips.com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3" y="6586885"/>
            <a:ext cx="2751581" cy="1289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28650" y="1057966"/>
            <a:ext cx="7886700" cy="76200"/>
          </a:xfrm>
          <a:prstGeom prst="rect">
            <a:avLst/>
          </a:prstGeom>
          <a:solidFill>
            <a:srgbClr val="E5412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5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3" y="6586885"/>
            <a:ext cx="2751581" cy="12894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2900" y="6475721"/>
            <a:ext cx="182880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b="1" dirty="0">
                <a:solidFill>
                  <a:prstClr val="white"/>
                </a:solidFill>
                <a:latin typeface="Helvetica" panose="020B0604020202030204" pitchFamily="34" charset="0"/>
                <a:cs typeface="+mn-cs"/>
              </a:rPr>
              <a:t>fisherphillips.com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" y="577203"/>
            <a:ext cx="8639525" cy="1069848"/>
          </a:xfrm>
          <a:prstGeom prst="rect">
            <a:avLst/>
          </a:prstGeom>
          <a:solidFill>
            <a:srgbClr val="E4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59" y="78258"/>
            <a:ext cx="1189453" cy="15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8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2900" y="6475721"/>
            <a:ext cx="182880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b="1" dirty="0">
                <a:solidFill>
                  <a:prstClr val="white"/>
                </a:solidFill>
                <a:latin typeface="Helvetica" panose="020B0604020202030204" pitchFamily="34" charset="0"/>
                <a:cs typeface="+mn-cs"/>
              </a:rPr>
              <a:t>fisherphillips.com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3" y="6586885"/>
            <a:ext cx="2751581" cy="1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1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900" y="6475721"/>
            <a:ext cx="182880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b="1" dirty="0">
                <a:solidFill>
                  <a:prstClr val="white"/>
                </a:solidFill>
                <a:latin typeface="Helvetica" panose="020B0604020202030204" pitchFamily="34" charset="0"/>
                <a:cs typeface="+mn-cs"/>
              </a:rPr>
              <a:t>fisherphillips.com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3" y="6586885"/>
            <a:ext cx="2751581" cy="1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3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42900" y="6475721"/>
            <a:ext cx="1828800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50" b="1" dirty="0">
                <a:solidFill>
                  <a:prstClr val="white"/>
                </a:solidFill>
                <a:latin typeface="Helvetica" panose="020B0604020202030204" pitchFamily="34" charset="0"/>
                <a:cs typeface="+mn-cs"/>
              </a:rPr>
              <a:t>fisherphillips.com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3" y="6586885"/>
            <a:ext cx="2751581" cy="1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E54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0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5240" y="762000"/>
            <a:ext cx="91440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kern="0" dirty="0">
                <a:solidFill>
                  <a:schemeClr val="bg1"/>
                </a:solidFill>
              </a:rPr>
              <a:t>JUST </a:t>
            </a:r>
            <a:r>
              <a:rPr lang="en-US" altLang="en-US" sz="4000" b="1" kern="0">
                <a:solidFill>
                  <a:schemeClr val="bg1"/>
                </a:solidFill>
              </a:rPr>
              <a:t>CAUSE TERMINATION 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32760" y="5449130"/>
            <a:ext cx="304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</a:rPr>
              <a:t>Jeff Mandel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(407) 541-0850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jmandel@fisherphillips.com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76400"/>
            <a:ext cx="5886450" cy="36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0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Was the employee forewarned of the possible disciplinary consequences of his or her conduct?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Work Rules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Penalties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Common Sense?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971800"/>
            <a:ext cx="302029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2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Is the employer’s rule reasonably related to the orderly, efficient, and safe operation of the employer’s business and the performance that the employer might properly expect?</a:t>
            </a:r>
            <a:endParaRPr lang="en-US" sz="3200" b="1" dirty="0">
              <a:solidFill>
                <a:srgbClr val="002060"/>
              </a:solidFill>
            </a:endParaRP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Unreasonable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Arbitrary, Capricious, or Discriminatory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Contrary to CBA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6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3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Did the employer, before taking discipline, make an effort to discover whether the employee did in fact violate the rule?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This test focuses on process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Industrial due process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LEO and FF Bills of Rights</a:t>
            </a:r>
          </a:p>
        </p:txBody>
      </p:sp>
    </p:spTree>
    <p:extLst>
      <p:ext uri="{BB962C8B-B14F-4D97-AF65-F5344CB8AC3E}">
        <p14:creationId xmlns:p14="http://schemas.microsoft.com/office/powerpoint/2010/main" val="398162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4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92924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Was the employer’s investigation conducted fairly and objectively?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Who conducted it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Who was interviewed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What evidence was considered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1FCD1B-BD5D-4CFD-9B05-672A79FF1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724400"/>
            <a:ext cx="3810000" cy="157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953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For Conducting Investigations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Secure written complaint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Select investigator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Develop action plan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Gather evidence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Conduct interviews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Preserve investigative information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Issue report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B63A42-9318-4C78-9F78-EAD68E3A5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88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1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002060"/>
                </a:solidFill>
              </a:rPr>
              <a:t>Did the employer obtain substantial evidence of the employee’s guilt?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</a:rPr>
              <a:t>Type of Proof</a:t>
            </a:r>
          </a:p>
          <a:p>
            <a:pPr lvl="2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Direct evidence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 fact seen or heard by the witness</a:t>
            </a:r>
          </a:p>
          <a:p>
            <a:pPr lvl="2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Circumstantial evidence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A fact established by a reasonable inference </a:t>
            </a:r>
          </a:p>
          <a:p>
            <a:pPr lvl="2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Hearsay evidence</a:t>
            </a:r>
          </a:p>
          <a:p>
            <a:pPr lvl="3"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</a:rPr>
              <a:t>A fact based on what someone else told the witness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3A366A-9CEC-4570-8EDD-9C030E082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38400"/>
            <a:ext cx="1828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8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002060"/>
                </a:solidFill>
              </a:rPr>
              <a:t>Did the employer obtain substantial evidence of the employee’s guilt?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</a:rPr>
              <a:t>Burden of Proof</a:t>
            </a:r>
          </a:p>
          <a:p>
            <a:pPr lvl="2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Preponderance of the evidence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Tipping the scales</a:t>
            </a:r>
          </a:p>
          <a:p>
            <a:pPr lvl="2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Clear and convincing evidence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</a:rPr>
              <a:t>Substantially more likely than not</a:t>
            </a:r>
          </a:p>
          <a:p>
            <a:pPr lvl="2"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Beyond a reasonable doubt</a:t>
            </a:r>
          </a:p>
          <a:p>
            <a:pPr lvl="3"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</a:rPr>
              <a:t>No other logical explanation can be derived</a:t>
            </a:r>
          </a:p>
        </p:txBody>
      </p:sp>
    </p:spTree>
    <p:extLst>
      <p:ext uri="{BB962C8B-B14F-4D97-AF65-F5344CB8AC3E}">
        <p14:creationId xmlns:p14="http://schemas.microsoft.com/office/powerpoint/2010/main" val="46670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 Scenario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</a:rPr>
              <a:t>Police Department receives complaint from mother of 17-year old daughter that officer had off-duty sex with daughter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b="1" dirty="0">
                <a:solidFill>
                  <a:srgbClr val="002060"/>
                </a:solidFill>
              </a:rPr>
              <a:t>I.A. conducted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</a:rPr>
              <a:t>17-year old testifies sex happened and she told officer she was 17 years old before sex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400" b="1" dirty="0">
                <a:solidFill>
                  <a:srgbClr val="002060"/>
                </a:solidFill>
              </a:rPr>
              <a:t>Officer admits sex, but claims girl showed him ID before sex that she was 19 years old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b="1" dirty="0">
                <a:solidFill>
                  <a:srgbClr val="002060"/>
                </a:solidFill>
              </a:rPr>
              <a:t>SAO decides not to prosecute after mother and daughter decline to testify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b="1" dirty="0">
                <a:solidFill>
                  <a:srgbClr val="002060"/>
                </a:solidFill>
              </a:rPr>
              <a:t>Department relies on I.A. report at arbitration</a:t>
            </a:r>
          </a:p>
        </p:txBody>
      </p:sp>
    </p:spTree>
    <p:extLst>
      <p:ext uri="{BB962C8B-B14F-4D97-AF65-F5344CB8AC3E}">
        <p14:creationId xmlns:p14="http://schemas.microsoft.com/office/powerpoint/2010/main" val="351808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Terminations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Do past performance evaluations support the decision?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Sudden deterioration in performance after many years of acceptance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Good evaluations for poor performance</a:t>
            </a:r>
          </a:p>
          <a:p>
            <a:pPr>
              <a:spcBef>
                <a:spcPts val="2400"/>
              </a:spcBef>
            </a:pPr>
            <a:r>
              <a:rPr lang="en-US" b="1" dirty="0">
                <a:solidFill>
                  <a:srgbClr val="002060"/>
                </a:solidFill>
              </a:rPr>
              <a:t>Was the employee given adequate notice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“Squirreling” complaints, rather than addressing each in a timely, appropriate fashion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Terminations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2060"/>
                </a:solidFill>
              </a:rPr>
              <a:t>Was the employee provided the tools to improve?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Advised how to improve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Provided training as needed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Told when he/she needed to meet expectations</a:t>
            </a:r>
          </a:p>
          <a:p>
            <a:pPr lvl="1"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Follow-ups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2060"/>
                </a:solidFill>
              </a:rPr>
              <a:t>Is the articulated reason for the termination the real reason?</a:t>
            </a:r>
          </a:p>
          <a:p>
            <a:pPr lvl="2">
              <a:spcBef>
                <a:spcPts val="600"/>
              </a:spcBef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7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Cause: A Little History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36776"/>
            <a:ext cx="6934200" cy="4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8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6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Were the rules applied fairly and without discrimination?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Disparate treatment</a:t>
            </a:r>
          </a:p>
          <a:p>
            <a:pPr lvl="2">
              <a:spcBef>
                <a:spcPts val="1800"/>
              </a:spcBef>
            </a:pPr>
            <a:r>
              <a:rPr lang="en-US" sz="2800" b="1" dirty="0">
                <a:solidFill>
                  <a:srgbClr val="002060"/>
                </a:solidFill>
              </a:rPr>
              <a:t>Will this employee be receiving the same  discipline as others who violated the same rule or standard?</a:t>
            </a:r>
          </a:p>
          <a:p>
            <a:pPr lvl="2">
              <a:spcBef>
                <a:spcPts val="1800"/>
              </a:spcBef>
            </a:pPr>
            <a:r>
              <a:rPr lang="en-US" sz="2800" b="1" dirty="0">
                <a:solidFill>
                  <a:srgbClr val="002060"/>
                </a:solidFill>
              </a:rPr>
              <a:t>Is there a legitimate basis for treating the employee differently?   </a:t>
            </a:r>
          </a:p>
        </p:txBody>
      </p:sp>
    </p:spTree>
    <p:extLst>
      <p:ext uri="{BB962C8B-B14F-4D97-AF65-F5344CB8AC3E}">
        <p14:creationId xmlns:p14="http://schemas.microsoft.com/office/powerpoint/2010/main" val="2598608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7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1430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Was the degree of discipline reasonably related to the seriousness of the employee’s offense and the employee’s past record?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</a:rPr>
              <a:t>Seriousness of the infraction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</a:rPr>
              <a:t>Employee’s disciplinary history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</a:rPr>
              <a:t>Employee’s length of service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</a:rPr>
              <a:t>Employee’s total performance record</a:t>
            </a:r>
          </a:p>
        </p:txBody>
      </p:sp>
    </p:spTree>
    <p:extLst>
      <p:ext uri="{BB962C8B-B14F-4D97-AF65-F5344CB8AC3E}">
        <p14:creationId xmlns:p14="http://schemas.microsoft.com/office/powerpoint/2010/main" val="242189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Missing Tests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6407" y="1219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400" b="1" dirty="0">
                <a:solidFill>
                  <a:srgbClr val="002060"/>
                </a:solidFill>
              </a:rPr>
              <a:t>Progressive Discipline</a:t>
            </a:r>
          </a:p>
          <a:p>
            <a:pPr lvl="1">
              <a:spcBef>
                <a:spcPts val="1200"/>
              </a:spcBef>
            </a:pPr>
            <a:r>
              <a:rPr lang="en-US" sz="3000" b="1" dirty="0">
                <a:solidFill>
                  <a:srgbClr val="002060"/>
                </a:solidFill>
              </a:rPr>
              <a:t>Policies/Contract</a:t>
            </a:r>
          </a:p>
          <a:p>
            <a:pPr lvl="1">
              <a:spcBef>
                <a:spcPts val="1200"/>
              </a:spcBef>
            </a:pPr>
            <a:r>
              <a:rPr lang="en-US" sz="3000" b="1" dirty="0">
                <a:solidFill>
                  <a:srgbClr val="002060"/>
                </a:solidFill>
              </a:rPr>
              <a:t>Correct, not punish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Mitigating/Extenuating Circumstances</a:t>
            </a:r>
          </a:p>
          <a:p>
            <a:pPr lvl="1">
              <a:spcBef>
                <a:spcPts val="1200"/>
              </a:spcBef>
            </a:pPr>
            <a:r>
              <a:rPr lang="en-US" sz="3000" b="1" dirty="0">
                <a:solidFill>
                  <a:srgbClr val="002060"/>
                </a:solidFill>
              </a:rPr>
              <a:t>Impossibility</a:t>
            </a:r>
          </a:p>
          <a:p>
            <a:pPr lvl="1">
              <a:spcBef>
                <a:spcPts val="1200"/>
              </a:spcBef>
            </a:pPr>
            <a:r>
              <a:rPr lang="en-US" sz="3000" b="1" dirty="0">
                <a:solidFill>
                  <a:srgbClr val="002060"/>
                </a:solidFill>
              </a:rPr>
              <a:t>Provocation</a:t>
            </a:r>
          </a:p>
          <a:p>
            <a:pPr lvl="1">
              <a:spcBef>
                <a:spcPts val="1200"/>
              </a:spcBef>
            </a:pPr>
            <a:r>
              <a:rPr lang="en-US" sz="3000" b="1" dirty="0">
                <a:solidFill>
                  <a:srgbClr val="002060"/>
                </a:solidFill>
              </a:rPr>
              <a:t>Failure to train</a:t>
            </a:r>
          </a:p>
          <a:p>
            <a:pPr lvl="1">
              <a:spcBef>
                <a:spcPts val="1200"/>
              </a:spcBef>
            </a:pPr>
            <a:r>
              <a:rPr lang="en-US" sz="3000" b="1" dirty="0">
                <a:solidFill>
                  <a:srgbClr val="002060"/>
                </a:solidFill>
              </a:rPr>
              <a:t>Medical condition</a:t>
            </a:r>
          </a:p>
          <a:p>
            <a:pPr lvl="1">
              <a:spcBef>
                <a:spcPts val="1200"/>
              </a:spcBef>
            </a:pP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7E05FE-9C6A-4874-BC9A-D9D11C661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038600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9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 For All Discipline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Consistent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Timely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Impartial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Progressive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Appropriate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Keep “C.L.E.A.N”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59" y="2076450"/>
            <a:ext cx="4043706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“C.L.E.A.N” Rule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>
                <a:solidFill>
                  <a:srgbClr val="002060"/>
                </a:solidFill>
              </a:rPr>
              <a:t>onsider the facts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b="1" dirty="0">
                <a:solidFill>
                  <a:srgbClr val="002060"/>
                </a:solidFill>
              </a:rPr>
              <a:t>earn the employee’s, manager’s and witnesses’ stories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</a:rPr>
              <a:t>E</a:t>
            </a:r>
            <a:r>
              <a:rPr lang="en-US" sz="3600" b="1" dirty="0">
                <a:solidFill>
                  <a:srgbClr val="002060"/>
                </a:solidFill>
              </a:rPr>
              <a:t>valuate prior discipline                  for similar offenses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>
                <a:solidFill>
                  <a:srgbClr val="002060"/>
                </a:solidFill>
              </a:rPr>
              <a:t>nalyze risk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FF0000"/>
                </a:solidFill>
              </a:rPr>
              <a:t>N</a:t>
            </a:r>
            <a:r>
              <a:rPr lang="en-US" sz="3600" b="1" dirty="0">
                <a:solidFill>
                  <a:srgbClr val="002060"/>
                </a:solidFill>
              </a:rPr>
              <a:t>arrow potential options and decide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82D745-C220-4F6E-B612-8D44A078A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2971800"/>
            <a:ext cx="2333625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Consider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The most important considerations in deciding on what disciplinary action to take: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Correction desired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Implications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Legal defensibility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29A34D-C566-4797-AA5A-BE4AB598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657600"/>
            <a:ext cx="3412953" cy="21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6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Defensibility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Is the employee in a protected status?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Has the employee complained about anything verbally or in writing?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Has the employee recently filed a worker’s compensation claim?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Will the termination of the employee prevent the vesting of benefits?</a:t>
            </a:r>
          </a:p>
          <a:p>
            <a:pPr>
              <a:spcBef>
                <a:spcPts val="1800"/>
              </a:spcBef>
            </a:pPr>
            <a:r>
              <a:rPr lang="en-US" sz="3400" b="1" dirty="0">
                <a:solidFill>
                  <a:srgbClr val="002060"/>
                </a:solidFill>
              </a:rPr>
              <a:t>How will an arbitrator or jury view it?</a:t>
            </a:r>
          </a:p>
        </p:txBody>
      </p:sp>
    </p:spTree>
    <p:extLst>
      <p:ext uri="{BB962C8B-B14F-4D97-AF65-F5344CB8AC3E}">
        <p14:creationId xmlns:p14="http://schemas.microsoft.com/office/powerpoint/2010/main" val="1970707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 – Misconduct Discipline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Did the employee violate an established rule?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Was the rule known to the employee?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Was the practice consistent with the rule?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Have appropriate disciplinary steps been followed?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Is the discipline consistent with past practice?</a:t>
            </a:r>
          </a:p>
        </p:txBody>
      </p:sp>
    </p:spTree>
    <p:extLst>
      <p:ext uri="{BB962C8B-B14F-4D97-AF65-F5344CB8AC3E}">
        <p14:creationId xmlns:p14="http://schemas.microsoft.com/office/powerpoint/2010/main" val="2327030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 – Performance Discipline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883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Do past performance evaluations support the decision?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Is the deficiency capable of objective measurement, or are the criticisms at least specific?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Does the employee’s overall documented record support the decision?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Was the employee ever told his/her failure to improve would result in termination?</a:t>
            </a:r>
          </a:p>
        </p:txBody>
      </p:sp>
    </p:spTree>
    <p:extLst>
      <p:ext uri="{BB962C8B-B14F-4D97-AF65-F5344CB8AC3E}">
        <p14:creationId xmlns:p14="http://schemas.microsoft.com/office/powerpoint/2010/main" val="1962864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 – Performance Discipline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Was the employee not only told of deficiencies but also advised how to improve?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Did the employee ask for help to improve and was denied?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Is the articulated reason for the termination the real reason?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2060"/>
                </a:solidFill>
              </a:rPr>
              <a:t>Is this action consistent with prior incidents of a similar nature?</a:t>
            </a:r>
          </a:p>
          <a:p>
            <a:pPr>
              <a:spcBef>
                <a:spcPts val="1200"/>
              </a:spcBef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3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Wire (1966)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Employee terminated for poor performance and refusal to work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CBA gave management right to discipline or discharge for “cause”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CBA did not define “cause”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No generally accepted legal definition of “cause” existed in the employment context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04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 to Avoid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2060"/>
                </a:solidFill>
              </a:rPr>
              <a:t>Sudden deterioration in performance after many years of acceptance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2060"/>
                </a:solidFill>
              </a:rPr>
              <a:t>“Squirreling” complaints, rather than addressing each in a timely, appropriate fashion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2060"/>
                </a:solidFill>
              </a:rPr>
              <a:t>Good evaluations for poor performance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rgbClr val="002060"/>
                </a:solidFill>
              </a:rPr>
              <a:t>Avoiding direct and honest statements of the reasons for disciplinary actions</a:t>
            </a:r>
          </a:p>
        </p:txBody>
      </p:sp>
    </p:spTree>
    <p:extLst>
      <p:ext uri="{BB962C8B-B14F-4D97-AF65-F5344CB8AC3E}">
        <p14:creationId xmlns:p14="http://schemas.microsoft.com/office/powerpoint/2010/main" val="3174533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91280"/>
            <a:ext cx="9141714" cy="113855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709739"/>
            <a:ext cx="9141714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1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Arbitrator Carroll Daugherty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02055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The “seven tests” of just cause</a:t>
            </a:r>
          </a:p>
          <a:p>
            <a:pPr lvl="1">
              <a:spcBef>
                <a:spcPts val="1800"/>
              </a:spcBef>
            </a:pPr>
            <a:r>
              <a:rPr lang="en-US" sz="3000" b="1" dirty="0">
                <a:solidFill>
                  <a:srgbClr val="002060"/>
                </a:solidFill>
              </a:rPr>
              <a:t>seven questions, all of which have to be answered affirmatively, to show discipline was fair and reasonable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Widely, but not </a:t>
            </a:r>
            <a:r>
              <a:rPr lang="en-US" sz="3600" b="1" dirty="0" smtClean="0">
                <a:solidFill>
                  <a:srgbClr val="002060"/>
                </a:solidFill>
              </a:rPr>
              <a:t>universally </a:t>
            </a:r>
            <a:r>
              <a:rPr lang="en-US" sz="3600" b="1" dirty="0">
                <a:solidFill>
                  <a:srgbClr val="002060"/>
                </a:solidFill>
              </a:rPr>
              <a:t>accepted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Has been described as “academic silly putty”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5029200"/>
            <a:ext cx="2324100" cy="12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Just Cause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Civil Service</a:t>
            </a:r>
            <a:endParaRPr lang="en-US" b="1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Employment policies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Especially in the public sector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Employment litigation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Juries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267200"/>
            <a:ext cx="6191250" cy="17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4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Just Cause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Proper Cause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Cause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Arbitrary or capricious</a:t>
            </a: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Pursuant to policies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FF0000"/>
                </a:solidFill>
              </a:rPr>
              <a:t>Arbitrators tend to apply just cause regardless of the identified standard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1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Required In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140D19-6904-4FF1-A1D3-93703F6FACB6}"/>
              </a:ext>
            </a:extLst>
          </p:cNvPr>
          <p:cNvSpPr/>
          <p:nvPr/>
        </p:nvSpPr>
        <p:spPr>
          <a:xfrm>
            <a:off x="342900" y="1219200"/>
            <a:ext cx="8458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SzPct val="85000"/>
              <a:defRPr/>
            </a:pPr>
            <a:r>
              <a:rPr lang="en-US" sz="3200" b="1" dirty="0">
                <a:solidFill>
                  <a:srgbClr val="002060"/>
                </a:solidFill>
              </a:rPr>
              <a:t>Section 447.401, Florida Statutes:</a:t>
            </a:r>
          </a:p>
          <a:p>
            <a:pPr marL="568325" lvl="0" indent="-222250">
              <a:spcAft>
                <a:spcPts val="900"/>
              </a:spcAft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Each public employer and bargaining agent shall negotiate a grievance procedure to be used for the settlement of disputes between employer and employee, or group of employees, involving the interpretation or application of a collective bargaining agreement. Such grievance procedure shall have as its terminal step a final and binding disposition by an impartial neutral, mutually selected by the parties.</a:t>
            </a:r>
          </a:p>
        </p:txBody>
      </p:sp>
    </p:spTree>
    <p:extLst>
      <p:ext uri="{BB962C8B-B14F-4D97-AF65-F5344CB8AC3E}">
        <p14:creationId xmlns:p14="http://schemas.microsoft.com/office/powerpoint/2010/main" val="133433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Required In A CBA?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SzPct val="60000"/>
              <a:buFont typeface="Wingdings" panose="05000000000000000000" pitchFamily="2" charset="2"/>
              <a:buChar char=""/>
              <a:defRPr sz="32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3600" b="1" u="sng" dirty="0">
                <a:solidFill>
                  <a:srgbClr val="002060"/>
                </a:solidFill>
              </a:rPr>
              <a:t>Teamsters Local Union 385 v. City of Winter Park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38 FPER P360 (Fla. PERC 2012)</a:t>
            </a:r>
          </a:p>
          <a:p>
            <a:pPr lvl="1">
              <a:spcBef>
                <a:spcPts val="1800"/>
              </a:spcBef>
            </a:pPr>
            <a:r>
              <a:rPr lang="en-US" sz="3200" b="1" dirty="0">
                <a:solidFill>
                  <a:srgbClr val="002060"/>
                </a:solidFill>
              </a:rPr>
              <a:t>107 So. 3d 411 (Fla. 1</a:t>
            </a:r>
            <a:r>
              <a:rPr lang="en-US" sz="3200" b="1" baseline="30000" dirty="0">
                <a:solidFill>
                  <a:srgbClr val="002060"/>
                </a:solidFill>
              </a:rPr>
              <a:t>st</a:t>
            </a:r>
            <a:r>
              <a:rPr lang="en-US" sz="3200" b="1" dirty="0">
                <a:solidFill>
                  <a:srgbClr val="002060"/>
                </a:solidFill>
              </a:rPr>
              <a:t> DCA 2013)</a:t>
            </a:r>
          </a:p>
          <a:p>
            <a:pPr lvl="1">
              <a:spcBef>
                <a:spcPts val="1800"/>
              </a:spcBef>
            </a:pP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712" y="4191000"/>
            <a:ext cx="2438400" cy="1883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343400"/>
            <a:ext cx="1607312" cy="16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950"/>
          </a:xfrm>
        </p:spPr>
        <p:txBody>
          <a:bodyPr rtlCol="0">
            <a:noAutofit/>
          </a:bodyPr>
          <a:lstStyle/>
          <a:p>
            <a:pPr algn="ctr" defTabSz="685783">
              <a:spcAft>
                <a:spcPts val="375"/>
              </a:spcAft>
              <a:buClrTx/>
              <a:buSzPct val="100000"/>
              <a:defRPr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Seven Tests of Just Cause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6096000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943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51552</TotalTime>
  <Words>1141</Words>
  <Application>Microsoft Office PowerPoint</Application>
  <PresentationFormat>On-screen Show (4:3)</PresentationFormat>
  <Paragraphs>235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Wingdings</vt:lpstr>
      <vt:lpstr>1_Office Theme</vt:lpstr>
      <vt:lpstr>PowerPoint Presentation</vt:lpstr>
      <vt:lpstr>Just Cause: A Little History </vt:lpstr>
      <vt:lpstr>Enterprise Wire (1966) </vt:lpstr>
      <vt:lpstr>Arbitrator Carroll Daugherty </vt:lpstr>
      <vt:lpstr>Expansion of Just Cause </vt:lpstr>
      <vt:lpstr>Expansion of Just Cause </vt:lpstr>
      <vt:lpstr>Is It Required In A CBA?</vt:lpstr>
      <vt:lpstr>Is It Required In A CBA?</vt:lpstr>
      <vt:lpstr>The Seven Tests of Just Cause</vt:lpstr>
      <vt:lpstr>Test 1</vt:lpstr>
      <vt:lpstr>Test 2</vt:lpstr>
      <vt:lpstr>Test 3</vt:lpstr>
      <vt:lpstr>Test 4</vt:lpstr>
      <vt:lpstr>Steps For Conducting Investigations</vt:lpstr>
      <vt:lpstr>Test 5</vt:lpstr>
      <vt:lpstr>Test 5</vt:lpstr>
      <vt:lpstr>Fact Scenario</vt:lpstr>
      <vt:lpstr>Performance Terminations</vt:lpstr>
      <vt:lpstr>Performance Terminations</vt:lpstr>
      <vt:lpstr>Test 6</vt:lpstr>
      <vt:lpstr>Test 7</vt:lpstr>
      <vt:lpstr>The Missing Tests</vt:lpstr>
      <vt:lpstr>Key Elements For All Discipline</vt:lpstr>
      <vt:lpstr>The “C.L.E.A.N” Rule</vt:lpstr>
      <vt:lpstr>What To Consider</vt:lpstr>
      <vt:lpstr>Legal Defensibility</vt:lpstr>
      <vt:lpstr>In Sum – Misconduct Discipline</vt:lpstr>
      <vt:lpstr>In Sum – Performance Discipline</vt:lpstr>
      <vt:lpstr>In Sum – Performance Discipline</vt:lpstr>
      <vt:lpstr>Common Mistakes to Avoid</vt:lpstr>
      <vt:lpstr>Final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</dc:creator>
  <cp:lastModifiedBy>Byers, Angela</cp:lastModifiedBy>
  <cp:revision>1276</cp:revision>
  <cp:lastPrinted>2019-07-01T14:07:29Z</cp:lastPrinted>
  <dcterms:created xsi:type="dcterms:W3CDTF">2010-08-27T20:01:10Z</dcterms:created>
  <dcterms:modified xsi:type="dcterms:W3CDTF">2019-07-01T16:23:11Z</dcterms:modified>
</cp:coreProperties>
</file>