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7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2" r:id="rId26"/>
    <p:sldId id="291" r:id="rId27"/>
    <p:sldId id="273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BCCF-2815-4FDB-9C7F-0CF439EC4958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E93C-7419-4562-866B-F71193C8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0136BD3-068D-4B32-989F-D5E3AD72CE5F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29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6433E0B-4DBD-4819-BB29-B436AED4EE68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71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4888BC6-144C-4DC2-BF89-E2A92B65D78B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27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F95A788-53CE-4184-B988-62A607A1BF78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832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BAACF99-B44C-4AEA-9437-3A3D788940E2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46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A4659F6-C626-4FBE-94E1-46559C505513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76275"/>
            <a:ext cx="6122987" cy="34448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115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6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2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73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3065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97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4647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207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7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2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2800" y="1905000"/>
            <a:ext cx="10363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2590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2590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7244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47244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4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905000"/>
            <a:ext cx="10363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590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2590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47244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51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1905000"/>
            <a:ext cx="10363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44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4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0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9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jrhr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6262" y="4069492"/>
            <a:ext cx="8915399" cy="1037402"/>
          </a:xfrm>
        </p:spPr>
        <p:txBody>
          <a:bodyPr/>
          <a:lstStyle/>
          <a:p>
            <a:r>
              <a:rPr lang="en-US" dirty="0" smtClean="0"/>
              <a:t>Wellness </a:t>
            </a:r>
            <a:r>
              <a:rPr lang="en-US" sz="44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9837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One:</a:t>
            </a:r>
          </a:p>
          <a:p>
            <a:endParaRPr lang="en-US" dirty="0"/>
          </a:p>
          <a:p>
            <a:pPr lvl="1"/>
            <a:r>
              <a:rPr lang="en-US" dirty="0" smtClean="0"/>
              <a:t>“Lunch and Learns”</a:t>
            </a:r>
          </a:p>
          <a:p>
            <a:pPr lvl="2"/>
            <a:r>
              <a:rPr lang="en-US" dirty="0" smtClean="0"/>
              <a:t>Dietary, Health, Financial</a:t>
            </a:r>
          </a:p>
          <a:p>
            <a:pPr lvl="1"/>
            <a:r>
              <a:rPr lang="en-US" dirty="0" smtClean="0"/>
              <a:t>Fitness Classes</a:t>
            </a:r>
          </a:p>
          <a:p>
            <a:pPr lvl="1"/>
            <a:r>
              <a:rPr lang="en-US" dirty="0" smtClean="0"/>
              <a:t>Gym Membership Discounts</a:t>
            </a:r>
          </a:p>
          <a:p>
            <a:pPr lvl="1"/>
            <a:r>
              <a:rPr lang="en-US" dirty="0" smtClean="0"/>
              <a:t>On-site Health Screenings</a:t>
            </a:r>
          </a:p>
          <a:p>
            <a:pPr lvl="2"/>
            <a:r>
              <a:rPr lang="en-US" dirty="0" smtClean="0"/>
              <a:t>Mammography</a:t>
            </a:r>
          </a:p>
        </p:txBody>
      </p:sp>
    </p:spTree>
    <p:extLst>
      <p:ext uri="{BB962C8B-B14F-4D97-AF65-F5344CB8AC3E}">
        <p14:creationId xmlns:p14="http://schemas.microsoft.com/office/powerpoint/2010/main" val="309259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One:</a:t>
            </a:r>
          </a:p>
          <a:p>
            <a:endParaRPr lang="en-US" dirty="0"/>
          </a:p>
          <a:p>
            <a:pPr lvl="1"/>
            <a:r>
              <a:rPr lang="en-US" dirty="0" smtClean="0"/>
              <a:t>Competition(s)	</a:t>
            </a:r>
          </a:p>
          <a:p>
            <a:pPr lvl="2"/>
            <a:r>
              <a:rPr lang="en-US" dirty="0" smtClean="0"/>
              <a:t>Tangible Data</a:t>
            </a:r>
          </a:p>
          <a:p>
            <a:pPr lvl="2"/>
            <a:r>
              <a:rPr lang="en-US" dirty="0" smtClean="0"/>
              <a:t>Rewards</a:t>
            </a:r>
          </a:p>
          <a:p>
            <a:pPr lvl="2"/>
            <a:r>
              <a:rPr lang="en-US" dirty="0" smtClean="0"/>
              <a:t>Promotes Program</a:t>
            </a:r>
          </a:p>
          <a:p>
            <a:pPr lvl="1"/>
            <a:r>
              <a:rPr lang="en-US" dirty="0" smtClean="0"/>
              <a:t>Cafeteria Offerings</a:t>
            </a:r>
          </a:p>
          <a:p>
            <a:pPr lvl="1"/>
            <a:r>
              <a:rPr lang="en-US" dirty="0" smtClean="0"/>
              <a:t>Establish Walking Trails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80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ckRoch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875" y="217488"/>
            <a:ext cx="10496550" cy="5903912"/>
          </a:xfrm>
        </p:spPr>
      </p:pic>
    </p:spTree>
    <p:extLst>
      <p:ext uri="{BB962C8B-B14F-4D97-AF65-F5344CB8AC3E}">
        <p14:creationId xmlns:p14="http://schemas.microsoft.com/office/powerpoint/2010/main" val="1871629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i="1" dirty="0" smtClean="0"/>
              <a:t>that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Year One:</a:t>
            </a:r>
          </a:p>
          <a:p>
            <a:endParaRPr lang="en-US" dirty="0"/>
          </a:p>
          <a:p>
            <a:pPr lvl="1"/>
            <a:r>
              <a:rPr lang="en-US" dirty="0" smtClean="0"/>
              <a:t>Be Flexible</a:t>
            </a:r>
          </a:p>
          <a:p>
            <a:pPr lvl="1"/>
            <a:r>
              <a:rPr lang="en-US" dirty="0" smtClean="0"/>
              <a:t>Allow Wellness during Work</a:t>
            </a:r>
          </a:p>
          <a:p>
            <a:pPr lvl="1"/>
            <a:r>
              <a:rPr lang="en-US" dirty="0" smtClean="0"/>
              <a:t>Celebrate Successes</a:t>
            </a:r>
          </a:p>
          <a:p>
            <a:pPr lvl="1"/>
            <a:r>
              <a:rPr lang="en-US" dirty="0" smtClean="0"/>
              <a:t>Survey Employees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Two:</a:t>
            </a:r>
          </a:p>
          <a:p>
            <a:endParaRPr lang="en-US" dirty="0"/>
          </a:p>
          <a:p>
            <a:pPr lvl="1"/>
            <a:r>
              <a:rPr lang="en-US" dirty="0" smtClean="0"/>
              <a:t>Communicate Success</a:t>
            </a:r>
          </a:p>
          <a:p>
            <a:pPr lvl="1"/>
            <a:r>
              <a:rPr lang="en-US" dirty="0" smtClean="0"/>
              <a:t>Identify “Champions”</a:t>
            </a:r>
          </a:p>
          <a:p>
            <a:pPr lvl="1"/>
            <a:r>
              <a:rPr lang="en-US" dirty="0" smtClean="0"/>
              <a:t>Establish “Wellness/Culture” Committee</a:t>
            </a:r>
          </a:p>
          <a:p>
            <a:pPr lvl="1"/>
            <a:r>
              <a:rPr lang="en-US" dirty="0" smtClean="0"/>
              <a:t>Increase Incentive</a:t>
            </a:r>
          </a:p>
          <a:p>
            <a:pPr lvl="1"/>
            <a:r>
              <a:rPr lang="en-US" dirty="0" smtClean="0"/>
              <a:t>Hire a Wellness Coach (Paid for out of health plan?)</a:t>
            </a:r>
          </a:p>
          <a:p>
            <a:pPr lvl="1"/>
            <a:r>
              <a:rPr lang="en-US" dirty="0" smtClean="0"/>
              <a:t>Consider Additional/Different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6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Three:</a:t>
            </a:r>
          </a:p>
          <a:p>
            <a:endParaRPr lang="en-US" dirty="0"/>
          </a:p>
          <a:p>
            <a:pPr lvl="1"/>
            <a:r>
              <a:rPr lang="en-US" dirty="0" smtClean="0"/>
              <a:t>Increase Incentive</a:t>
            </a:r>
          </a:p>
          <a:p>
            <a:pPr lvl="2"/>
            <a:r>
              <a:rPr lang="en-US" dirty="0" smtClean="0"/>
              <a:t>Integrate into Health Premiums</a:t>
            </a:r>
          </a:p>
          <a:p>
            <a:pPr lvl="1"/>
            <a:r>
              <a:rPr lang="en-US" dirty="0" smtClean="0"/>
              <a:t>Ergonomics</a:t>
            </a:r>
          </a:p>
          <a:p>
            <a:pPr lvl="2"/>
            <a:r>
              <a:rPr lang="en-US" dirty="0" smtClean="0"/>
              <a:t>Sitting is the new smoking!</a:t>
            </a:r>
          </a:p>
          <a:p>
            <a:pPr lvl="1"/>
            <a:r>
              <a:rPr lang="en-US" dirty="0" smtClean="0"/>
              <a:t>Employee Heath Department</a:t>
            </a:r>
          </a:p>
          <a:p>
            <a:pPr lvl="2"/>
            <a:r>
              <a:rPr lang="en-US" dirty="0" smtClean="0"/>
              <a:t>RN/NP</a:t>
            </a:r>
          </a:p>
          <a:p>
            <a:pPr lvl="1"/>
            <a:r>
              <a:rPr lang="en-US" dirty="0" smtClean="0"/>
              <a:t>Share Your Story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8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Wellness Regulations: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Voluntary</a:t>
            </a:r>
          </a:p>
          <a:p>
            <a:pPr lvl="1"/>
            <a:r>
              <a:rPr lang="en-US" dirty="0" smtClean="0"/>
              <a:t>Incentive limited to 30% of medical coverage</a:t>
            </a:r>
          </a:p>
          <a:p>
            <a:pPr lvl="1"/>
            <a:r>
              <a:rPr lang="en-US" dirty="0" smtClean="0"/>
              <a:t>Reasonably designed to promote good health</a:t>
            </a:r>
          </a:p>
          <a:p>
            <a:pPr lvl="1"/>
            <a:r>
              <a:rPr lang="en-US" dirty="0" smtClean="0"/>
              <a:t>Incentive must be available to all</a:t>
            </a:r>
          </a:p>
          <a:p>
            <a:pPr lvl="1"/>
            <a:r>
              <a:rPr lang="en-US" dirty="0" smtClean="0"/>
              <a:t>“Reasonable Alternatives”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23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Case Study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Healthcare</a:t>
            </a:r>
          </a:p>
          <a:p>
            <a:pPr eaLnBrk="1" hangingPunct="1"/>
            <a:r>
              <a:rPr lang="en-US" altLang="en-US" dirty="0" smtClean="0"/>
              <a:t>Georgia</a:t>
            </a:r>
          </a:p>
          <a:p>
            <a:pPr eaLnBrk="1" hangingPunct="1"/>
            <a:r>
              <a:rPr lang="en-US" altLang="en-US" dirty="0" smtClean="0"/>
              <a:t>High Prevalence of Chronic Disease (Diabetes)</a:t>
            </a:r>
          </a:p>
          <a:p>
            <a:pPr eaLnBrk="1" hangingPunct="1"/>
            <a:r>
              <a:rPr lang="en-US" altLang="en-US" dirty="0" smtClean="0"/>
              <a:t>Over 50% Obesity rate (over 70% of RN’s)</a:t>
            </a:r>
          </a:p>
          <a:p>
            <a:pPr eaLnBrk="1" hangingPunct="1"/>
            <a:r>
              <a:rPr lang="en-US" altLang="en-US" dirty="0" smtClean="0"/>
              <a:t>Average age:  49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642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Communication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Board</a:t>
            </a:r>
          </a:p>
          <a:p>
            <a:pPr eaLnBrk="1" hangingPunct="1"/>
            <a:r>
              <a:rPr lang="en-US" altLang="en-US" dirty="0" smtClean="0"/>
              <a:t>Team Leaders</a:t>
            </a:r>
          </a:p>
          <a:p>
            <a:pPr eaLnBrk="1" hangingPunct="1"/>
            <a:r>
              <a:rPr lang="en-US" altLang="en-US" dirty="0" smtClean="0"/>
              <a:t>Key 100</a:t>
            </a:r>
          </a:p>
          <a:p>
            <a:pPr eaLnBrk="1" hangingPunct="1"/>
            <a:r>
              <a:rPr lang="en-US" altLang="en-US" dirty="0" smtClean="0"/>
              <a:t>Team Members</a:t>
            </a:r>
          </a:p>
          <a:p>
            <a:pPr eaLnBrk="1" hangingPunct="1"/>
            <a:r>
              <a:rPr lang="en-US" altLang="en-US" dirty="0" smtClean="0"/>
              <a:t>Physicians</a:t>
            </a:r>
          </a:p>
          <a:p>
            <a:pPr eaLnBrk="1" hangingPunct="1"/>
            <a:r>
              <a:rPr lang="en-US" altLang="en-US" dirty="0" smtClean="0"/>
              <a:t>Media</a:t>
            </a:r>
          </a:p>
          <a:p>
            <a:pPr eaLnBrk="1" hangingPunct="1"/>
            <a:r>
              <a:rPr lang="en-US" altLang="en-US" dirty="0" smtClean="0"/>
              <a:t>Kick-Off</a:t>
            </a:r>
          </a:p>
        </p:txBody>
      </p:sp>
    </p:spTree>
    <p:extLst>
      <p:ext uri="{BB962C8B-B14F-4D97-AF65-F5344CB8AC3E}">
        <p14:creationId xmlns:p14="http://schemas.microsoft.com/office/powerpoint/2010/main" val="87738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</a:t>
            </a:r>
            <a:r>
              <a:rPr lang="en-US" sz="3200" dirty="0"/>
              <a:t>that</a:t>
            </a:r>
            <a:r>
              <a:rPr lang="en-US" dirty="0"/>
              <a:t> </a:t>
            </a:r>
            <a:r>
              <a:rPr lang="en-US" i="1" dirty="0"/>
              <a:t>Works</a:t>
            </a:r>
            <a:endParaRPr lang="en-US" altLang="en-US" b="1" dirty="0" smtClean="0"/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8480"/>
              </p:ext>
            </p:extLst>
          </p:nvPr>
        </p:nvGraphicFramePr>
        <p:xfrm>
          <a:off x="3359150" y="1743075"/>
          <a:ext cx="5149850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7553316" imgH="6486525" progId="Excel.Sheet.8">
                  <p:embed/>
                </p:oleObj>
              </mc:Choice>
              <mc:Fallback>
                <p:oleObj name="Worksheet" r:id="rId3" imgW="7553316" imgH="64865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17" t="26901" r="6270" b="1784"/>
                      <a:stretch>
                        <a:fillRect/>
                      </a:stretch>
                    </p:blipFill>
                    <p:spPr bwMode="auto">
                      <a:xfrm>
                        <a:off x="3359150" y="1743075"/>
                        <a:ext cx="5149850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36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Roadmap</a:t>
            </a:r>
          </a:p>
          <a:p>
            <a:r>
              <a:rPr lang="en-US" dirty="0" smtClean="0"/>
              <a:t>Regulations</a:t>
            </a:r>
          </a:p>
          <a:p>
            <a:r>
              <a:rPr lang="en-US" dirty="0" smtClean="0"/>
              <a:t>Example(s)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4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43038" y="21034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2800" baseline="0" dirty="0"/>
              <a:t>Percentage of Individuals in Each </a:t>
            </a:r>
            <a:r>
              <a:rPr lang="en-US" altLang="en-US" sz="2800" baseline="0" dirty="0" smtClean="0"/>
              <a:t>Category</a:t>
            </a:r>
            <a:endParaRPr lang="en-US" altLang="en-US" sz="2800" baseline="0" dirty="0">
              <a:solidFill>
                <a:srgbClr val="5F5F5F"/>
              </a:solidFill>
            </a:endParaRP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7031476"/>
              </p:ext>
            </p:extLst>
          </p:nvPr>
        </p:nvGraphicFramePr>
        <p:xfrm>
          <a:off x="2347140" y="1848643"/>
          <a:ext cx="38100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Chart" r:id="rId4" imgW="9829839" imgH="4609992" progId="Excel.Chart.8">
                  <p:embed/>
                </p:oleObj>
              </mc:Choice>
              <mc:Fallback>
                <p:oleObj name="Chart" r:id="rId4" imgW="9829839" imgH="460999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743" b="6104"/>
                      <a:stretch>
                        <a:fillRect/>
                      </a:stretch>
                    </p:blipFill>
                    <p:spPr bwMode="auto">
                      <a:xfrm>
                        <a:off x="2347140" y="1848643"/>
                        <a:ext cx="381000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Group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3477372"/>
              </p:ext>
            </p:extLst>
          </p:nvPr>
        </p:nvGraphicFramePr>
        <p:xfrm>
          <a:off x="7295678" y="2227263"/>
          <a:ext cx="2684462" cy="1304926"/>
        </p:xfrm>
        <a:graphic>
          <a:graphicData uri="http://schemas.openxmlformats.org/drawingml/2006/table">
            <a:tbl>
              <a:tblPr/>
              <a:tblGrid>
                <a:gridCol w="1343025"/>
                <a:gridCol w="1341437"/>
              </a:tblGrid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1100" dirty="0" smtClean="0">
                          <a:solidFill>
                            <a:schemeClr val="tx1"/>
                          </a:solidFill>
                        </a:rPr>
                        <a:t>Total % 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1FC1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1FC1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597" name="Object 2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34883203"/>
              </p:ext>
            </p:extLst>
          </p:nvPr>
        </p:nvGraphicFramePr>
        <p:xfrm>
          <a:off x="2423340" y="4590449"/>
          <a:ext cx="37338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hart" r:id="rId6" imgW="9810622" imgH="4638623" progId="Excel.Chart.8">
                  <p:embed/>
                </p:oleObj>
              </mc:Choice>
              <mc:Fallback>
                <p:oleObj name="Chart" r:id="rId6" imgW="9810622" imgH="46386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823" b="6024"/>
                      <a:stretch>
                        <a:fillRect/>
                      </a:stretch>
                    </p:blipFill>
                    <p:spPr bwMode="auto">
                      <a:xfrm>
                        <a:off x="2423340" y="4590449"/>
                        <a:ext cx="37338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2" name="Group 2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73799005"/>
              </p:ext>
            </p:extLst>
          </p:nvPr>
        </p:nvGraphicFramePr>
        <p:xfrm>
          <a:off x="7304409" y="4843496"/>
          <a:ext cx="2667000" cy="1259205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Total %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1FC1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1FC1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ヒラギノ角ゴ Pro W3" pitchFamily="1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848368" y="2742407"/>
            <a:ext cx="519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200" b="1" baseline="0">
                <a:latin typeface="Verdana" panose="020B0604030504040204" pitchFamily="34" charset="0"/>
              </a:rPr>
              <a:t>%’s</a:t>
            </a:r>
          </a:p>
        </p:txBody>
      </p:sp>
    </p:spTree>
    <p:extLst>
      <p:ext uri="{BB962C8B-B14F-4D97-AF65-F5344CB8AC3E}">
        <p14:creationId xmlns:p14="http://schemas.microsoft.com/office/powerpoint/2010/main" val="1582896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41" y="560389"/>
            <a:ext cx="77724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  <a:cs typeface="+mn-cs"/>
              </a:rPr>
              <a:t>Weight Loss by Category: Jan-Dec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8585417"/>
              </p:ext>
            </p:extLst>
          </p:nvPr>
        </p:nvGraphicFramePr>
        <p:xfrm>
          <a:off x="1824309" y="4184627"/>
          <a:ext cx="4046051" cy="253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hart" r:id="rId4" imgW="9258359" imgH="3305212" progId="Excel.Chart.8">
                  <p:embed/>
                </p:oleObj>
              </mc:Choice>
              <mc:Fallback>
                <p:oleObj name="Chart" r:id="rId4" imgW="9258359" imgH="33052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5202"/>
                      <a:stretch>
                        <a:fillRect/>
                      </a:stretch>
                    </p:blipFill>
                    <p:spPr bwMode="auto">
                      <a:xfrm>
                        <a:off x="1824309" y="4184627"/>
                        <a:ext cx="4046051" cy="2534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Group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93390207"/>
              </p:ext>
            </p:extLst>
          </p:nvPr>
        </p:nvGraphicFramePr>
        <p:xfrm>
          <a:off x="7076634" y="2090338"/>
          <a:ext cx="3267441" cy="1458957"/>
        </p:xfrm>
        <a:graphic>
          <a:graphicData uri="http://schemas.openxmlformats.org/drawingml/2006/table">
            <a:tbl>
              <a:tblPr/>
              <a:tblGrid>
                <a:gridCol w="1045874"/>
                <a:gridCol w="2221567"/>
              </a:tblGrid>
              <a:tr h="372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Totals - Dec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Cat 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2240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lbs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Cat 3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1766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lbs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4006 </a:t>
                      </a:r>
                      <a:r>
                        <a:rPr kumimoji="0" lang="en-US" alt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lbs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25" name="Group 2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18129736"/>
              </p:ext>
            </p:extLst>
          </p:nvPr>
        </p:nvGraphicFramePr>
        <p:xfrm>
          <a:off x="7076634" y="4808372"/>
          <a:ext cx="3181714" cy="1410933"/>
        </p:xfrm>
        <a:graphic>
          <a:graphicData uri="http://schemas.openxmlformats.org/drawingml/2006/table">
            <a:tbl>
              <a:tblPr/>
              <a:tblGrid>
                <a:gridCol w="1066000"/>
                <a:gridCol w="2115714"/>
              </a:tblGrid>
              <a:tr h="3402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Totals - Dec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Cat 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1254 </a:t>
                      </a:r>
                      <a:r>
                        <a:rPr kumimoji="0" lang="en-US" alt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lbs</a:t>
                      </a:r>
                      <a:endParaRPr kumimoji="0" lang="en-US" alt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Cat 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1544 </a:t>
                      </a:r>
                      <a:r>
                        <a:rPr kumimoji="0" lang="en-US" alt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lbs</a:t>
                      </a:r>
                      <a:endParaRPr kumimoji="0" lang="en-US" alt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2798 </a:t>
                      </a:r>
                      <a:r>
                        <a:rPr kumimoji="0" lang="en-US" alt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Arial" panose="020B0604020202020204" pitchFamily="34" charset="0"/>
                        </a:rPr>
                        <a:t>lbs</a:t>
                      </a:r>
                      <a:endParaRPr kumimoji="0" lang="en-US" alt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04740"/>
              </p:ext>
            </p:extLst>
          </p:nvPr>
        </p:nvGraphicFramePr>
        <p:xfrm>
          <a:off x="1861008" y="1207838"/>
          <a:ext cx="3972654" cy="286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Chart" r:id="rId6" imgW="8972568" imgH="3352705" progId="Excel.Chart.8">
                  <p:embed/>
                </p:oleObj>
              </mc:Choice>
              <mc:Fallback>
                <p:oleObj name="Chart" r:id="rId6" imgW="8972568" imgH="33527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900" r="60414" b="6966"/>
                      <a:stretch>
                        <a:fillRect/>
                      </a:stretch>
                    </p:blipFill>
                    <p:spPr bwMode="auto">
                      <a:xfrm>
                        <a:off x="1861008" y="1207838"/>
                        <a:ext cx="3972654" cy="2862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7921947" y="1723663"/>
            <a:ext cx="1325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2006</a:t>
            </a:r>
          </a:p>
        </p:txBody>
      </p:sp>
      <p:sp>
        <p:nvSpPr>
          <p:cNvPr id="26670" name="Text Box 47"/>
          <p:cNvSpPr txBox="1">
            <a:spLocks noChangeArrowheads="1"/>
          </p:cNvSpPr>
          <p:nvPr/>
        </p:nvSpPr>
        <p:spPr bwMode="auto">
          <a:xfrm>
            <a:off x="8004710" y="4441659"/>
            <a:ext cx="1325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2007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525014" y="3252793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Category 3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3028175" y="3243644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Category 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3754995" y="3443859"/>
            <a:ext cx="598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Total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654358" y="5773391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Category 3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3254084" y="5861691"/>
            <a:ext cx="957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Category 2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909630" y="5901251"/>
            <a:ext cx="7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672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312649" y="180675"/>
            <a:ext cx="82296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FMLA Requests</a:t>
            </a:r>
          </a:p>
        </p:txBody>
      </p:sp>
      <p:graphicFrame>
        <p:nvGraphicFramePr>
          <p:cNvPr id="57348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27090598"/>
              </p:ext>
            </p:extLst>
          </p:nvPr>
        </p:nvGraphicFramePr>
        <p:xfrm>
          <a:off x="2384212" y="1963695"/>
          <a:ext cx="7158037" cy="3519488"/>
        </p:xfrm>
        <a:graphic>
          <a:graphicData uri="http://schemas.openxmlformats.org/drawingml/2006/table">
            <a:tbl>
              <a:tblPr/>
              <a:tblGrid>
                <a:gridCol w="3271837"/>
                <a:gridCol w="3886200"/>
              </a:tblGrid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502 Approvals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492 Approvals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359 Approvals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343 Approvals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969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40900" y="322562"/>
            <a:ext cx="8229600" cy="92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Sick Leave- 8 Hour Days Used</a:t>
            </a:r>
          </a:p>
        </p:txBody>
      </p:sp>
      <p:graphicFrame>
        <p:nvGraphicFramePr>
          <p:cNvPr id="59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12577"/>
              </p:ext>
            </p:extLst>
          </p:nvPr>
        </p:nvGraphicFramePr>
        <p:xfrm>
          <a:off x="2451101" y="2276475"/>
          <a:ext cx="6867525" cy="3171826"/>
        </p:xfrm>
        <a:graphic>
          <a:graphicData uri="http://schemas.openxmlformats.org/drawingml/2006/table">
            <a:tbl>
              <a:tblPr/>
              <a:tblGrid>
                <a:gridCol w="3433763"/>
                <a:gridCol w="3433762"/>
              </a:tblGrid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14,539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14,480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13,866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  <a:cs typeface="+mn-cs"/>
                        </a:rPr>
                        <a:t>  8,723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0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6108877"/>
              </p:ext>
            </p:extLst>
          </p:nvPr>
        </p:nvGraphicFramePr>
        <p:xfrm>
          <a:off x="2124076" y="2076450"/>
          <a:ext cx="7058025" cy="3395664"/>
        </p:xfrm>
        <a:graphic>
          <a:graphicData uri="http://schemas.openxmlformats.org/drawingml/2006/table">
            <a:tbl>
              <a:tblPr/>
              <a:tblGrid>
                <a:gridCol w="1666875"/>
                <a:gridCol w="5057775"/>
                <a:gridCol w="333375"/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$2,277,576.39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$2,545,768.89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$2,504,768.00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$2,858,684.00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pitchFamily="1" charset="-128"/>
                        </a:rPr>
                        <a:t>$2,147,707.43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1pPr>
                      <a:lvl2pPr indent="142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 sz="20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2pPr>
                      <a:lvl3pPr indent="-4763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3pPr>
                      <a:lvl4pPr indent="-65088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4pPr>
                      <a:lvl5pPr indent="-133350">
                        <a:spcBef>
                          <a:spcPct val="20000"/>
                        </a:spcBef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5pPr>
                      <a:lvl6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6pPr>
                      <a:lvl7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7pPr>
                      <a:lvl8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8pPr>
                      <a:lvl9pPr indent="-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defRPr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ヒラギノ角ゴ Pro W3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1829594" y="352340"/>
            <a:ext cx="76469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Pharmacy Claims</a:t>
            </a:r>
          </a:p>
        </p:txBody>
      </p:sp>
    </p:spTree>
    <p:extLst>
      <p:ext uri="{BB962C8B-B14F-4D97-AF65-F5344CB8AC3E}">
        <p14:creationId xmlns:p14="http://schemas.microsoft.com/office/powerpoint/2010/main" val="409843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208338" y="4232276"/>
          <a:ext cx="16637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hart" r:id="rId4" imgW="1762077" imgH="914490" progId="MSGraph.Chart.8">
                  <p:embed followColorScheme="full"/>
                </p:oleObj>
              </mc:Choice>
              <mc:Fallback>
                <p:oleObj name="Chart" r:id="rId4" imgW="1762077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232276"/>
                        <a:ext cx="16637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25689" y="1965325"/>
            <a:ext cx="7400925" cy="311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>
                <a:solidFill>
                  <a:srgbClr val="000099"/>
                </a:solidFill>
              </a:rPr>
              <a:t>Medical Cost 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362201" y="4878388"/>
          <a:ext cx="17621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hart" r:id="rId6" imgW="1962246" imgH="914490" progId="MSGraph.Chart.8">
                  <p:embed followColorScheme="full"/>
                </p:oleObj>
              </mc:Choice>
              <mc:Fallback>
                <p:oleObj name="Chart" r:id="rId6" imgW="1962246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4878388"/>
                        <a:ext cx="17621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447801" y="1172507"/>
          <a:ext cx="8048624" cy="514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hart" r:id="rId8" imgW="9343898" imgH="5972130" progId="MSGraph.Chart.8">
                  <p:embed followColorScheme="full"/>
                </p:oleObj>
              </mc:Choice>
              <mc:Fallback>
                <p:oleObj name="Chart" r:id="rId8" imgW="9343898" imgH="59721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r="6633"/>
                      <a:stretch>
                        <a:fillRect/>
                      </a:stretch>
                    </p:blipFill>
                    <p:spPr bwMode="auto">
                      <a:xfrm>
                        <a:off x="1447801" y="1172507"/>
                        <a:ext cx="8048624" cy="5144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276726" y="6294438"/>
            <a:ext cx="436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baseline="0">
              <a:latin typeface="Century Gothic" panose="020B0502020202020204" pitchFamily="34" charset="0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3072715" y="3708399"/>
            <a:ext cx="840258" cy="322155"/>
          </a:xfrm>
          <a:prstGeom prst="line">
            <a:avLst/>
          </a:prstGeom>
          <a:noFill/>
          <a:ln w="31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584951" y="2857500"/>
            <a:ext cx="262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8% Increase Scenarios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411663" y="6193633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42342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HR as Consultant…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HR Consulting Practice</a:t>
            </a:r>
          </a:p>
          <a:p>
            <a:pPr lvl="1" eaLnBrk="1" hangingPunct="1"/>
            <a:r>
              <a:rPr lang="en-US" altLang="en-US" dirty="0" smtClean="0"/>
              <a:t>$250k net revenue</a:t>
            </a:r>
          </a:p>
          <a:p>
            <a:pPr eaLnBrk="1" hangingPunct="1"/>
            <a:r>
              <a:rPr lang="en-US" altLang="en-US" dirty="0" smtClean="0"/>
              <a:t>#1 Favorable comment from new TM’s</a:t>
            </a:r>
          </a:p>
          <a:p>
            <a:pPr eaLnBrk="1" hangingPunct="1"/>
            <a:r>
              <a:rPr lang="en-US" altLang="en-US" dirty="0" smtClean="0"/>
              <a:t>Recruitment tool</a:t>
            </a:r>
          </a:p>
        </p:txBody>
      </p:sp>
    </p:spTree>
    <p:extLst>
      <p:ext uri="{BB962C8B-B14F-4D97-AF65-F5344CB8AC3E}">
        <p14:creationId xmlns:p14="http://schemas.microsoft.com/office/powerpoint/2010/main" val="243952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428" y="582921"/>
            <a:ext cx="8911687" cy="1280890"/>
          </a:xfrm>
        </p:spPr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Successful Wellness Programs:</a:t>
            </a:r>
          </a:p>
          <a:p>
            <a:endParaRPr lang="en-US" dirty="0"/>
          </a:p>
          <a:p>
            <a:pPr lvl="1"/>
            <a:r>
              <a:rPr lang="en-US" dirty="0" smtClean="0"/>
              <a:t>Capital Metro Transit Authority (Austin)</a:t>
            </a:r>
          </a:p>
          <a:p>
            <a:pPr lvl="2"/>
            <a:r>
              <a:rPr lang="en-US" dirty="0" smtClean="0"/>
              <a:t>Absenteeism decreased 25%</a:t>
            </a:r>
          </a:p>
          <a:p>
            <a:pPr lvl="2"/>
            <a:r>
              <a:rPr lang="en-US" dirty="0" smtClean="0"/>
              <a:t>Health Costs decrease over 3 years</a:t>
            </a:r>
          </a:p>
          <a:p>
            <a:pPr lvl="1"/>
            <a:r>
              <a:rPr lang="en-US" dirty="0" smtClean="0"/>
              <a:t>Virgin</a:t>
            </a:r>
          </a:p>
          <a:p>
            <a:pPr lvl="2"/>
            <a:r>
              <a:rPr lang="en-US" dirty="0" smtClean="0"/>
              <a:t>Financial Incentive</a:t>
            </a:r>
          </a:p>
          <a:p>
            <a:pPr lvl="1"/>
            <a:r>
              <a:rPr lang="en-US" dirty="0" smtClean="0"/>
              <a:t>Johnson &amp; Johnson</a:t>
            </a:r>
          </a:p>
          <a:p>
            <a:pPr lvl="2"/>
            <a:r>
              <a:rPr lang="en-US" dirty="0" smtClean="0"/>
              <a:t>42% of smokers stopped</a:t>
            </a:r>
          </a:p>
          <a:p>
            <a:pPr lvl="2"/>
            <a:r>
              <a:rPr lang="en-US" dirty="0" smtClean="0"/>
              <a:t>55% lost weight</a:t>
            </a:r>
          </a:p>
          <a:p>
            <a:pPr lvl="2"/>
            <a:r>
              <a:rPr lang="en-US" dirty="0" smtClean="0"/>
              <a:t>Health Costs decreased $400 per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648824"/>
            <a:ext cx="8911687" cy="1280890"/>
          </a:xfrm>
        </p:spPr>
        <p:txBody>
          <a:bodyPr/>
          <a:lstStyle/>
          <a:p>
            <a:r>
              <a:rPr lang="en-US" dirty="0" smtClean="0"/>
              <a:t>Wellness </a:t>
            </a:r>
            <a:r>
              <a:rPr lang="en-US" b="1" dirty="0" smtClean="0"/>
              <a:t>Does</a:t>
            </a:r>
            <a:r>
              <a:rPr lang="en-US" dirty="0" smtClean="0"/>
              <a:t>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Leadership-Driven Initially</a:t>
            </a:r>
          </a:p>
          <a:p>
            <a:pPr lvl="2"/>
            <a:r>
              <a:rPr lang="en-US" dirty="0" smtClean="0"/>
              <a:t>HR/Employee-Driven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Ingrained in Culture</a:t>
            </a:r>
          </a:p>
          <a:p>
            <a:pPr lvl="1"/>
            <a:r>
              <a:rPr lang="en-US" dirty="0" smtClean="0"/>
              <a:t>Mine the Data</a:t>
            </a:r>
          </a:p>
          <a:p>
            <a:pPr lvl="1"/>
            <a:r>
              <a:rPr lang="en-US" dirty="0" smtClean="0"/>
              <a:t>Continuous Marketing</a:t>
            </a:r>
          </a:p>
          <a:p>
            <a:pPr lvl="1"/>
            <a:r>
              <a:rPr lang="en-US" dirty="0" smtClean="0"/>
              <a:t>Celebrate Your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19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3152" y="533494"/>
            <a:ext cx="8911687" cy="1280890"/>
          </a:xfrm>
        </p:spPr>
        <p:txBody>
          <a:bodyPr/>
          <a:lstStyle/>
          <a:p>
            <a:pPr algn="ctr"/>
            <a:r>
              <a:rPr lang="en-US" sz="7200" b="1" i="1" dirty="0" smtClean="0"/>
              <a:t>THANK YOU!!!</a:t>
            </a:r>
            <a:endParaRPr lang="en-US" sz="72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Rick Roche</a:t>
            </a:r>
          </a:p>
          <a:p>
            <a:pPr lvl="1"/>
            <a:r>
              <a:rPr lang="en-US" dirty="0" smtClean="0">
                <a:hlinkClick r:id="rId2"/>
              </a:rPr>
              <a:t>rjrhr@Hotmail.com</a:t>
            </a:r>
            <a:endParaRPr lang="en-US" dirty="0" smtClean="0"/>
          </a:p>
          <a:p>
            <a:pPr lvl="1"/>
            <a:r>
              <a:rPr lang="en-US" dirty="0" smtClean="0"/>
              <a:t>(513) 377-7647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93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Why?</a:t>
            </a:r>
          </a:p>
          <a:p>
            <a:endParaRPr lang="en-US" dirty="0"/>
          </a:p>
          <a:p>
            <a:pPr lvl="1"/>
            <a:r>
              <a:rPr lang="en-US" dirty="0" smtClean="0"/>
              <a:t>You have to!</a:t>
            </a:r>
          </a:p>
          <a:p>
            <a:pPr lvl="1"/>
            <a:r>
              <a:rPr lang="en-US" dirty="0" smtClean="0"/>
              <a:t>Rising Health Care Costs</a:t>
            </a:r>
          </a:p>
          <a:p>
            <a:pPr lvl="1"/>
            <a:r>
              <a:rPr lang="en-US" dirty="0" smtClean="0"/>
              <a:t>Wellbeing of Team Members</a:t>
            </a:r>
          </a:p>
          <a:p>
            <a:pPr lvl="1"/>
            <a:r>
              <a:rPr lang="en-US" dirty="0" smtClean="0"/>
              <a:t>Competitive Benefits</a:t>
            </a:r>
          </a:p>
          <a:p>
            <a:pPr lvl="1"/>
            <a:r>
              <a:rPr lang="en-US" dirty="0" smtClean="0"/>
              <a:t>Organizational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36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</a:t>
            </a:r>
            <a:r>
              <a:rPr lang="en-US" sz="3200" dirty="0"/>
              <a:t>that</a:t>
            </a:r>
            <a:r>
              <a:rPr lang="en-US" dirty="0"/>
              <a:t> </a:t>
            </a:r>
            <a:r>
              <a:rPr lang="en-US" i="1" dirty="0"/>
              <a:t>Works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293789"/>
              </p:ext>
            </p:extLst>
          </p:nvPr>
        </p:nvGraphicFramePr>
        <p:xfrm>
          <a:off x="4226783" y="2059459"/>
          <a:ext cx="3597275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3" imgW="4063492" imgH="4266667" progId="Photoshop.Image.9">
                  <p:embed/>
                </p:oleObj>
              </mc:Choice>
              <mc:Fallback>
                <p:oleObj name="Image" r:id="rId3" imgW="4063492" imgH="4266667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783" y="2059459"/>
                        <a:ext cx="3597275" cy="3776663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548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Medical Costs (Projected at 8%)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37867"/>
              </p:ext>
            </p:extLst>
          </p:nvPr>
        </p:nvGraphicFramePr>
        <p:xfrm>
          <a:off x="2001796" y="1836772"/>
          <a:ext cx="775017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7772535" imgH="4114800" progId="MSGraph.Chart.8">
                  <p:embed followColorScheme="full"/>
                </p:oleObj>
              </mc:Choice>
              <mc:Fallback>
                <p:oleObj name="Chart" r:id="rId3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796" y="1836772"/>
                        <a:ext cx="775017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44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How?</a:t>
            </a:r>
          </a:p>
          <a:p>
            <a:endParaRPr lang="en-US" dirty="0"/>
          </a:p>
          <a:p>
            <a:pPr lvl="1"/>
            <a:r>
              <a:rPr lang="en-US" dirty="0" smtClean="0"/>
              <a:t>Justify/Sell It</a:t>
            </a:r>
          </a:p>
          <a:p>
            <a:pPr lvl="2"/>
            <a:r>
              <a:rPr lang="en-US" dirty="0" smtClean="0"/>
              <a:t>Internal Data</a:t>
            </a:r>
          </a:p>
          <a:p>
            <a:pPr lvl="2"/>
            <a:r>
              <a:rPr lang="en-US" dirty="0" smtClean="0"/>
              <a:t>External Research</a:t>
            </a:r>
          </a:p>
          <a:p>
            <a:pPr lvl="1"/>
            <a:r>
              <a:rPr lang="en-US" dirty="0" smtClean="0"/>
              <a:t>Leadership Commitment</a:t>
            </a:r>
          </a:p>
          <a:p>
            <a:pPr lvl="2"/>
            <a:r>
              <a:rPr lang="en-US" dirty="0" smtClean="0"/>
              <a:t>Visible &amp; Vocal</a:t>
            </a:r>
          </a:p>
          <a:p>
            <a:pPr lvl="2"/>
            <a:r>
              <a:rPr lang="en-US" dirty="0" smtClean="0"/>
              <a:t>Demand Leadership from Supervisory Level</a:t>
            </a:r>
          </a:p>
          <a:p>
            <a:pPr lvl="1"/>
            <a:r>
              <a:rPr lang="en-US" dirty="0" smtClean="0"/>
              <a:t>Establish Year 1-2-3 Goals</a:t>
            </a:r>
          </a:p>
          <a:p>
            <a:pPr lvl="1"/>
            <a:r>
              <a:rPr lang="en-US" dirty="0" smtClean="0"/>
              <a:t>Well-planned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5186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</a:t>
            </a:r>
            <a:r>
              <a:rPr lang="en-US" b="1" dirty="0" smtClean="0"/>
              <a:t>One:</a:t>
            </a:r>
            <a:endParaRPr lang="en-US" b="1" dirty="0" smtClean="0"/>
          </a:p>
          <a:p>
            <a:endParaRPr lang="en-US" dirty="0"/>
          </a:p>
          <a:p>
            <a:pPr lvl="1"/>
            <a:r>
              <a:rPr lang="en-US" dirty="0" smtClean="0"/>
              <a:t>Communication Plan</a:t>
            </a:r>
          </a:p>
          <a:p>
            <a:pPr lvl="2"/>
            <a:r>
              <a:rPr lang="en-US" dirty="0" smtClean="0"/>
              <a:t>Sell the “Why”</a:t>
            </a:r>
          </a:p>
          <a:p>
            <a:pPr lvl="3"/>
            <a:r>
              <a:rPr lang="en-US" dirty="0" smtClean="0"/>
              <a:t>Health Premiums</a:t>
            </a:r>
          </a:p>
          <a:p>
            <a:pPr lvl="3"/>
            <a:r>
              <a:rPr lang="en-US" dirty="0" smtClean="0"/>
              <a:t>Wellbeing</a:t>
            </a:r>
          </a:p>
          <a:p>
            <a:pPr lvl="3"/>
            <a:r>
              <a:rPr lang="en-US" dirty="0" smtClean="0"/>
              <a:t>Incentive</a:t>
            </a:r>
          </a:p>
          <a:p>
            <a:pPr lvl="2"/>
            <a:r>
              <a:rPr lang="en-US" dirty="0" smtClean="0"/>
              <a:t>Benefit Enhancement</a:t>
            </a:r>
          </a:p>
          <a:p>
            <a:pPr lvl="2"/>
            <a:r>
              <a:rPr lang="en-US" dirty="0" smtClean="0"/>
              <a:t>Integrate into Corporate Communication Tools</a:t>
            </a:r>
          </a:p>
          <a:p>
            <a:pPr lvl="2"/>
            <a:r>
              <a:rPr lang="en-US" dirty="0" smtClean="0"/>
              <a:t>Initial Message from Leadership</a:t>
            </a:r>
          </a:p>
          <a:p>
            <a:pPr lvl="2"/>
            <a:r>
              <a:rPr lang="en-US" dirty="0" smtClean="0"/>
              <a:t>Emphasize Permanency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One:</a:t>
            </a:r>
          </a:p>
          <a:p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One or Two Goals</a:t>
            </a:r>
          </a:p>
          <a:p>
            <a:pPr lvl="2"/>
            <a:r>
              <a:rPr lang="en-US" dirty="0" smtClean="0"/>
              <a:t>Weight</a:t>
            </a:r>
          </a:p>
          <a:p>
            <a:pPr lvl="2"/>
            <a:r>
              <a:rPr lang="en-US" dirty="0" smtClean="0"/>
              <a:t>Smoking</a:t>
            </a:r>
          </a:p>
          <a:p>
            <a:pPr lvl="2"/>
            <a:r>
              <a:rPr lang="en-US" dirty="0" smtClean="0"/>
              <a:t>BP</a:t>
            </a:r>
          </a:p>
          <a:p>
            <a:pPr lvl="1"/>
            <a:r>
              <a:rPr lang="en-US" dirty="0" smtClean="0"/>
              <a:t>Build Program(s) Around Goals</a:t>
            </a:r>
          </a:p>
          <a:p>
            <a:pPr lvl="1"/>
            <a:r>
              <a:rPr lang="en-US" dirty="0" smtClean="0"/>
              <a:t>Monthly Incentive for Participation</a:t>
            </a:r>
          </a:p>
          <a:p>
            <a:pPr lvl="1"/>
            <a:r>
              <a:rPr lang="en-US" dirty="0" smtClean="0"/>
              <a:t>Name Your Program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</a:t>
            </a:r>
            <a:r>
              <a:rPr lang="en-US" sz="3200" dirty="0" smtClean="0"/>
              <a:t>that</a:t>
            </a:r>
            <a:r>
              <a:rPr lang="en-US" dirty="0" smtClean="0"/>
              <a:t> </a:t>
            </a:r>
            <a:r>
              <a:rPr lang="en-US" i="1" dirty="0" smtClean="0"/>
              <a:t>Works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Year One:</a:t>
            </a:r>
          </a:p>
          <a:p>
            <a:endParaRPr lang="en-US" dirty="0"/>
          </a:p>
          <a:p>
            <a:pPr lvl="1"/>
            <a:r>
              <a:rPr lang="en-US" dirty="0" smtClean="0"/>
              <a:t>Health Baseline</a:t>
            </a:r>
          </a:p>
          <a:p>
            <a:pPr lvl="2"/>
            <a:r>
              <a:rPr lang="en-US" dirty="0" smtClean="0"/>
              <a:t>Health Risk Assessment?</a:t>
            </a:r>
          </a:p>
          <a:p>
            <a:pPr lvl="2"/>
            <a:r>
              <a:rPr lang="en-US" dirty="0" smtClean="0"/>
              <a:t>Biometrics (paid for out of health plan)</a:t>
            </a:r>
          </a:p>
          <a:p>
            <a:pPr lvl="1"/>
            <a:r>
              <a:rPr lang="en-US" dirty="0" smtClean="0"/>
              <a:t>Management of Data</a:t>
            </a:r>
          </a:p>
          <a:p>
            <a:pPr lvl="2"/>
            <a:r>
              <a:rPr lang="en-US" dirty="0" smtClean="0"/>
              <a:t>HIPPA</a:t>
            </a:r>
          </a:p>
          <a:p>
            <a:pPr lvl="2"/>
            <a:r>
              <a:rPr lang="en-US" dirty="0" smtClean="0"/>
              <a:t>Internal or Health Plan</a:t>
            </a:r>
          </a:p>
          <a:p>
            <a:pPr lvl="1"/>
            <a:r>
              <a:rPr lang="en-US" dirty="0" smtClean="0"/>
              <a:t>Integrate into Benefits Enrollment/Fair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30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2961</TotalTime>
  <Words>579</Words>
  <Application>Microsoft Office PowerPoint</Application>
  <PresentationFormat>Widescreen</PresentationFormat>
  <Paragraphs>242</Paragraphs>
  <Slides>29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Verdana</vt:lpstr>
      <vt:lpstr>Wingdings 3</vt:lpstr>
      <vt:lpstr>ヒラギノ角ゴ Pro W3</vt:lpstr>
      <vt:lpstr>Wisp</vt:lpstr>
      <vt:lpstr>Image</vt:lpstr>
      <vt:lpstr>Chart</vt:lpstr>
      <vt:lpstr>Worksheet</vt:lpstr>
      <vt:lpstr>Wellness that Works</vt:lpstr>
      <vt:lpstr>Wellness that Works</vt:lpstr>
      <vt:lpstr>Wellness that Works</vt:lpstr>
      <vt:lpstr>Wellness that Works</vt:lpstr>
      <vt:lpstr>Medical Costs (Projected at 8%)</vt:lpstr>
      <vt:lpstr>Wellness that Works</vt:lpstr>
      <vt:lpstr>Wellness that Works</vt:lpstr>
      <vt:lpstr>Wellness that Works</vt:lpstr>
      <vt:lpstr>Wellness that Works</vt:lpstr>
      <vt:lpstr>Wellness that Works</vt:lpstr>
      <vt:lpstr>Wellness that Works</vt:lpstr>
      <vt:lpstr>PowerPoint Presentation</vt:lpstr>
      <vt:lpstr>Wellness that Works</vt:lpstr>
      <vt:lpstr>Wellness that Works</vt:lpstr>
      <vt:lpstr>Wellness that Works</vt:lpstr>
      <vt:lpstr>Wellness that Works</vt:lpstr>
      <vt:lpstr>Case Study</vt:lpstr>
      <vt:lpstr>Communication</vt:lpstr>
      <vt:lpstr>Wellness that Works</vt:lpstr>
      <vt:lpstr>PowerPoint Presentation</vt:lpstr>
      <vt:lpstr>Weight Loss by Category: Jan-Dec</vt:lpstr>
      <vt:lpstr>PowerPoint Presentation</vt:lpstr>
      <vt:lpstr>PowerPoint Presentation</vt:lpstr>
      <vt:lpstr>PowerPoint Presentation</vt:lpstr>
      <vt:lpstr>Medical Cost </vt:lpstr>
      <vt:lpstr>HR as Consultant…</vt:lpstr>
      <vt:lpstr>Wellness that Works</vt:lpstr>
      <vt:lpstr>Wellness Does Work!</vt:lpstr>
      <vt:lpstr>THANK YOU!!!</vt:lpstr>
    </vt:vector>
  </TitlesOfParts>
  <Company>Health Care District of Palm Beach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that Works</dc:title>
  <dc:creator>Richard Roche</dc:creator>
  <cp:lastModifiedBy>Kelly Singh</cp:lastModifiedBy>
  <cp:revision>39</cp:revision>
  <dcterms:created xsi:type="dcterms:W3CDTF">2017-07-08T14:36:28Z</dcterms:created>
  <dcterms:modified xsi:type="dcterms:W3CDTF">2017-07-17T19:37:46Z</dcterms:modified>
</cp:coreProperties>
</file>