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5" r:id="rId4"/>
    <p:sldId id="284" r:id="rId5"/>
    <p:sldId id="286" r:id="rId6"/>
    <p:sldId id="257" r:id="rId7"/>
    <p:sldId id="259" r:id="rId8"/>
    <p:sldId id="258" r:id="rId9"/>
    <p:sldId id="260" r:id="rId10"/>
    <p:sldId id="287" r:id="rId11"/>
    <p:sldId id="261" r:id="rId12"/>
    <p:sldId id="263" r:id="rId13"/>
    <p:sldId id="291" r:id="rId14"/>
    <p:sldId id="264" r:id="rId15"/>
    <p:sldId id="269" r:id="rId16"/>
    <p:sldId id="266" r:id="rId17"/>
    <p:sldId id="267" r:id="rId18"/>
    <p:sldId id="288" r:id="rId19"/>
    <p:sldId id="268" r:id="rId20"/>
    <p:sldId id="270" r:id="rId21"/>
    <p:sldId id="272" r:id="rId22"/>
    <p:sldId id="289" r:id="rId23"/>
    <p:sldId id="274" r:id="rId24"/>
    <p:sldId id="282" r:id="rId25"/>
    <p:sldId id="290" r:id="rId26"/>
    <p:sldId id="271" r:id="rId27"/>
    <p:sldId id="293" r:id="rId28"/>
    <p:sldId id="276" r:id="rId29"/>
    <p:sldId id="277" r:id="rId30"/>
    <p:sldId id="278" r:id="rId31"/>
    <p:sldId id="279" r:id="rId32"/>
    <p:sldId id="280" r:id="rId33"/>
    <p:sldId id="285" r:id="rId34"/>
    <p:sldId id="283" r:id="rId35"/>
    <p:sldId id="292" r:id="rId36"/>
    <p:sldId id="281" r:id="rId37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293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RJRHR@HOT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Operationalizing </a:t>
            </a:r>
            <a:r>
              <a:rPr lang="en-US" i="1" dirty="0" smtClean="0"/>
              <a:t>Great</a:t>
            </a:r>
            <a:r>
              <a:rPr lang="en-US" dirty="0" smtClean="0"/>
              <a:t> Corporate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 can be done…really…it can!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7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An organization without Culture is dull-witted, and a dull-witted organization achieves nothing.”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4657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environment…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environment</a:t>
            </a:r>
          </a:p>
          <a:p>
            <a:r>
              <a:rPr lang="en-US" dirty="0" smtClean="0"/>
              <a:t>Where/When/How</a:t>
            </a:r>
          </a:p>
          <a:p>
            <a:r>
              <a:rPr lang="en-US" dirty="0" smtClean="0"/>
              <a:t>Social</a:t>
            </a:r>
          </a:p>
          <a:p>
            <a:r>
              <a:rPr lang="en-US" dirty="0" smtClean="0"/>
              <a:t>What’s the Vibe?</a:t>
            </a:r>
          </a:p>
          <a:p>
            <a:pPr lvl="1"/>
            <a:r>
              <a:rPr lang="en-US" dirty="0" smtClean="0"/>
              <a:t>Allowed to fail?</a:t>
            </a:r>
          </a:p>
          <a:p>
            <a:pPr lvl="1"/>
            <a:r>
              <a:rPr lang="en-US" dirty="0" smtClean="0"/>
              <a:t>Boston Drug Testing…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Internal/External</a:t>
            </a:r>
          </a:p>
          <a:p>
            <a:pPr lvl="1"/>
            <a:r>
              <a:rPr lang="en-US" dirty="0" smtClean="0"/>
              <a:t>“What if they paid you”</a:t>
            </a:r>
          </a:p>
          <a:p>
            <a:r>
              <a:rPr lang="en-US" dirty="0" smtClean="0"/>
              <a:t>Vertical vs. Horizontal</a:t>
            </a:r>
          </a:p>
          <a:p>
            <a:r>
              <a:rPr lang="en-US" dirty="0" smtClean="0"/>
              <a:t>Policies</a:t>
            </a:r>
          </a:p>
          <a:p>
            <a:pPr lvl="1"/>
            <a:r>
              <a:rPr lang="en-US" sz="2400" b="1" i="1" dirty="0" smtClean="0"/>
              <a:t>Can</a:t>
            </a:r>
            <a:r>
              <a:rPr lang="en-US" dirty="0" smtClean="0"/>
              <a:t> vs. Cannot</a:t>
            </a:r>
          </a:p>
          <a:p>
            <a:r>
              <a:rPr lang="en-US" dirty="0" smtClean="0"/>
              <a:t>Question the Status Quo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Mark Zuckerberg…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“I only hire someone to work for me…if I think I would like to work for them.”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6945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Characteristics</a:t>
            </a:r>
          </a:p>
          <a:p>
            <a:pPr lvl="1"/>
            <a:r>
              <a:rPr lang="en-US" dirty="0" smtClean="0"/>
              <a:t>Culture </a:t>
            </a:r>
          </a:p>
          <a:p>
            <a:pPr lvl="2"/>
            <a:r>
              <a:rPr lang="en-US" dirty="0" smtClean="0"/>
              <a:t>Makes the work environment better for others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Cooperation</a:t>
            </a:r>
          </a:p>
          <a:p>
            <a:pPr lvl="1"/>
            <a:r>
              <a:rPr lang="en-US" dirty="0" smtClean="0"/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32602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Process:</a:t>
            </a:r>
          </a:p>
          <a:p>
            <a:pPr lvl="1"/>
            <a:r>
              <a:rPr lang="en-US" dirty="0" smtClean="0"/>
              <a:t>Make it Special</a:t>
            </a:r>
            <a:r>
              <a:rPr lang="en-US" dirty="0"/>
              <a:t> </a:t>
            </a:r>
            <a:r>
              <a:rPr lang="en-US" dirty="0" smtClean="0"/>
              <a:t>and Unique</a:t>
            </a:r>
          </a:p>
          <a:p>
            <a:pPr lvl="1"/>
            <a:r>
              <a:rPr lang="en-US" dirty="0" smtClean="0"/>
              <a:t>Simplicity and Ease</a:t>
            </a:r>
          </a:p>
          <a:p>
            <a:pPr lvl="1"/>
            <a:r>
              <a:rPr lang="en-US" dirty="0" smtClean="0"/>
              <a:t>Reflect and Reinforce Culture</a:t>
            </a:r>
          </a:p>
          <a:p>
            <a:pPr lvl="1"/>
            <a:r>
              <a:rPr lang="en-US" dirty="0" smtClean="0"/>
              <a:t>Hire a neighbor….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38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Interview</a:t>
            </a:r>
          </a:p>
          <a:p>
            <a:pPr lvl="1"/>
            <a:r>
              <a:rPr lang="en-US" dirty="0" smtClean="0"/>
              <a:t>Welcome!</a:t>
            </a:r>
          </a:p>
          <a:p>
            <a:pPr lvl="1"/>
            <a:r>
              <a:rPr lang="en-US" dirty="0" smtClean="0"/>
              <a:t>Conversation between potential neighbors</a:t>
            </a:r>
          </a:p>
          <a:p>
            <a:pPr lvl="1"/>
            <a:r>
              <a:rPr lang="en-US" dirty="0" smtClean="0"/>
              <a:t>Put away the resume</a:t>
            </a:r>
          </a:p>
          <a:p>
            <a:r>
              <a:rPr lang="en-US" dirty="0" smtClean="0"/>
              <a:t>YOU should fell Privileged</a:t>
            </a:r>
          </a:p>
          <a:p>
            <a:r>
              <a:rPr lang="en-US" dirty="0" smtClean="0"/>
              <a:t>Life Change for Candidate</a:t>
            </a:r>
          </a:p>
          <a:p>
            <a:pPr lvl="1"/>
            <a:r>
              <a:rPr lang="en-US" dirty="0" smtClean="0"/>
              <a:t>What are you selling?</a:t>
            </a:r>
          </a:p>
          <a:p>
            <a:r>
              <a:rPr lang="en-US" sz="2600" b="1" dirty="0" smtClean="0"/>
              <a:t>Discipline to Hire for Culture!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6016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 Examples…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Shriners</a:t>
            </a:r>
          </a:p>
          <a:p>
            <a:pPr lvl="1"/>
            <a:r>
              <a:rPr lang="en-US" dirty="0" smtClean="0"/>
              <a:t>Cincinnati and Tampa</a:t>
            </a:r>
          </a:p>
          <a:p>
            <a:r>
              <a:rPr lang="en-US" dirty="0" smtClean="0"/>
              <a:t>Tech Company</a:t>
            </a:r>
          </a:p>
          <a:p>
            <a:r>
              <a:rPr lang="en-US" dirty="0" smtClean="0"/>
              <a:t>Boise</a:t>
            </a:r>
          </a:p>
          <a:p>
            <a:r>
              <a:rPr lang="en-US" dirty="0" smtClean="0"/>
              <a:t>Nurse Execs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96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Roche’ism</a:t>
            </a:r>
            <a:r>
              <a:rPr lang="en-US" sz="2400" dirty="0" smtClean="0"/>
              <a:t>?...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“The harm caused by one cynical employee is much greater that the good created by a dozen optimistic and positive employees.”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24872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Simplify</a:t>
            </a:r>
          </a:p>
          <a:p>
            <a:r>
              <a:rPr lang="en-US" dirty="0" smtClean="0"/>
              <a:t>Reinforce Culture Expectations</a:t>
            </a:r>
          </a:p>
          <a:p>
            <a:pPr lvl="1"/>
            <a:r>
              <a:rPr lang="en-US" dirty="0" smtClean="0"/>
              <a:t>Culture, Communication, Cooperation, Customer Service</a:t>
            </a:r>
          </a:p>
          <a:p>
            <a:pPr lvl="1"/>
            <a:r>
              <a:rPr lang="en-US" dirty="0" smtClean="0"/>
              <a:t>Evaluations</a:t>
            </a:r>
          </a:p>
          <a:p>
            <a:r>
              <a:rPr lang="en-US" dirty="0" smtClean="0"/>
              <a:t>Promote</a:t>
            </a:r>
          </a:p>
          <a:p>
            <a:r>
              <a:rPr lang="en-US" dirty="0" smtClean="0"/>
              <a:t>Balance of Outcomes and Culture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986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566" y="0"/>
            <a:ext cx="6636150" cy="6858000"/>
          </a:xfrm>
        </p:spPr>
      </p:pic>
    </p:spTree>
    <p:extLst>
      <p:ext uri="{BB962C8B-B14F-4D97-AF65-F5344CB8AC3E}">
        <p14:creationId xmlns:p14="http://schemas.microsoft.com/office/powerpoint/2010/main" val="329077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Them!</a:t>
            </a:r>
          </a:p>
          <a:p>
            <a:pPr lvl="1"/>
            <a:r>
              <a:rPr lang="en-US" dirty="0" smtClean="0"/>
              <a:t>Formal and Informal</a:t>
            </a:r>
          </a:p>
          <a:p>
            <a:pPr lvl="1"/>
            <a:r>
              <a:rPr lang="en-US" dirty="0" smtClean="0"/>
              <a:t>Does Culture foster honest communication?</a:t>
            </a:r>
          </a:p>
          <a:p>
            <a:r>
              <a:rPr lang="en-US" dirty="0" smtClean="0"/>
              <a:t>Know, Believe, Contribute to Mission?</a:t>
            </a:r>
          </a:p>
          <a:p>
            <a:r>
              <a:rPr lang="en-US" dirty="0" smtClean="0"/>
              <a:t>Autonomy = Trust</a:t>
            </a:r>
          </a:p>
        </p:txBody>
      </p:sp>
    </p:spTree>
    <p:extLst>
      <p:ext uri="{BB962C8B-B14F-4D97-AF65-F5344CB8AC3E}">
        <p14:creationId xmlns:p14="http://schemas.microsoft.com/office/powerpoint/2010/main" val="9477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Flexible Scheduling</a:t>
            </a:r>
          </a:p>
          <a:p>
            <a:pPr lvl="1"/>
            <a:r>
              <a:rPr lang="en-US" dirty="0" smtClean="0"/>
              <a:t>Remote Working Arrangements (Trust)</a:t>
            </a:r>
          </a:p>
          <a:p>
            <a:pPr lvl="1"/>
            <a:r>
              <a:rPr lang="en-US" dirty="0" smtClean="0"/>
              <a:t>Org-Specific Flex Benefits</a:t>
            </a:r>
          </a:p>
          <a:p>
            <a:r>
              <a:rPr lang="en-US" dirty="0" smtClean="0"/>
              <a:t>Wellness</a:t>
            </a:r>
          </a:p>
          <a:p>
            <a:pPr lvl="1"/>
            <a:r>
              <a:rPr lang="en-US" dirty="0" smtClean="0"/>
              <a:t>Physical</a:t>
            </a:r>
          </a:p>
          <a:p>
            <a:pPr lvl="1"/>
            <a:r>
              <a:rPr lang="en-US" dirty="0" smtClean="0"/>
              <a:t>Financial</a:t>
            </a:r>
          </a:p>
          <a:p>
            <a:pPr lvl="1"/>
            <a:r>
              <a:rPr lang="en-US" dirty="0" smtClean="0"/>
              <a:t>Incentivize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John Mackey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sz="2400" i="1" dirty="0" smtClean="0"/>
              <a:t>Whole Foods…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/>
              <a:t>“If you are lucky enough to be an employer, then you have a moral obligation to make sure people look forward to coming to work in the morning.”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9042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 Satisfaction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Decision Making </a:t>
            </a:r>
          </a:p>
          <a:p>
            <a:pPr lvl="1"/>
            <a:r>
              <a:rPr lang="en-US" dirty="0" smtClean="0"/>
              <a:t>(Tech Comp Ex)</a:t>
            </a:r>
          </a:p>
          <a:p>
            <a:r>
              <a:rPr lang="en-US" dirty="0" smtClean="0"/>
              <a:t>Concerned Only with Contribution</a:t>
            </a:r>
          </a:p>
          <a:p>
            <a:pPr lvl="1"/>
            <a:r>
              <a:rPr lang="en-US" dirty="0" smtClean="0"/>
              <a:t>Remove “oversight” concerns</a:t>
            </a:r>
          </a:p>
          <a:p>
            <a:pPr lvl="1"/>
            <a:r>
              <a:rPr lang="en-US" dirty="0" smtClean="0"/>
              <a:t>Titles and JD’s that reflect Culture</a:t>
            </a:r>
          </a:p>
          <a:p>
            <a:r>
              <a:rPr lang="en-US" dirty="0" smtClean="0"/>
              <a:t>“Best Place to Work”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Culture is Your Brand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do employees and customers think of…?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05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Jack Welch…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“No organization can be successful without energized employees who believe in the mission…and their role in it.”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8025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Immediate Supervisor</a:t>
            </a:r>
          </a:p>
          <a:p>
            <a:r>
              <a:rPr lang="en-US" dirty="0" smtClean="0"/>
              <a:t>Humility</a:t>
            </a:r>
          </a:p>
          <a:p>
            <a:r>
              <a:rPr lang="en-US" dirty="0" smtClean="0"/>
              <a:t>Recruit and Coach</a:t>
            </a:r>
          </a:p>
          <a:p>
            <a:r>
              <a:rPr lang="en-US" dirty="0" smtClean="0"/>
              <a:t>Employee as Customer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Kill Bureaucracy</a:t>
            </a:r>
          </a:p>
          <a:p>
            <a:r>
              <a:rPr lang="en-US" dirty="0" smtClean="0"/>
              <a:t>Simplify</a:t>
            </a:r>
          </a:p>
          <a:p>
            <a:r>
              <a:rPr lang="en-US" dirty="0" smtClean="0"/>
              <a:t>Be informal</a:t>
            </a:r>
          </a:p>
          <a:p>
            <a:r>
              <a:rPr lang="en-US" dirty="0" smtClean="0"/>
              <a:t>Autonomy = Trust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76962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Workplace Culture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438400" y="1371600"/>
            <a:ext cx="4040188" cy="639762"/>
          </a:xfrm>
        </p:spPr>
        <p:txBody>
          <a:bodyPr/>
          <a:lstStyle/>
          <a:p>
            <a:r>
              <a:rPr lang="en-US" i="1" dirty="0" smtClean="0"/>
              <a:t> Leadership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438400" y="2057400"/>
            <a:ext cx="3733800" cy="3951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Servant/Mentor</a:t>
            </a:r>
          </a:p>
          <a:p>
            <a:r>
              <a:rPr lang="en-US" smtClean="0"/>
              <a:t>Compassion </a:t>
            </a:r>
            <a:endParaRPr lang="en-US" dirty="0" smtClean="0"/>
          </a:p>
          <a:p>
            <a:r>
              <a:rPr lang="en-US" dirty="0" smtClean="0"/>
              <a:t>Simplicity</a:t>
            </a:r>
          </a:p>
          <a:p>
            <a:r>
              <a:rPr lang="en-US" dirty="0" smtClean="0"/>
              <a:t>Confident</a:t>
            </a:r>
          </a:p>
          <a:p>
            <a:r>
              <a:rPr lang="en-US" dirty="0" smtClean="0"/>
              <a:t>Asks Questions</a:t>
            </a:r>
          </a:p>
          <a:p>
            <a:r>
              <a:rPr lang="en-US" dirty="0" smtClean="0"/>
              <a:t>Quick Decisions</a:t>
            </a:r>
          </a:p>
          <a:p>
            <a:r>
              <a:rPr lang="en-US" dirty="0" smtClean="0"/>
              <a:t>Do the </a:t>
            </a:r>
            <a:r>
              <a:rPr lang="en-US" b="1" dirty="0" smtClean="0"/>
              <a:t>Right</a:t>
            </a:r>
            <a:r>
              <a:rPr lang="en-US" dirty="0" smtClean="0"/>
              <a:t> Thing</a:t>
            </a:r>
          </a:p>
          <a:p>
            <a:r>
              <a:rPr lang="en-US" dirty="0" smtClean="0"/>
              <a:t>Consistency</a:t>
            </a:r>
          </a:p>
          <a:p>
            <a:r>
              <a:rPr lang="en-US" dirty="0" smtClean="0"/>
              <a:t>Vision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1" y="1371600"/>
            <a:ext cx="4041775" cy="639762"/>
          </a:xfrm>
        </p:spPr>
        <p:txBody>
          <a:bodyPr/>
          <a:lstStyle/>
          <a:p>
            <a:r>
              <a:rPr lang="en-US" i="1" dirty="0" smtClean="0"/>
              <a:t>Boss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2057400"/>
            <a:ext cx="3657600" cy="3951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“Them”</a:t>
            </a:r>
          </a:p>
          <a:p>
            <a:r>
              <a:rPr lang="en-US" dirty="0" smtClean="0"/>
              <a:t>Instill Fear</a:t>
            </a:r>
          </a:p>
          <a:p>
            <a:r>
              <a:rPr lang="en-US" dirty="0" smtClean="0"/>
              <a:t>Look to Blame</a:t>
            </a:r>
          </a:p>
          <a:p>
            <a:r>
              <a:rPr lang="en-US" dirty="0" smtClean="0"/>
              <a:t>Lead by Policy</a:t>
            </a:r>
          </a:p>
          <a:p>
            <a:r>
              <a:rPr lang="en-US" dirty="0" smtClean="0"/>
              <a:t>Self-Importance</a:t>
            </a:r>
          </a:p>
          <a:p>
            <a:r>
              <a:rPr lang="en-US" dirty="0" smtClean="0"/>
              <a:t>Know All</a:t>
            </a:r>
          </a:p>
          <a:p>
            <a:r>
              <a:rPr lang="en-US" dirty="0" smtClean="0"/>
              <a:t>Micromanage </a:t>
            </a:r>
          </a:p>
          <a:p>
            <a:r>
              <a:rPr lang="en-US" dirty="0" smtClean="0"/>
              <a:t>Authoritarian</a:t>
            </a:r>
          </a:p>
          <a:p>
            <a:r>
              <a:rPr lang="en-US" dirty="0" smtClean="0"/>
              <a:t>Emotional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6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Leadership…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 Your Leaders</a:t>
            </a:r>
          </a:p>
          <a:p>
            <a:pPr lvl="1"/>
            <a:r>
              <a:rPr lang="en-US" dirty="0" smtClean="0"/>
              <a:t>Based on Culture expectations</a:t>
            </a:r>
          </a:p>
          <a:p>
            <a:pPr lvl="1"/>
            <a:r>
              <a:rPr lang="en-US" dirty="0" smtClean="0"/>
              <a:t>Consistency throughout Organization</a:t>
            </a:r>
          </a:p>
          <a:p>
            <a:pPr lvl="1"/>
            <a:r>
              <a:rPr lang="en-US" dirty="0" smtClean="0"/>
              <a:t>Create Best Environment You Can Imagine</a:t>
            </a:r>
          </a:p>
          <a:p>
            <a:r>
              <a:rPr lang="en-US" dirty="0" smtClean="0"/>
              <a:t>Best Place You Have Ever Worked?</a:t>
            </a:r>
          </a:p>
          <a:p>
            <a:pPr lvl="1"/>
            <a:r>
              <a:rPr lang="en-US" dirty="0" smtClean="0"/>
              <a:t>If not…Why?</a:t>
            </a:r>
          </a:p>
          <a:p>
            <a:pPr lvl="1"/>
            <a:r>
              <a:rPr lang="en-US" dirty="0" smtClean="0"/>
              <a:t>Fix It!</a:t>
            </a:r>
          </a:p>
          <a:p>
            <a:r>
              <a:rPr lang="en-US" dirty="0" smtClean="0"/>
              <a:t>Always part ways amiably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2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cultures…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Google</a:t>
            </a:r>
          </a:p>
          <a:p>
            <a:pPr lvl="2"/>
            <a:r>
              <a:rPr lang="en-US" dirty="0" smtClean="0"/>
              <a:t>Benefits</a:t>
            </a:r>
          </a:p>
          <a:p>
            <a:r>
              <a:rPr lang="en-US" dirty="0" smtClean="0"/>
              <a:t>Zappos</a:t>
            </a:r>
          </a:p>
          <a:p>
            <a:pPr lvl="2"/>
            <a:r>
              <a:rPr lang="en-US" dirty="0" smtClean="0"/>
              <a:t>Flat Org Chart</a:t>
            </a:r>
          </a:p>
          <a:p>
            <a:r>
              <a:rPr lang="en-US" dirty="0" smtClean="0"/>
              <a:t>Whole foods</a:t>
            </a:r>
          </a:p>
          <a:p>
            <a:pPr lvl="2"/>
            <a:r>
              <a:rPr lang="en-US" dirty="0" smtClean="0"/>
              <a:t>Mission/Service</a:t>
            </a:r>
          </a:p>
          <a:p>
            <a:r>
              <a:rPr lang="en-US" dirty="0" smtClean="0"/>
              <a:t>DIRT</a:t>
            </a:r>
          </a:p>
          <a:p>
            <a:pPr lvl="2"/>
            <a:r>
              <a:rPr lang="en-US" dirty="0" smtClean="0"/>
              <a:t>Community Service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Cleveland Clinic</a:t>
            </a:r>
          </a:p>
          <a:p>
            <a:pPr lvl="1"/>
            <a:r>
              <a:rPr lang="en-US" dirty="0" smtClean="0"/>
              <a:t>Resources</a:t>
            </a:r>
          </a:p>
          <a:p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JD’s</a:t>
            </a:r>
          </a:p>
          <a:p>
            <a:r>
              <a:rPr lang="en-US" dirty="0" smtClean="0"/>
              <a:t>St. Louis Cardinals</a:t>
            </a:r>
          </a:p>
          <a:p>
            <a:pPr lvl="1"/>
            <a:r>
              <a:rPr lang="en-US" dirty="0" smtClean="0"/>
              <a:t>Consistency/”Cardinal Way”</a:t>
            </a:r>
          </a:p>
          <a:p>
            <a:r>
              <a:rPr lang="en-US" dirty="0" smtClean="0"/>
              <a:t>1990’s US Women’s Soccer</a:t>
            </a:r>
          </a:p>
          <a:p>
            <a:pPr lvl="1"/>
            <a:r>
              <a:rPr lang="en-US" dirty="0" smtClean="0"/>
              <a:t>Teamwork/Caring/Mission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84676"/>
            <a:ext cx="9905998" cy="14785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“We won’t hire the most stellar of candidates if they don’t fit our culture…and we will quickly fire those who don’t inspire it.”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672860"/>
            <a:ext cx="9905999" cy="29588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Tony Hsich, Zappos…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Org 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 Health System</a:t>
            </a:r>
          </a:p>
          <a:p>
            <a:r>
              <a:rPr lang="en-US" dirty="0" smtClean="0"/>
              <a:t>Uber</a:t>
            </a:r>
          </a:p>
          <a:p>
            <a:r>
              <a:rPr lang="en-US" dirty="0" smtClean="0"/>
              <a:t>Cleveland Browns??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“</a:t>
            </a:r>
            <a:r>
              <a:rPr lang="en-US" sz="2000" b="1" dirty="0" smtClean="0"/>
              <a:t>Culture is an organizations immune system</a:t>
            </a:r>
            <a:r>
              <a:rPr lang="en-US" sz="2000" dirty="0" smtClean="0"/>
              <a:t>.” </a:t>
            </a:r>
            <a:r>
              <a:rPr lang="en-US" dirty="0" smtClean="0"/>
              <a:t>– </a:t>
            </a:r>
            <a:r>
              <a:rPr lang="en-US" sz="1800" dirty="0" smtClean="0"/>
              <a:t>Michael Watkins</a:t>
            </a:r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To handle yourself, use your head. To handle others, use your heart</a:t>
            </a:r>
            <a:r>
              <a:rPr lang="en-US" sz="2000" dirty="0" smtClean="0"/>
              <a:t>.” </a:t>
            </a:r>
            <a:r>
              <a:rPr lang="en-US" sz="1800" dirty="0" smtClean="0"/>
              <a:t>- Eleanor Roosevelt</a:t>
            </a:r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Too many of us our not living our dreams because we are living our fears</a:t>
            </a:r>
            <a:r>
              <a:rPr lang="en-US" sz="2000" dirty="0" smtClean="0"/>
              <a:t>.” </a:t>
            </a:r>
            <a:r>
              <a:rPr lang="en-US" sz="1800" dirty="0" smtClean="0"/>
              <a:t>– Les Brown</a:t>
            </a:r>
          </a:p>
          <a:p>
            <a:r>
              <a:rPr lang="en-US" sz="2000" dirty="0" smtClean="0"/>
              <a:t>“</a:t>
            </a:r>
            <a:r>
              <a:rPr lang="en-US" sz="2000" b="1" dirty="0" smtClean="0"/>
              <a:t>The most difficult thing is the decision to act, the rest is merely tenacity</a:t>
            </a:r>
            <a:r>
              <a:rPr lang="en-US" sz="2000" dirty="0" smtClean="0"/>
              <a:t>.” </a:t>
            </a:r>
            <a:r>
              <a:rPr lang="en-US" sz="1800" dirty="0" smtClean="0"/>
              <a:t>– Amelia Earhart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26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Wait…there’s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“It’s not the pollution that’s harming the environment, it’s the impurities in the air and water.” – Al Gore</a:t>
            </a:r>
          </a:p>
          <a:p>
            <a:endParaRPr lang="en-US" dirty="0"/>
          </a:p>
          <a:p>
            <a:r>
              <a:rPr lang="en-US" dirty="0" smtClean="0"/>
              <a:t>“If we let the loggers go in there and cut down all the trees, we wouldn’t have a problem with these forest fires.” – George Bush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Operationalize great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YOUR </a:t>
            </a:r>
            <a:r>
              <a:rPr lang="en-US" b="1" i="1" dirty="0" smtClean="0"/>
              <a:t>Culture</a:t>
            </a:r>
          </a:p>
          <a:p>
            <a:r>
              <a:rPr lang="en-US" dirty="0" smtClean="0"/>
              <a:t>Blend </a:t>
            </a:r>
            <a:r>
              <a:rPr lang="en-US" b="1" i="1" dirty="0" smtClean="0"/>
              <a:t>Culture</a:t>
            </a:r>
            <a:r>
              <a:rPr lang="en-US" dirty="0" smtClean="0"/>
              <a:t> into the Environment</a:t>
            </a:r>
          </a:p>
          <a:p>
            <a:r>
              <a:rPr lang="en-US" dirty="0" smtClean="0"/>
              <a:t>Recruit and Coach for </a:t>
            </a:r>
            <a:r>
              <a:rPr lang="en-US" b="1" i="1" dirty="0" smtClean="0"/>
              <a:t>Culture</a:t>
            </a:r>
          </a:p>
          <a:p>
            <a:r>
              <a:rPr lang="en-US" dirty="0" smtClean="0"/>
              <a:t>Reward and Promote for </a:t>
            </a:r>
            <a:r>
              <a:rPr lang="en-US" b="1" i="1" dirty="0" smtClean="0"/>
              <a:t>Culture</a:t>
            </a:r>
          </a:p>
          <a:p>
            <a:r>
              <a:rPr lang="en-US" dirty="0" smtClean="0"/>
              <a:t>Leadership Development based on </a:t>
            </a:r>
            <a:r>
              <a:rPr lang="en-US" b="1" i="1" dirty="0" smtClean="0"/>
              <a:t>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 smtClean="0"/>
              <a:t>It is an HR Thing!!!</a:t>
            </a:r>
            <a:endParaRPr lang="en-US" sz="6600" b="1" i="1" dirty="0"/>
          </a:p>
        </p:txBody>
      </p:sp>
    </p:spTree>
    <p:extLst>
      <p:ext uri="{BB962C8B-B14F-4D97-AF65-F5344CB8AC3E}">
        <p14:creationId xmlns:p14="http://schemas.microsoft.com/office/powerpoint/2010/main" val="11592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importantly….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ROCHE’ISM #348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en-US" dirty="0" smtClean="0"/>
              <a:t>I HAVE THE GREATEST EXECUTIVE ADMIN. EVER.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marL="914400" lvl="2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you!!!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Rick Roche</a:t>
            </a:r>
          </a:p>
          <a:p>
            <a:pPr lvl="1"/>
            <a:r>
              <a:rPr lang="en-US" dirty="0" smtClean="0">
                <a:hlinkClick r:id="rId2"/>
              </a:rPr>
              <a:t>RJRHR@HOTMAIL.COM</a:t>
            </a:r>
            <a:endParaRPr lang="en-US" dirty="0" smtClean="0"/>
          </a:p>
          <a:p>
            <a:pPr lvl="1"/>
            <a:r>
              <a:rPr lang="en-US" dirty="0" smtClean="0"/>
              <a:t>513-377-7647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“The values and behaviors that contribute to the unique social and psychological environment of an organization.”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8577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600" dirty="0" smtClean="0"/>
              <a:t>It’s an HR thing!!!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78010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Culture…What is it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Mission, Service Objective</a:t>
            </a:r>
          </a:p>
          <a:p>
            <a:r>
              <a:rPr lang="en-US" dirty="0" smtClean="0"/>
              <a:t>Work Environment</a:t>
            </a:r>
          </a:p>
          <a:p>
            <a:r>
              <a:rPr lang="en-US" dirty="0" smtClean="0"/>
              <a:t>Recruitment</a:t>
            </a:r>
          </a:p>
          <a:p>
            <a:r>
              <a:rPr lang="en-US" dirty="0" smtClean="0"/>
              <a:t>Measurement of Performance</a:t>
            </a:r>
          </a:p>
          <a:p>
            <a:r>
              <a:rPr lang="en-US" dirty="0" smtClean="0"/>
              <a:t>Employee Satisfaction</a:t>
            </a:r>
          </a:p>
          <a:p>
            <a:r>
              <a:rPr lang="en-US" dirty="0" smtClean="0"/>
              <a:t>Brand</a:t>
            </a:r>
          </a:p>
          <a:p>
            <a:r>
              <a:rPr lang="en-US" dirty="0" smtClean="0"/>
              <a:t>LEADERSHIP!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618518"/>
            <a:ext cx="9905999" cy="5172683"/>
          </a:xfrm>
        </p:spPr>
        <p:txBody>
          <a:bodyPr>
            <a:normAutofit/>
          </a:bodyPr>
          <a:lstStyle/>
          <a:p>
            <a:pPr marL="1828800" lvl="4" indent="0" algn="ctr">
              <a:buNone/>
            </a:pPr>
            <a:r>
              <a:rPr lang="en-US" sz="4800" dirty="0" smtClean="0"/>
              <a:t>“Good leaders create Culture by design, while average leaders allow Culture to evolve by default”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65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Culture…why?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Default vs. Design</a:t>
            </a:r>
          </a:p>
          <a:p>
            <a:r>
              <a:rPr lang="en-US" dirty="0" smtClean="0"/>
              <a:t>Recruitment and Retention</a:t>
            </a:r>
          </a:p>
          <a:p>
            <a:pPr lvl="1"/>
            <a:r>
              <a:rPr lang="en-US" dirty="0" smtClean="0"/>
              <a:t>“Best Place to Work”</a:t>
            </a:r>
          </a:p>
          <a:p>
            <a:r>
              <a:rPr lang="en-US" dirty="0" smtClean="0"/>
              <a:t>Advance Mission/Objectives</a:t>
            </a:r>
          </a:p>
          <a:p>
            <a:r>
              <a:rPr lang="en-US" dirty="0" smtClean="0"/>
              <a:t>Success!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Mission/Service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It</a:t>
            </a:r>
          </a:p>
          <a:p>
            <a:pPr lvl="1"/>
            <a:r>
              <a:rPr lang="en-US" dirty="0" smtClean="0"/>
              <a:t>Who/What you are</a:t>
            </a:r>
          </a:p>
          <a:p>
            <a:r>
              <a:rPr lang="en-US" dirty="0" smtClean="0"/>
              <a:t>Communicate It</a:t>
            </a:r>
          </a:p>
          <a:p>
            <a:pPr lvl="1"/>
            <a:r>
              <a:rPr lang="en-US" dirty="0" smtClean="0"/>
              <a:t>Internal/External Customers </a:t>
            </a:r>
          </a:p>
          <a:p>
            <a:r>
              <a:rPr lang="en-US" dirty="0" smtClean="0"/>
              <a:t>Reinforce 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1634</TotalTime>
  <Words>783</Words>
  <Application>Microsoft Office PowerPoint</Application>
  <PresentationFormat>Custom</PresentationFormat>
  <Paragraphs>202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Circuit</vt:lpstr>
      <vt:lpstr>Operationalizing Great Corporate culture</vt:lpstr>
      <vt:lpstr>PowerPoint Presentation</vt:lpstr>
      <vt:lpstr>   “We won’t hire the most stellar of candidates if they don’t fit our culture…and we will quickly fire those who don’t inspire it.” </vt:lpstr>
      <vt:lpstr>Organizational Culture…</vt:lpstr>
      <vt:lpstr>Culture…</vt:lpstr>
      <vt:lpstr>Culture…What is it really?</vt:lpstr>
      <vt:lpstr>PowerPoint Presentation</vt:lpstr>
      <vt:lpstr>Culture…why?</vt:lpstr>
      <vt:lpstr>Mission/Service Objectives</vt:lpstr>
      <vt:lpstr>PowerPoint Presentation</vt:lpstr>
      <vt:lpstr>Work environment…</vt:lpstr>
      <vt:lpstr>Communication</vt:lpstr>
      <vt:lpstr>Mark Zuckerberg…</vt:lpstr>
      <vt:lpstr>Recruitment…</vt:lpstr>
      <vt:lpstr>Recruitment…</vt:lpstr>
      <vt:lpstr>Recruitment</vt:lpstr>
      <vt:lpstr>Recruitment Examples…</vt:lpstr>
      <vt:lpstr>Roche’ism?... </vt:lpstr>
      <vt:lpstr>Rewarding Performance</vt:lpstr>
      <vt:lpstr>Employee Satisfaction</vt:lpstr>
      <vt:lpstr>Employee Satisfaction</vt:lpstr>
      <vt:lpstr>John Mackey - Whole Foods…</vt:lpstr>
      <vt:lpstr>Employee Satisfaction</vt:lpstr>
      <vt:lpstr>Brand</vt:lpstr>
      <vt:lpstr>Jack Welch…</vt:lpstr>
      <vt:lpstr>Leadership…</vt:lpstr>
      <vt:lpstr>Workplace Culture</vt:lpstr>
      <vt:lpstr>Leadership…</vt:lpstr>
      <vt:lpstr>Great cultures…</vt:lpstr>
      <vt:lpstr>challenges in Org Culture…</vt:lpstr>
      <vt:lpstr>Quotes…</vt:lpstr>
      <vt:lpstr>Wait…there’s more…</vt:lpstr>
      <vt:lpstr>Operationalize great culture</vt:lpstr>
      <vt:lpstr>Culture…</vt:lpstr>
      <vt:lpstr>Most importantly….</vt:lpstr>
      <vt:lpstr>Thank you!!!</vt:lpstr>
    </vt:vector>
  </TitlesOfParts>
  <Company>Lakeside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Ridiculously Great Corporate</dc:title>
  <dc:creator>Richard Roche</dc:creator>
  <cp:lastModifiedBy>Stacey Stanish</cp:lastModifiedBy>
  <cp:revision>71</cp:revision>
  <cp:lastPrinted>2017-07-06T20:18:59Z</cp:lastPrinted>
  <dcterms:created xsi:type="dcterms:W3CDTF">2017-07-05T14:05:05Z</dcterms:created>
  <dcterms:modified xsi:type="dcterms:W3CDTF">2017-07-19T16:49:13Z</dcterms:modified>
</cp:coreProperties>
</file>