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8" r:id="rId2"/>
    <p:sldId id="256" r:id="rId3"/>
    <p:sldId id="260" r:id="rId4"/>
    <p:sldId id="261" r:id="rId5"/>
    <p:sldId id="263" r:id="rId6"/>
    <p:sldId id="262" r:id="rId7"/>
    <p:sldId id="294" r:id="rId8"/>
    <p:sldId id="301" r:id="rId9"/>
    <p:sldId id="264" r:id="rId10"/>
    <p:sldId id="265" r:id="rId11"/>
    <p:sldId id="302" r:id="rId12"/>
    <p:sldId id="266" r:id="rId13"/>
    <p:sldId id="296" r:id="rId14"/>
    <p:sldId id="297" r:id="rId15"/>
    <p:sldId id="298" r:id="rId16"/>
    <p:sldId id="270" r:id="rId17"/>
    <p:sldId id="271" r:id="rId18"/>
    <p:sldId id="272" r:id="rId19"/>
    <p:sldId id="273" r:id="rId20"/>
    <p:sldId id="274" r:id="rId21"/>
    <p:sldId id="275" r:id="rId22"/>
    <p:sldId id="276" r:id="rId23"/>
    <p:sldId id="308" r:id="rId24"/>
    <p:sldId id="303" r:id="rId25"/>
    <p:sldId id="278" r:id="rId26"/>
    <p:sldId id="279" r:id="rId27"/>
    <p:sldId id="280" r:id="rId28"/>
    <p:sldId id="282" r:id="rId29"/>
    <p:sldId id="283" r:id="rId30"/>
    <p:sldId id="284" r:id="rId31"/>
    <p:sldId id="299" r:id="rId32"/>
    <p:sldId id="305" r:id="rId33"/>
    <p:sldId id="306" r:id="rId34"/>
    <p:sldId id="300" r:id="rId35"/>
    <p:sldId id="307" r:id="rId36"/>
    <p:sldId id="290" r:id="rId37"/>
    <p:sldId id="291" r:id="rId38"/>
    <p:sldId id="292" r:id="rId39"/>
    <p:sldId id="309" r:id="rId40"/>
    <p:sldId id="293"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3E"/>
    <a:srgbClr val="9A0A25"/>
    <a:srgbClr val="003865"/>
    <a:srgbClr val="121327"/>
    <a:srgbClr val="ACB6E2"/>
    <a:srgbClr val="283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p:scale>
          <a:sx n="76" d="100"/>
          <a:sy n="76" d="100"/>
        </p:scale>
        <p:origin x="-979"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196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3747072599531"/>
          <c:y val="7.8199052132701424E-2"/>
          <c:w val="0.79742388758782201"/>
          <c:h val="0.58056872037914697"/>
        </c:manualLayout>
      </c:layout>
      <c:lineChart>
        <c:grouping val="standard"/>
        <c:varyColors val="0"/>
        <c:ser>
          <c:idx val="0"/>
          <c:order val="0"/>
          <c:tx>
            <c:strRef>
              <c:f>Sheet1!$A$2</c:f>
              <c:strCache>
                <c:ptCount val="1"/>
                <c:pt idx="0">
                  <c:v>Total Charges</c:v>
                </c:pt>
              </c:strCache>
            </c:strRef>
          </c:tx>
          <c:spPr>
            <a:ln w="20320">
              <a:solidFill>
                <a:srgbClr val="FF0000"/>
              </a:solidFill>
              <a:prstDash val="solid"/>
            </a:ln>
          </c:spPr>
          <c:marker>
            <c:symbol val="diamond"/>
            <c:size val="3"/>
            <c:spPr>
              <a:solidFill>
                <a:srgbClr val="FF0000"/>
              </a:solidFill>
              <a:ln>
                <a:solidFill>
                  <a:srgbClr val="FF0000"/>
                </a:solidFill>
                <a:prstDash val="solid"/>
              </a:ln>
            </c:spPr>
          </c:marker>
          <c:cat>
            <c:numRef>
              <c:f>Sheet1!$B$1:$R$1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Sheet1!$B$2:$R$2</c:f>
              <c:numCache>
                <c:formatCode>General</c:formatCode>
                <c:ptCount val="17"/>
                <c:pt idx="0">
                  <c:v>79896</c:v>
                </c:pt>
                <c:pt idx="1">
                  <c:v>80840</c:v>
                </c:pt>
                <c:pt idx="2">
                  <c:v>84442</c:v>
                </c:pt>
                <c:pt idx="3">
                  <c:v>81293</c:v>
                </c:pt>
                <c:pt idx="4">
                  <c:v>79432</c:v>
                </c:pt>
                <c:pt idx="5">
                  <c:v>75428</c:v>
                </c:pt>
                <c:pt idx="6">
                  <c:v>75768</c:v>
                </c:pt>
                <c:pt idx="7">
                  <c:v>82792</c:v>
                </c:pt>
                <c:pt idx="8">
                  <c:v>95402</c:v>
                </c:pt>
                <c:pt idx="9">
                  <c:v>93277</c:v>
                </c:pt>
                <c:pt idx="10">
                  <c:v>99922</c:v>
                </c:pt>
                <c:pt idx="11">
                  <c:v>99947</c:v>
                </c:pt>
                <c:pt idx="12">
                  <c:v>99412</c:v>
                </c:pt>
                <c:pt idx="13">
                  <c:v>93727</c:v>
                </c:pt>
                <c:pt idx="14">
                  <c:v>88778</c:v>
                </c:pt>
                <c:pt idx="15">
                  <c:v>89385</c:v>
                </c:pt>
                <c:pt idx="16">
                  <c:v>91503</c:v>
                </c:pt>
              </c:numCache>
            </c:numRef>
          </c:val>
          <c:smooth val="0"/>
        </c:ser>
        <c:dLbls>
          <c:showLegendKey val="0"/>
          <c:showVal val="0"/>
          <c:showCatName val="0"/>
          <c:showSerName val="0"/>
          <c:showPercent val="0"/>
          <c:showBubbleSize val="0"/>
        </c:dLbls>
        <c:marker val="1"/>
        <c:smooth val="0"/>
        <c:axId val="45743104"/>
        <c:axId val="45742336"/>
      </c:lineChart>
      <c:catAx>
        <c:axId val="45743104"/>
        <c:scaling>
          <c:orientation val="minMax"/>
        </c:scaling>
        <c:delete val="0"/>
        <c:axPos val="b"/>
        <c:title>
          <c:tx>
            <c:rich>
              <a:bodyPr/>
              <a:lstStyle/>
              <a:p>
                <a:pPr>
                  <a:defRPr sz="1480" b="1" i="0" u="none" strike="noStrike" baseline="0">
                    <a:solidFill>
                      <a:schemeClr val="tx1"/>
                    </a:solidFill>
                    <a:latin typeface="Arial"/>
                    <a:ea typeface="Arial"/>
                    <a:cs typeface="Arial"/>
                  </a:defRPr>
                </a:pPr>
                <a:r>
                  <a:rPr lang="en-US" dirty="0"/>
                  <a:t>Fiscal Year</a:t>
                </a:r>
              </a:p>
            </c:rich>
          </c:tx>
          <c:layout>
            <c:manualLayout>
              <c:xMode val="edge"/>
              <c:yMode val="edge"/>
              <c:x val="0.50702576112412179"/>
              <c:y val="0.86966824644549767"/>
            </c:manualLayout>
          </c:layout>
          <c:overlay val="0"/>
          <c:spPr>
            <a:noFill/>
            <a:ln w="20320">
              <a:noFill/>
            </a:ln>
          </c:spPr>
        </c:title>
        <c:numFmt formatCode="General" sourceLinked="1"/>
        <c:majorTickMark val="out"/>
        <c:minorTickMark val="none"/>
        <c:tickLblPos val="nextTo"/>
        <c:spPr>
          <a:ln w="2540">
            <a:solidFill>
              <a:schemeClr val="tx1"/>
            </a:solidFill>
            <a:prstDash val="solid"/>
          </a:ln>
        </c:spPr>
        <c:txPr>
          <a:bodyPr rot="-2700000" vert="horz"/>
          <a:lstStyle/>
          <a:p>
            <a:pPr>
              <a:defRPr sz="1480" b="1" i="0" u="none" strike="noStrike" baseline="0">
                <a:solidFill>
                  <a:schemeClr val="tx1"/>
                </a:solidFill>
                <a:latin typeface="Arial"/>
                <a:ea typeface="Arial"/>
                <a:cs typeface="Arial"/>
              </a:defRPr>
            </a:pPr>
            <a:endParaRPr lang="en-US"/>
          </a:p>
        </c:txPr>
        <c:crossAx val="45742336"/>
        <c:crosses val="autoZero"/>
        <c:auto val="1"/>
        <c:lblAlgn val="ctr"/>
        <c:lblOffset val="100"/>
        <c:tickLblSkip val="1"/>
        <c:tickMarkSkip val="1"/>
        <c:noMultiLvlLbl val="0"/>
      </c:catAx>
      <c:valAx>
        <c:axId val="45742336"/>
        <c:scaling>
          <c:orientation val="minMax"/>
          <c:min val="70000"/>
        </c:scaling>
        <c:delete val="0"/>
        <c:axPos val="l"/>
        <c:majorGridlines>
          <c:spPr>
            <a:ln w="2540">
              <a:solidFill>
                <a:schemeClr val="tx1"/>
              </a:solidFill>
              <a:prstDash val="solid"/>
            </a:ln>
          </c:spPr>
        </c:majorGridlines>
        <c:title>
          <c:tx>
            <c:rich>
              <a:bodyPr/>
              <a:lstStyle/>
              <a:p>
                <a:pPr>
                  <a:defRPr sz="1480" b="1" i="0" u="none" strike="noStrike" baseline="0">
                    <a:solidFill>
                      <a:schemeClr val="tx1"/>
                    </a:solidFill>
                    <a:latin typeface="Arial"/>
                    <a:ea typeface="Arial"/>
                    <a:cs typeface="Arial"/>
                  </a:defRPr>
                </a:pPr>
                <a:r>
                  <a:rPr lang="en-US" dirty="0"/>
                  <a:t>Number of Charges</a:t>
                </a:r>
              </a:p>
            </c:rich>
          </c:tx>
          <c:layout>
            <c:manualLayout>
              <c:xMode val="edge"/>
              <c:yMode val="edge"/>
              <c:x val="1.288056206088993E-2"/>
              <c:y val="8.2938388625592413E-2"/>
            </c:manualLayout>
          </c:layout>
          <c:overlay val="0"/>
          <c:spPr>
            <a:noFill/>
            <a:ln w="20320">
              <a:noFill/>
            </a:ln>
          </c:spPr>
        </c:title>
        <c:numFmt formatCode="General" sourceLinked="1"/>
        <c:majorTickMark val="out"/>
        <c:minorTickMark val="none"/>
        <c:tickLblPos val="nextTo"/>
        <c:spPr>
          <a:ln w="2540">
            <a:solidFill>
              <a:schemeClr val="tx1"/>
            </a:solidFill>
            <a:prstDash val="solid"/>
          </a:ln>
        </c:spPr>
        <c:txPr>
          <a:bodyPr rot="0" vert="horz"/>
          <a:lstStyle/>
          <a:p>
            <a:pPr>
              <a:defRPr sz="1480" b="1" i="0" u="none" strike="noStrike" baseline="0">
                <a:solidFill>
                  <a:schemeClr val="tx1"/>
                </a:solidFill>
                <a:latin typeface="Arial"/>
                <a:ea typeface="Arial"/>
                <a:cs typeface="Arial"/>
              </a:defRPr>
            </a:pPr>
            <a:endParaRPr lang="en-US"/>
          </a:p>
        </c:txPr>
        <c:crossAx val="45743104"/>
        <c:crosses val="autoZero"/>
        <c:crossBetween val="between"/>
      </c:valAx>
      <c:spPr>
        <a:noFill/>
        <a:ln w="10160">
          <a:solidFill>
            <a:schemeClr val="tx1"/>
          </a:solidFill>
          <a:prstDash val="solid"/>
        </a:ln>
      </c:spPr>
    </c:plotArea>
    <c:plotVisOnly val="1"/>
    <c:dispBlanksAs val="gap"/>
    <c:showDLblsOverMax val="0"/>
  </c:chart>
  <c:spPr>
    <a:noFill/>
    <a:ln>
      <a:noFill/>
    </a:ln>
  </c:spPr>
  <c:txPr>
    <a:bodyPr/>
    <a:lstStyle/>
    <a:p>
      <a:pPr>
        <a:defRPr sz="148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3747072599531"/>
          <c:y val="7.8199052132701424E-2"/>
          <c:w val="0.79742388758782201"/>
          <c:h val="0.58056872037914697"/>
        </c:manualLayout>
      </c:layout>
      <c:lineChart>
        <c:grouping val="standard"/>
        <c:varyColors val="0"/>
        <c:ser>
          <c:idx val="0"/>
          <c:order val="0"/>
          <c:tx>
            <c:strRef>
              <c:f>Sheet1!$A$2</c:f>
              <c:strCache>
                <c:ptCount val="1"/>
                <c:pt idx="0">
                  <c:v>Total Charges</c:v>
                </c:pt>
              </c:strCache>
            </c:strRef>
          </c:tx>
          <c:spPr>
            <a:ln w="20320">
              <a:solidFill>
                <a:srgbClr val="FF0000"/>
              </a:solidFill>
              <a:prstDash val="solid"/>
            </a:ln>
          </c:spPr>
          <c:marker>
            <c:symbol val="diamond"/>
            <c:size val="3"/>
            <c:spPr>
              <a:solidFill>
                <a:srgbClr val="FF0000"/>
              </a:solidFill>
              <a:ln>
                <a:solidFill>
                  <a:srgbClr val="FF0000"/>
                </a:solidFill>
                <a:prstDash val="solid"/>
              </a:ln>
            </c:spPr>
          </c:marker>
          <c:cat>
            <c:numRef>
              <c:f>Sheet1!$B$1:$I$1</c:f>
              <c:numCache>
                <c:formatCode>General</c:formatCode>
                <c:ptCount val="8"/>
                <c:pt idx="0">
                  <c:v>2009</c:v>
                </c:pt>
                <c:pt idx="1">
                  <c:v>2010</c:v>
                </c:pt>
                <c:pt idx="2">
                  <c:v>2011</c:v>
                </c:pt>
                <c:pt idx="3">
                  <c:v>2012</c:v>
                </c:pt>
                <c:pt idx="4">
                  <c:v>2013</c:v>
                </c:pt>
                <c:pt idx="5">
                  <c:v>2014</c:v>
                </c:pt>
                <c:pt idx="6">
                  <c:v>2015</c:v>
                </c:pt>
                <c:pt idx="7">
                  <c:v>2016</c:v>
                </c:pt>
              </c:numCache>
            </c:numRef>
          </c:cat>
          <c:val>
            <c:numRef>
              <c:f>Sheet1!$B$2:$I$2</c:f>
              <c:numCache>
                <c:formatCode>General</c:formatCode>
                <c:ptCount val="8"/>
                <c:pt idx="0">
                  <c:v>7043</c:v>
                </c:pt>
                <c:pt idx="1">
                  <c:v>7779</c:v>
                </c:pt>
                <c:pt idx="2">
                  <c:v>8088</c:v>
                </c:pt>
                <c:pt idx="3">
                  <c:v>7940</c:v>
                </c:pt>
                <c:pt idx="4">
                  <c:v>7597</c:v>
                </c:pt>
                <c:pt idx="5">
                  <c:v>7528</c:v>
                </c:pt>
                <c:pt idx="6">
                  <c:v>7158</c:v>
                </c:pt>
                <c:pt idx="7">
                  <c:v>7610</c:v>
                </c:pt>
              </c:numCache>
            </c:numRef>
          </c:val>
          <c:smooth val="0"/>
        </c:ser>
        <c:dLbls>
          <c:showLegendKey val="0"/>
          <c:showVal val="0"/>
          <c:showCatName val="0"/>
          <c:showSerName val="0"/>
          <c:showPercent val="0"/>
          <c:showBubbleSize val="0"/>
        </c:dLbls>
        <c:marker val="1"/>
        <c:smooth val="0"/>
        <c:axId val="45589248"/>
        <c:axId val="45591552"/>
      </c:lineChart>
      <c:catAx>
        <c:axId val="45589248"/>
        <c:scaling>
          <c:orientation val="minMax"/>
        </c:scaling>
        <c:delete val="0"/>
        <c:axPos val="b"/>
        <c:title>
          <c:tx>
            <c:rich>
              <a:bodyPr/>
              <a:lstStyle/>
              <a:p>
                <a:pPr>
                  <a:defRPr sz="1480" b="1" i="0" u="none" strike="noStrike" baseline="0">
                    <a:solidFill>
                      <a:schemeClr val="tx1"/>
                    </a:solidFill>
                    <a:latin typeface="Arial"/>
                    <a:ea typeface="Arial"/>
                    <a:cs typeface="Arial"/>
                  </a:defRPr>
                </a:pPr>
                <a:r>
                  <a:rPr lang="en-US" dirty="0"/>
                  <a:t>Fiscal Year</a:t>
                </a:r>
              </a:p>
            </c:rich>
          </c:tx>
          <c:layout>
            <c:manualLayout>
              <c:xMode val="edge"/>
              <c:yMode val="edge"/>
              <c:x val="0.50702576112412179"/>
              <c:y val="0.86966824644549767"/>
            </c:manualLayout>
          </c:layout>
          <c:overlay val="0"/>
          <c:spPr>
            <a:noFill/>
            <a:ln w="20320">
              <a:noFill/>
            </a:ln>
          </c:spPr>
        </c:title>
        <c:numFmt formatCode="General" sourceLinked="1"/>
        <c:majorTickMark val="out"/>
        <c:minorTickMark val="none"/>
        <c:tickLblPos val="nextTo"/>
        <c:spPr>
          <a:ln w="2540">
            <a:solidFill>
              <a:schemeClr val="tx1"/>
            </a:solidFill>
            <a:prstDash val="solid"/>
          </a:ln>
        </c:spPr>
        <c:txPr>
          <a:bodyPr rot="-2700000" vert="horz"/>
          <a:lstStyle/>
          <a:p>
            <a:pPr>
              <a:defRPr sz="1480" b="1" i="0" u="none" strike="noStrike" baseline="0">
                <a:solidFill>
                  <a:schemeClr val="tx1"/>
                </a:solidFill>
                <a:latin typeface="Arial"/>
                <a:ea typeface="Arial"/>
                <a:cs typeface="Arial"/>
              </a:defRPr>
            </a:pPr>
            <a:endParaRPr lang="en-US"/>
          </a:p>
        </c:txPr>
        <c:crossAx val="45591552"/>
        <c:crosses val="autoZero"/>
        <c:auto val="1"/>
        <c:lblAlgn val="ctr"/>
        <c:lblOffset val="100"/>
        <c:tickLblSkip val="1"/>
        <c:tickMarkSkip val="1"/>
        <c:noMultiLvlLbl val="0"/>
      </c:catAx>
      <c:valAx>
        <c:axId val="45591552"/>
        <c:scaling>
          <c:orientation val="minMax"/>
        </c:scaling>
        <c:delete val="0"/>
        <c:axPos val="l"/>
        <c:majorGridlines>
          <c:spPr>
            <a:ln w="2540">
              <a:solidFill>
                <a:schemeClr val="tx1"/>
              </a:solidFill>
              <a:prstDash val="solid"/>
            </a:ln>
          </c:spPr>
        </c:majorGridlines>
        <c:title>
          <c:tx>
            <c:rich>
              <a:bodyPr/>
              <a:lstStyle/>
              <a:p>
                <a:pPr>
                  <a:defRPr sz="1480" b="1" i="0" u="none" strike="noStrike" baseline="0">
                    <a:solidFill>
                      <a:schemeClr val="tx1"/>
                    </a:solidFill>
                    <a:latin typeface="Arial"/>
                    <a:ea typeface="Arial"/>
                    <a:cs typeface="Arial"/>
                  </a:defRPr>
                </a:pPr>
                <a:r>
                  <a:rPr lang="en-US" dirty="0"/>
                  <a:t>Number of Charges</a:t>
                </a:r>
              </a:p>
            </c:rich>
          </c:tx>
          <c:layout>
            <c:manualLayout>
              <c:xMode val="edge"/>
              <c:yMode val="edge"/>
              <c:x val="1.288056206088993E-2"/>
              <c:y val="8.2938388625592413E-2"/>
            </c:manualLayout>
          </c:layout>
          <c:overlay val="0"/>
          <c:spPr>
            <a:noFill/>
            <a:ln w="20320">
              <a:noFill/>
            </a:ln>
          </c:spPr>
        </c:title>
        <c:numFmt formatCode="General" sourceLinked="1"/>
        <c:majorTickMark val="out"/>
        <c:minorTickMark val="none"/>
        <c:tickLblPos val="nextTo"/>
        <c:spPr>
          <a:ln w="2540">
            <a:solidFill>
              <a:schemeClr val="tx1"/>
            </a:solidFill>
            <a:prstDash val="solid"/>
          </a:ln>
        </c:spPr>
        <c:txPr>
          <a:bodyPr rot="0" vert="horz"/>
          <a:lstStyle/>
          <a:p>
            <a:pPr>
              <a:defRPr sz="1480" b="1" i="0" u="none" strike="noStrike" baseline="0">
                <a:solidFill>
                  <a:schemeClr val="tx1"/>
                </a:solidFill>
                <a:latin typeface="Arial"/>
                <a:ea typeface="Arial"/>
                <a:cs typeface="Arial"/>
              </a:defRPr>
            </a:pPr>
            <a:endParaRPr lang="en-US"/>
          </a:p>
        </c:txPr>
        <c:crossAx val="45589248"/>
        <c:crosses val="autoZero"/>
        <c:crossBetween val="between"/>
      </c:valAx>
      <c:spPr>
        <a:noFill/>
        <a:ln w="10160">
          <a:solidFill>
            <a:schemeClr val="tx1"/>
          </a:solidFill>
          <a:prstDash val="solid"/>
        </a:ln>
      </c:spPr>
    </c:plotArea>
    <c:plotVisOnly val="1"/>
    <c:dispBlanksAs val="gap"/>
    <c:showDLblsOverMax val="0"/>
  </c:chart>
  <c:spPr>
    <a:noFill/>
    <a:ln>
      <a:noFill/>
    </a:ln>
  </c:spPr>
  <c:txPr>
    <a:bodyPr/>
    <a:lstStyle/>
    <a:p>
      <a:pPr>
        <a:defRPr sz="1480"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5058548009369"/>
          <c:y val="7.8199052132701424E-2"/>
          <c:w val="0.83021077283372369"/>
          <c:h val="0.58056872037914697"/>
        </c:manualLayout>
      </c:layout>
      <c:lineChart>
        <c:grouping val="standard"/>
        <c:varyColors val="0"/>
        <c:ser>
          <c:idx val="0"/>
          <c:order val="0"/>
          <c:tx>
            <c:strRef>
              <c:f>Sheet1!$A$2</c:f>
              <c:strCache>
                <c:ptCount val="1"/>
                <c:pt idx="0">
                  <c:v>LGBT</c:v>
                </c:pt>
              </c:strCache>
            </c:strRef>
          </c:tx>
          <c:spPr>
            <a:ln w="20320">
              <a:solidFill>
                <a:srgbClr val="FF0000"/>
              </a:solidFill>
              <a:prstDash val="solid"/>
            </a:ln>
          </c:spPr>
          <c:marker>
            <c:symbol val="diamond"/>
            <c:size val="3"/>
            <c:spPr>
              <a:solidFill>
                <a:srgbClr val="FF0000"/>
              </a:solidFill>
              <a:ln>
                <a:solidFill>
                  <a:srgbClr val="FF0000"/>
                </a:solidFill>
                <a:prstDash val="solid"/>
              </a:ln>
            </c:spPr>
          </c:marker>
          <c:cat>
            <c:numRef>
              <c:f>Sheet1!$B$1:$D$1</c:f>
              <c:numCache>
                <c:formatCode>General</c:formatCode>
                <c:ptCount val="3"/>
                <c:pt idx="0">
                  <c:v>2014</c:v>
                </c:pt>
                <c:pt idx="1">
                  <c:v>2015</c:v>
                </c:pt>
                <c:pt idx="2">
                  <c:v>2016</c:v>
                </c:pt>
              </c:numCache>
            </c:numRef>
          </c:cat>
          <c:val>
            <c:numRef>
              <c:f>Sheet1!$B$2:$D$2</c:f>
              <c:numCache>
                <c:formatCode>General</c:formatCode>
                <c:ptCount val="3"/>
                <c:pt idx="0">
                  <c:v>1100</c:v>
                </c:pt>
                <c:pt idx="1">
                  <c:v>1412</c:v>
                </c:pt>
                <c:pt idx="2">
                  <c:v>1768</c:v>
                </c:pt>
              </c:numCache>
            </c:numRef>
          </c:val>
          <c:smooth val="0"/>
        </c:ser>
        <c:dLbls>
          <c:showLegendKey val="0"/>
          <c:showVal val="0"/>
          <c:showCatName val="0"/>
          <c:showSerName val="0"/>
          <c:showPercent val="0"/>
          <c:showBubbleSize val="0"/>
        </c:dLbls>
        <c:marker val="1"/>
        <c:smooth val="0"/>
        <c:axId val="46009344"/>
        <c:axId val="46048768"/>
      </c:lineChart>
      <c:catAx>
        <c:axId val="46009344"/>
        <c:scaling>
          <c:orientation val="minMax"/>
        </c:scaling>
        <c:delete val="0"/>
        <c:axPos val="b"/>
        <c:title>
          <c:tx>
            <c:rich>
              <a:bodyPr/>
              <a:lstStyle/>
              <a:p>
                <a:pPr>
                  <a:defRPr sz="1480" b="1" i="0" u="none" strike="noStrike" baseline="0">
                    <a:solidFill>
                      <a:schemeClr val="tx1"/>
                    </a:solidFill>
                    <a:latin typeface="Arial"/>
                    <a:ea typeface="Arial"/>
                    <a:cs typeface="Arial"/>
                  </a:defRPr>
                </a:pPr>
                <a:r>
                  <a:rPr lang="en-US" dirty="0"/>
                  <a:t>Fiscal Year</a:t>
                </a:r>
              </a:p>
            </c:rich>
          </c:tx>
          <c:layout>
            <c:manualLayout>
              <c:xMode val="edge"/>
              <c:yMode val="edge"/>
              <c:x val="0.49063231850117095"/>
              <c:y val="0.86966824644549767"/>
            </c:manualLayout>
          </c:layout>
          <c:overlay val="0"/>
          <c:spPr>
            <a:noFill/>
            <a:ln w="20320">
              <a:noFill/>
            </a:ln>
          </c:spPr>
        </c:title>
        <c:numFmt formatCode="General" sourceLinked="1"/>
        <c:majorTickMark val="out"/>
        <c:minorTickMark val="none"/>
        <c:tickLblPos val="nextTo"/>
        <c:spPr>
          <a:ln w="2540">
            <a:solidFill>
              <a:schemeClr val="tx1"/>
            </a:solidFill>
            <a:prstDash val="solid"/>
          </a:ln>
        </c:spPr>
        <c:txPr>
          <a:bodyPr rot="-2700000" vert="horz"/>
          <a:lstStyle/>
          <a:p>
            <a:pPr>
              <a:defRPr sz="1480" b="1" i="0" u="none" strike="noStrike" baseline="0">
                <a:solidFill>
                  <a:schemeClr val="tx1"/>
                </a:solidFill>
                <a:latin typeface="Arial"/>
                <a:ea typeface="Arial"/>
                <a:cs typeface="Arial"/>
              </a:defRPr>
            </a:pPr>
            <a:endParaRPr lang="en-US"/>
          </a:p>
        </c:txPr>
        <c:crossAx val="46048768"/>
        <c:crosses val="autoZero"/>
        <c:auto val="1"/>
        <c:lblAlgn val="ctr"/>
        <c:lblOffset val="100"/>
        <c:tickLblSkip val="1"/>
        <c:tickMarkSkip val="1"/>
        <c:noMultiLvlLbl val="0"/>
      </c:catAx>
      <c:valAx>
        <c:axId val="46048768"/>
        <c:scaling>
          <c:orientation val="minMax"/>
        </c:scaling>
        <c:delete val="0"/>
        <c:axPos val="l"/>
        <c:majorGridlines>
          <c:spPr>
            <a:ln w="2540">
              <a:solidFill>
                <a:schemeClr val="tx1"/>
              </a:solidFill>
              <a:prstDash val="solid"/>
            </a:ln>
          </c:spPr>
        </c:majorGridlines>
        <c:title>
          <c:tx>
            <c:rich>
              <a:bodyPr/>
              <a:lstStyle/>
              <a:p>
                <a:pPr>
                  <a:defRPr sz="1480" b="1" i="0" u="none" strike="noStrike" baseline="0">
                    <a:solidFill>
                      <a:schemeClr val="tx1"/>
                    </a:solidFill>
                    <a:latin typeface="Arial"/>
                    <a:ea typeface="Arial"/>
                    <a:cs typeface="Arial"/>
                  </a:defRPr>
                </a:pPr>
                <a:r>
                  <a:rPr lang="en-US" dirty="0"/>
                  <a:t>Number of Charges</a:t>
                </a:r>
              </a:p>
            </c:rich>
          </c:tx>
          <c:layout>
            <c:manualLayout>
              <c:xMode val="edge"/>
              <c:yMode val="edge"/>
              <c:x val="1.288056206088993E-2"/>
              <c:y val="8.2938388625592413E-2"/>
            </c:manualLayout>
          </c:layout>
          <c:overlay val="0"/>
          <c:spPr>
            <a:noFill/>
            <a:ln w="20320">
              <a:noFill/>
            </a:ln>
          </c:spPr>
        </c:title>
        <c:numFmt formatCode="General" sourceLinked="1"/>
        <c:majorTickMark val="out"/>
        <c:minorTickMark val="none"/>
        <c:tickLblPos val="nextTo"/>
        <c:spPr>
          <a:ln w="2540">
            <a:solidFill>
              <a:schemeClr val="tx1"/>
            </a:solidFill>
            <a:prstDash val="solid"/>
          </a:ln>
        </c:spPr>
        <c:txPr>
          <a:bodyPr rot="0" vert="horz"/>
          <a:lstStyle/>
          <a:p>
            <a:pPr>
              <a:defRPr sz="1480" b="1" i="0" u="none" strike="noStrike" baseline="0">
                <a:solidFill>
                  <a:schemeClr val="tx1"/>
                </a:solidFill>
                <a:latin typeface="Arial"/>
                <a:ea typeface="Arial"/>
                <a:cs typeface="Arial"/>
              </a:defRPr>
            </a:pPr>
            <a:endParaRPr lang="en-US"/>
          </a:p>
        </c:txPr>
        <c:crossAx val="46009344"/>
        <c:crosses val="autoZero"/>
        <c:crossBetween val="between"/>
      </c:valAx>
      <c:spPr>
        <a:noFill/>
        <a:ln w="10160">
          <a:solidFill>
            <a:schemeClr val="tx1"/>
          </a:solidFill>
          <a:prstDash val="solid"/>
        </a:ln>
      </c:spPr>
    </c:plotArea>
    <c:plotVisOnly val="1"/>
    <c:dispBlanksAs val="gap"/>
    <c:showDLblsOverMax val="0"/>
  </c:chart>
  <c:spPr>
    <a:noFill/>
    <a:ln>
      <a:noFill/>
    </a:ln>
  </c:spPr>
  <c:txPr>
    <a:bodyPr/>
    <a:lstStyle/>
    <a:p>
      <a:pPr>
        <a:defRPr sz="148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440281030445"/>
          <c:y val="7.8199052132701424E-2"/>
          <c:w val="0.81381733021077285"/>
          <c:h val="0.58056872037914697"/>
        </c:manualLayout>
      </c:layout>
      <c:lineChart>
        <c:grouping val="standard"/>
        <c:varyColors val="0"/>
        <c:ser>
          <c:idx val="0"/>
          <c:order val="0"/>
          <c:tx>
            <c:strRef>
              <c:f>Sheet1!$A$2</c:f>
              <c:strCache>
                <c:ptCount val="1"/>
                <c:pt idx="0">
                  <c:v>Disability</c:v>
                </c:pt>
              </c:strCache>
            </c:strRef>
          </c:tx>
          <c:spPr>
            <a:ln w="20320">
              <a:solidFill>
                <a:srgbClr val="FF0000"/>
              </a:solidFill>
              <a:prstDash val="solid"/>
            </a:ln>
          </c:spPr>
          <c:marker>
            <c:symbol val="diamond"/>
            <c:size val="3"/>
            <c:spPr>
              <a:solidFill>
                <a:srgbClr val="FF0000"/>
              </a:solidFill>
              <a:ln>
                <a:solidFill>
                  <a:srgbClr val="FF0000"/>
                </a:solidFill>
                <a:prstDash val="solid"/>
              </a:ln>
            </c:spPr>
          </c:marker>
          <c:cat>
            <c:numRef>
              <c:f>Sheet1!$B$1:$R$1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Sheet1!$B$2:$R$2</c:f>
              <c:numCache>
                <c:formatCode>General</c:formatCode>
                <c:ptCount val="17"/>
                <c:pt idx="0">
                  <c:v>15864</c:v>
                </c:pt>
                <c:pt idx="1">
                  <c:v>15964</c:v>
                </c:pt>
                <c:pt idx="2">
                  <c:v>15964</c:v>
                </c:pt>
                <c:pt idx="3">
                  <c:v>15377</c:v>
                </c:pt>
                <c:pt idx="4">
                  <c:v>15376</c:v>
                </c:pt>
                <c:pt idx="5">
                  <c:v>14893</c:v>
                </c:pt>
                <c:pt idx="6">
                  <c:v>15575</c:v>
                </c:pt>
                <c:pt idx="7">
                  <c:v>17734</c:v>
                </c:pt>
                <c:pt idx="8">
                  <c:v>19453</c:v>
                </c:pt>
                <c:pt idx="9">
                  <c:v>21451</c:v>
                </c:pt>
                <c:pt idx="10">
                  <c:v>25165</c:v>
                </c:pt>
                <c:pt idx="11">
                  <c:v>25742</c:v>
                </c:pt>
                <c:pt idx="12">
                  <c:v>26379</c:v>
                </c:pt>
                <c:pt idx="13">
                  <c:v>25957</c:v>
                </c:pt>
                <c:pt idx="14">
                  <c:v>25369</c:v>
                </c:pt>
                <c:pt idx="15">
                  <c:v>26968</c:v>
                </c:pt>
                <c:pt idx="16" formatCode="#,##0">
                  <c:v>28073</c:v>
                </c:pt>
              </c:numCache>
            </c:numRef>
          </c:val>
          <c:smooth val="0"/>
        </c:ser>
        <c:dLbls>
          <c:showLegendKey val="0"/>
          <c:showVal val="0"/>
          <c:showCatName val="0"/>
          <c:showSerName val="0"/>
          <c:showPercent val="0"/>
          <c:showBubbleSize val="0"/>
        </c:dLbls>
        <c:marker val="1"/>
        <c:smooth val="0"/>
        <c:axId val="46073344"/>
        <c:axId val="46075904"/>
      </c:lineChart>
      <c:catAx>
        <c:axId val="46073344"/>
        <c:scaling>
          <c:orientation val="minMax"/>
        </c:scaling>
        <c:delete val="0"/>
        <c:axPos val="b"/>
        <c:title>
          <c:tx>
            <c:rich>
              <a:bodyPr/>
              <a:lstStyle/>
              <a:p>
                <a:pPr>
                  <a:defRPr sz="1480" b="1" i="0" u="none" strike="noStrike" baseline="0">
                    <a:solidFill>
                      <a:schemeClr val="tx1"/>
                    </a:solidFill>
                    <a:latin typeface="Arial"/>
                    <a:ea typeface="Arial"/>
                    <a:cs typeface="Arial"/>
                  </a:defRPr>
                </a:pPr>
                <a:r>
                  <a:rPr lang="en-US" dirty="0"/>
                  <a:t>Fiscal Year</a:t>
                </a:r>
              </a:p>
            </c:rich>
          </c:tx>
          <c:layout>
            <c:manualLayout>
              <c:xMode val="edge"/>
              <c:yMode val="edge"/>
              <c:x val="0.49882903981264637"/>
              <c:y val="0.86966824644549767"/>
            </c:manualLayout>
          </c:layout>
          <c:overlay val="0"/>
          <c:spPr>
            <a:noFill/>
            <a:ln w="20320">
              <a:noFill/>
            </a:ln>
          </c:spPr>
        </c:title>
        <c:numFmt formatCode="General" sourceLinked="1"/>
        <c:majorTickMark val="out"/>
        <c:minorTickMark val="none"/>
        <c:tickLblPos val="nextTo"/>
        <c:spPr>
          <a:ln w="2540">
            <a:solidFill>
              <a:schemeClr val="tx1"/>
            </a:solidFill>
            <a:prstDash val="solid"/>
          </a:ln>
        </c:spPr>
        <c:txPr>
          <a:bodyPr rot="-2700000" vert="horz"/>
          <a:lstStyle/>
          <a:p>
            <a:pPr>
              <a:defRPr sz="1480" b="1" i="0" u="none" strike="noStrike" baseline="0">
                <a:solidFill>
                  <a:schemeClr val="tx1"/>
                </a:solidFill>
                <a:latin typeface="Arial"/>
                <a:ea typeface="Arial"/>
                <a:cs typeface="Arial"/>
              </a:defRPr>
            </a:pPr>
            <a:endParaRPr lang="en-US"/>
          </a:p>
        </c:txPr>
        <c:crossAx val="46075904"/>
        <c:crosses val="autoZero"/>
        <c:auto val="1"/>
        <c:lblAlgn val="ctr"/>
        <c:lblOffset val="100"/>
        <c:tickLblSkip val="1"/>
        <c:tickMarkSkip val="1"/>
        <c:noMultiLvlLbl val="0"/>
      </c:catAx>
      <c:valAx>
        <c:axId val="46075904"/>
        <c:scaling>
          <c:orientation val="minMax"/>
          <c:min val="12000"/>
        </c:scaling>
        <c:delete val="0"/>
        <c:axPos val="l"/>
        <c:majorGridlines>
          <c:spPr>
            <a:ln w="2540">
              <a:solidFill>
                <a:schemeClr val="tx1"/>
              </a:solidFill>
              <a:prstDash val="solid"/>
            </a:ln>
          </c:spPr>
        </c:majorGridlines>
        <c:title>
          <c:tx>
            <c:rich>
              <a:bodyPr/>
              <a:lstStyle/>
              <a:p>
                <a:pPr>
                  <a:defRPr sz="1480" b="1" i="0" u="none" strike="noStrike" baseline="0">
                    <a:solidFill>
                      <a:schemeClr val="tx1"/>
                    </a:solidFill>
                    <a:latin typeface="Arial"/>
                    <a:ea typeface="Arial"/>
                    <a:cs typeface="Arial"/>
                  </a:defRPr>
                </a:pPr>
                <a:r>
                  <a:rPr lang="en-US" dirty="0"/>
                  <a:t>Number of Charges</a:t>
                </a:r>
              </a:p>
            </c:rich>
          </c:tx>
          <c:layout>
            <c:manualLayout>
              <c:xMode val="edge"/>
              <c:yMode val="edge"/>
              <c:x val="1.288056206088993E-2"/>
              <c:y val="8.2938388625592413E-2"/>
            </c:manualLayout>
          </c:layout>
          <c:overlay val="0"/>
          <c:spPr>
            <a:noFill/>
            <a:ln w="20320">
              <a:noFill/>
            </a:ln>
          </c:spPr>
        </c:title>
        <c:numFmt formatCode="General" sourceLinked="1"/>
        <c:majorTickMark val="out"/>
        <c:minorTickMark val="none"/>
        <c:tickLblPos val="nextTo"/>
        <c:spPr>
          <a:ln w="2540">
            <a:solidFill>
              <a:schemeClr val="tx1"/>
            </a:solidFill>
            <a:prstDash val="solid"/>
          </a:ln>
        </c:spPr>
        <c:txPr>
          <a:bodyPr rot="0" vert="horz"/>
          <a:lstStyle/>
          <a:p>
            <a:pPr>
              <a:defRPr sz="1480" b="1" i="0" u="none" strike="noStrike" baseline="0">
                <a:solidFill>
                  <a:schemeClr val="tx1"/>
                </a:solidFill>
                <a:latin typeface="Arial"/>
                <a:ea typeface="Arial"/>
                <a:cs typeface="Arial"/>
              </a:defRPr>
            </a:pPr>
            <a:endParaRPr lang="en-US"/>
          </a:p>
        </c:txPr>
        <c:crossAx val="46073344"/>
        <c:crosses val="autoZero"/>
        <c:crossBetween val="between"/>
      </c:valAx>
      <c:spPr>
        <a:noFill/>
        <a:ln w="10160">
          <a:solidFill>
            <a:schemeClr val="tx1"/>
          </a:solidFill>
          <a:prstDash val="solid"/>
        </a:ln>
      </c:spPr>
    </c:plotArea>
    <c:plotVisOnly val="1"/>
    <c:dispBlanksAs val="gap"/>
    <c:showDLblsOverMax val="0"/>
  </c:chart>
  <c:spPr>
    <a:noFill/>
    <a:ln>
      <a:noFill/>
    </a:ln>
  </c:spPr>
  <c:txPr>
    <a:bodyPr/>
    <a:lstStyle/>
    <a:p>
      <a:pPr>
        <a:defRPr sz="1480"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E00F358-66FC-46E6-BB0F-BBD58ADEF2D6}" type="datetimeFigureOut">
              <a:rPr lang="en-US" smtClean="0"/>
              <a:t>7/20/2017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670B2B2-B525-45C6-BD24-E0F0C372E2DE}" type="slidenum">
              <a:rPr lang="en-US" smtClean="0"/>
              <a:t>‹#›</a:t>
            </a:fld>
            <a:endParaRPr lang="en-US" dirty="0"/>
          </a:p>
        </p:txBody>
      </p:sp>
    </p:spTree>
    <p:extLst>
      <p:ext uri="{BB962C8B-B14F-4D97-AF65-F5344CB8AC3E}">
        <p14:creationId xmlns:p14="http://schemas.microsoft.com/office/powerpoint/2010/main" val="4028974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8D86D1-2E73-48C9-9DF2-A5A05E1FE302}" type="datetimeFigureOut">
              <a:rPr lang="en-US" smtClean="0"/>
              <a:t>7/20/2017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NOTES:</a:t>
            </a:r>
          </a:p>
          <a:p>
            <a:pPr lvl="0"/>
            <a:endParaRPr lang="en-US" dirty="0" smtClean="0"/>
          </a:p>
          <a:p>
            <a:pPr lvl="0"/>
            <a:r>
              <a:rPr lang="en-US" dirty="0" smtClean="0"/>
              <a:t>_____________________________________________________________________</a:t>
            </a:r>
          </a:p>
          <a:p>
            <a:pPr lvl="0"/>
            <a:endParaRPr lang="en-US" dirty="0" smtClean="0"/>
          </a:p>
          <a:p>
            <a:pPr lvl="0"/>
            <a:r>
              <a:rPr lang="en-US" dirty="0" smtClean="0"/>
              <a:t>_____________________________________________________________________</a:t>
            </a:r>
          </a:p>
          <a:p>
            <a:pPr lvl="0"/>
            <a:endParaRPr lang="en-US" dirty="0" smtClean="0"/>
          </a:p>
          <a:p>
            <a:pPr lvl="0"/>
            <a:r>
              <a:rPr lang="en-US" dirty="0" smtClean="0"/>
              <a:t>_____________________________________________________________________</a:t>
            </a:r>
          </a:p>
          <a:p>
            <a:pPr lvl="0"/>
            <a:endParaRPr lang="en-US" dirty="0" smtClean="0"/>
          </a:p>
          <a:p>
            <a:pPr lvl="0"/>
            <a:r>
              <a:rPr lang="en-US" dirty="0" smtClean="0"/>
              <a:t>_____________________________________________________________________</a:t>
            </a:r>
          </a:p>
          <a:p>
            <a:pPr lvl="0"/>
            <a:endParaRPr lang="en-US" dirty="0" smtClean="0"/>
          </a:p>
          <a:p>
            <a:pPr lvl="0"/>
            <a:r>
              <a:rPr lang="en-US" dirty="0" smtClean="0"/>
              <a:t>_____________________________________________________________________</a:t>
            </a:r>
          </a:p>
          <a:p>
            <a:pPr lvl="0"/>
            <a:endParaRPr lang="en-US" dirty="0" smtClean="0"/>
          </a:p>
          <a:p>
            <a:pPr lvl="0"/>
            <a:r>
              <a:rPr lang="en-US" dirty="0" smtClean="0"/>
              <a:t>_____________________________________________________________________</a:t>
            </a:r>
          </a:p>
          <a:p>
            <a:pPr lvl="0"/>
            <a:endParaRPr lang="en-US" dirty="0" smtClean="0"/>
          </a:p>
          <a:p>
            <a:pPr lvl="0"/>
            <a:r>
              <a:rPr lang="en-US" dirty="0" smtClean="0"/>
              <a:t>_____________________________________________________________________</a:t>
            </a:r>
          </a:p>
          <a:p>
            <a:pPr lvl="0"/>
            <a:endParaRPr lang="en-US" dirty="0" smtClean="0"/>
          </a:p>
          <a:p>
            <a:pPr lvl="0"/>
            <a:r>
              <a:rPr lang="en-US" dirty="0" smtClean="0"/>
              <a:t>_____________________________________________________________________</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30FF82-883A-4FBA-A074-42FF166D71A0}" type="slidenum">
              <a:rPr lang="en-US" smtClean="0"/>
              <a:t>‹#›</a:t>
            </a:fld>
            <a:endParaRPr lang="en-US" dirty="0"/>
          </a:p>
        </p:txBody>
      </p:sp>
    </p:spTree>
    <p:extLst>
      <p:ext uri="{BB962C8B-B14F-4D97-AF65-F5344CB8AC3E}">
        <p14:creationId xmlns:p14="http://schemas.microsoft.com/office/powerpoint/2010/main" val="7539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93456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75648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05027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39392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061786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85553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84270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905789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23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75625"/>
            <a:ext cx="6858000" cy="1626413"/>
          </a:xfrm>
        </p:spPr>
        <p:txBody>
          <a:bodyPr anchor="b">
            <a:normAutofit/>
          </a:bodyPr>
          <a:lstStyle>
            <a:lvl1pPr algn="ct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735787"/>
          </a:xfrm>
        </p:spPr>
        <p:txBody>
          <a:bodyPr>
            <a:normAutofit/>
          </a:bodyPr>
          <a:lstStyle>
            <a:lvl1pPr marL="0" indent="0" algn="ctr">
              <a:buNone/>
              <a:defRPr sz="2000">
                <a:solidFill>
                  <a:srgbClr val="9A0A2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5" name="Picture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3361" b="100000" l="35000" r="100000"/>
                    </a14:imgEffect>
                  </a14:imgLayer>
                </a14:imgProps>
              </a:ext>
              <a:ext uri="{28A0092B-C50C-407E-A947-70E740481C1C}">
                <a14:useLocalDpi xmlns:a14="http://schemas.microsoft.com/office/drawing/2010/main" val="0"/>
              </a:ext>
            </a:extLst>
          </a:blip>
          <a:srcRect l="32496" t="12134"/>
          <a:stretch/>
        </p:blipFill>
        <p:spPr>
          <a:xfrm>
            <a:off x="6445405" y="4516244"/>
            <a:ext cx="2698594" cy="234175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497" y="570801"/>
            <a:ext cx="4572009" cy="918974"/>
          </a:xfrm>
          <a:prstGeom prst="rect">
            <a:avLst/>
          </a:prstGeom>
        </p:spPr>
      </p:pic>
      <p:sp>
        <p:nvSpPr>
          <p:cNvPr id="8" name="TextBox 7"/>
          <p:cNvSpPr txBox="1"/>
          <p:nvPr userDrawn="1"/>
        </p:nvSpPr>
        <p:spPr>
          <a:xfrm>
            <a:off x="3166947" y="6289287"/>
            <a:ext cx="3661580" cy="369332"/>
          </a:xfrm>
          <a:prstGeom prst="rect">
            <a:avLst/>
          </a:prstGeom>
          <a:noFill/>
        </p:spPr>
        <p:txBody>
          <a:bodyPr wrap="none" rtlCol="0">
            <a:spAutoFit/>
          </a:bodyPr>
          <a:lstStyle/>
          <a:p>
            <a:r>
              <a:rPr lang="en-US" dirty="0" smtClean="0">
                <a:solidFill>
                  <a:srgbClr val="9A0A25"/>
                </a:solidFill>
                <a:latin typeface="Century Gothic" panose="020B0502020202020204" pitchFamily="34" charset="0"/>
              </a:rPr>
              <a:t>A</a:t>
            </a:r>
            <a:r>
              <a:rPr lang="en-US" baseline="0" dirty="0" smtClean="0">
                <a:solidFill>
                  <a:srgbClr val="9A0A25"/>
                </a:solidFill>
                <a:latin typeface="Century Gothic" panose="020B0502020202020204" pitchFamily="34" charset="0"/>
              </a:rPr>
              <a:t> wider lens on workplace law</a:t>
            </a:r>
            <a:endParaRPr lang="en-US" dirty="0">
              <a:solidFill>
                <a:srgbClr val="9A0A25"/>
              </a:solidFill>
              <a:latin typeface="Century Gothic" panose="020B0502020202020204" pitchFamily="34" charset="0"/>
            </a:endParaRPr>
          </a:p>
        </p:txBody>
      </p:sp>
    </p:spTree>
    <p:extLst>
      <p:ext uri="{BB962C8B-B14F-4D97-AF65-F5344CB8AC3E}">
        <p14:creationId xmlns:p14="http://schemas.microsoft.com/office/powerpoint/2010/main" val="135033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7/20/2017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614CFF-265C-412D-A64A-DAB2042D9759}" type="slidenum">
              <a:rPr lang="en-US" smtClean="0"/>
              <a:t>‹#›</a:t>
            </a:fld>
            <a:endParaRPr lang="en-US" dirty="0"/>
          </a:p>
        </p:txBody>
      </p:sp>
    </p:spTree>
    <p:extLst>
      <p:ext uri="{BB962C8B-B14F-4D97-AF65-F5344CB8AC3E}">
        <p14:creationId xmlns:p14="http://schemas.microsoft.com/office/powerpoint/2010/main" val="1359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7/20/2017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614CFF-265C-412D-A64A-DAB2042D9759}" type="slidenum">
              <a:rPr lang="en-US" smtClean="0"/>
              <a:t>‹#›</a:t>
            </a:fld>
            <a:endParaRPr lang="en-US" dirty="0"/>
          </a:p>
        </p:txBody>
      </p:sp>
    </p:spTree>
    <p:extLst>
      <p:ext uri="{BB962C8B-B14F-4D97-AF65-F5344CB8AC3E}">
        <p14:creationId xmlns:p14="http://schemas.microsoft.com/office/powerpoint/2010/main" val="341784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4269" y="381000"/>
            <a:ext cx="8032531" cy="1371600"/>
          </a:xfr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9B288B7-0798-4ABA-ACF0-204169DEA7D2}" type="slidenum">
              <a:rPr lang="en-US" altLang="en-US"/>
              <a:pPr/>
              <a:t>‹#›</a:t>
            </a:fld>
            <a:endParaRPr lang="en-US" altLang="en-US" dirty="0"/>
          </a:p>
        </p:txBody>
      </p:sp>
      <p:sp>
        <p:nvSpPr>
          <p:cNvPr id="7" name="TextBox 6"/>
          <p:cNvSpPr txBox="1"/>
          <p:nvPr userDrawn="1"/>
        </p:nvSpPr>
        <p:spPr>
          <a:xfrm>
            <a:off x="638503" y="1807779"/>
            <a:ext cx="8048297" cy="300082"/>
          </a:xfrm>
          <a:prstGeom prst="rect">
            <a:avLst/>
          </a:prstGeom>
          <a:noFill/>
        </p:spPr>
        <p:txBody>
          <a:bodyPr wrap="square" rtlCol="0">
            <a:spAutoFit/>
          </a:bodyPr>
          <a:lstStyle/>
          <a:p>
            <a:pPr marL="214313" indent="-214313">
              <a:buFont typeface="Wingdings" panose="05000000000000000000" pitchFamily="2" charset="2"/>
              <a:buChar char="Ø"/>
            </a:pPr>
            <a:endParaRPr lang="en-US" sz="1350" dirty="0"/>
          </a:p>
        </p:txBody>
      </p:sp>
    </p:spTree>
    <p:extLst>
      <p:ext uri="{BB962C8B-B14F-4D97-AF65-F5344CB8AC3E}">
        <p14:creationId xmlns:p14="http://schemas.microsoft.com/office/powerpoint/2010/main" val="29840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962912"/>
            <a:ext cx="7286171" cy="4348603"/>
          </a:xfrm>
        </p:spPr>
        <p:txBody>
          <a:bodyPr>
            <a:noAutofit/>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548641" y="438912"/>
            <a:ext cx="8050339" cy="565397"/>
          </a:xfrm>
        </p:spPr>
        <p:txBody>
          <a:bodyPr/>
          <a:lstStyle/>
          <a:p>
            <a:r>
              <a:rPr lang="en-US" dirty="0"/>
              <a:t>Click to edit Master title style</a:t>
            </a:r>
          </a:p>
        </p:txBody>
      </p:sp>
      <p:cxnSp>
        <p:nvCxnSpPr>
          <p:cNvPr id="5" name="Straight Connector 4"/>
          <p:cNvCxnSpPr/>
          <p:nvPr userDrawn="1"/>
        </p:nvCxnSpPr>
        <p:spPr>
          <a:xfrm flipH="1" flipV="1">
            <a:off x="-2614" y="715678"/>
            <a:ext cx="472977" cy="5959"/>
          </a:xfrm>
          <a:prstGeom prst="line">
            <a:avLst/>
          </a:prstGeom>
          <a:ln w="762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8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7/20/2017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614CFF-265C-412D-A64A-DAB2042D9759}" type="slidenum">
              <a:rPr lang="en-US" smtClean="0"/>
              <a:t>‹#›</a:t>
            </a:fld>
            <a:endParaRPr lang="en-US" dirty="0"/>
          </a:p>
        </p:txBody>
      </p:sp>
    </p:spTree>
    <p:extLst>
      <p:ext uri="{BB962C8B-B14F-4D97-AF65-F5344CB8AC3E}">
        <p14:creationId xmlns:p14="http://schemas.microsoft.com/office/powerpoint/2010/main" val="223616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1921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7/20/2017</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D614CFF-265C-412D-A64A-DAB2042D9759}" type="slidenum">
              <a:rPr lang="en-US" smtClean="0"/>
              <a:t>‹#›</a:t>
            </a:fld>
            <a:endParaRPr lang="en-US" dirty="0"/>
          </a:p>
        </p:txBody>
      </p:sp>
    </p:spTree>
    <p:extLst>
      <p:ext uri="{BB962C8B-B14F-4D97-AF65-F5344CB8AC3E}">
        <p14:creationId xmlns:p14="http://schemas.microsoft.com/office/powerpoint/2010/main" val="126479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7/20/2017</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D614CFF-265C-412D-A64A-DAB2042D9759}" type="slidenum">
              <a:rPr lang="en-US" smtClean="0"/>
              <a:t>‹#›</a:t>
            </a:fld>
            <a:endParaRPr lang="en-US" dirty="0"/>
          </a:p>
        </p:txBody>
      </p:sp>
    </p:spTree>
    <p:extLst>
      <p:ext uri="{BB962C8B-B14F-4D97-AF65-F5344CB8AC3E}">
        <p14:creationId xmlns:p14="http://schemas.microsoft.com/office/powerpoint/2010/main" val="349948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7/20/2017</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D614CFF-265C-412D-A64A-DAB2042D9759}" type="slidenum">
              <a:rPr lang="en-US" smtClean="0"/>
              <a:t>‹#›</a:t>
            </a:fld>
            <a:endParaRPr lang="en-US" dirty="0"/>
          </a:p>
        </p:txBody>
      </p:sp>
    </p:spTree>
    <p:extLst>
      <p:ext uri="{BB962C8B-B14F-4D97-AF65-F5344CB8AC3E}">
        <p14:creationId xmlns:p14="http://schemas.microsoft.com/office/powerpoint/2010/main" val="327328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7/20/2017</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D614CFF-265C-412D-A64A-DAB2042D9759}" type="slidenum">
              <a:rPr lang="en-US" smtClean="0"/>
              <a:t>‹#›</a:t>
            </a:fld>
            <a:endParaRPr lang="en-US" dirty="0"/>
          </a:p>
        </p:txBody>
      </p:sp>
    </p:spTree>
    <p:extLst>
      <p:ext uri="{BB962C8B-B14F-4D97-AF65-F5344CB8AC3E}">
        <p14:creationId xmlns:p14="http://schemas.microsoft.com/office/powerpoint/2010/main" val="70605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7/20/2017</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D614CFF-265C-412D-A64A-DAB2042D9759}" type="slidenum">
              <a:rPr lang="en-US" smtClean="0"/>
              <a:t>‹#›</a:t>
            </a:fld>
            <a:endParaRPr lang="en-US" dirty="0"/>
          </a:p>
        </p:txBody>
      </p:sp>
    </p:spTree>
    <p:extLst>
      <p:ext uri="{BB962C8B-B14F-4D97-AF65-F5344CB8AC3E}">
        <p14:creationId xmlns:p14="http://schemas.microsoft.com/office/powerpoint/2010/main" val="4351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7/20/2017</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D614CFF-265C-412D-A64A-DAB2042D9759}" type="slidenum">
              <a:rPr lang="en-US" smtClean="0"/>
              <a:t>‹#›</a:t>
            </a:fld>
            <a:endParaRPr lang="en-US" dirty="0"/>
          </a:p>
        </p:txBody>
      </p:sp>
    </p:spTree>
    <p:extLst>
      <p:ext uri="{BB962C8B-B14F-4D97-AF65-F5344CB8AC3E}">
        <p14:creationId xmlns:p14="http://schemas.microsoft.com/office/powerpoint/2010/main" val="322015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752" y="374609"/>
            <a:ext cx="7886700" cy="8881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612106"/>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51752" y="6465579"/>
            <a:ext cx="2057400" cy="365125"/>
          </a:xfrm>
          <a:prstGeom prst="rect">
            <a:avLst/>
          </a:prstGeom>
        </p:spPr>
        <p:txBody>
          <a:bodyPr vert="horz" lIns="91440" tIns="45720" rIns="91440" bIns="45720" rtlCol="0" anchor="ctr"/>
          <a:lstStyle>
            <a:lvl1pPr algn="r">
              <a:defRPr sz="900">
                <a:solidFill>
                  <a:srgbClr val="283672"/>
                </a:solidFill>
              </a:defRPr>
            </a:lvl1pPr>
          </a:lstStyle>
          <a:p>
            <a:fld id="{5D614CFF-265C-412D-A64A-DAB2042D9759}" type="slidenum">
              <a:rPr lang="en-US" smtClean="0"/>
              <a:pPr/>
              <a:t>‹#›</a:t>
            </a:fld>
            <a:endParaRPr lang="en-US" dirty="0"/>
          </a:p>
        </p:txBody>
      </p:sp>
      <p:sp>
        <p:nvSpPr>
          <p:cNvPr id="7" name="Text Box 5"/>
          <p:cNvSpPr txBox="1">
            <a:spLocks noChangeArrowheads="1"/>
          </p:cNvSpPr>
          <p:nvPr userDrawn="1"/>
        </p:nvSpPr>
        <p:spPr bwMode="auto">
          <a:xfrm>
            <a:off x="5543550" y="6263967"/>
            <a:ext cx="283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9A0A25"/>
                </a:solidFill>
                <a:latin typeface="Century Gothic" panose="020B0502020202020204" pitchFamily="34" charset="0"/>
              </a:rPr>
              <a:t>A wider lens on workplace law</a:t>
            </a:r>
          </a:p>
        </p:txBody>
      </p:sp>
      <p:pic>
        <p:nvPicPr>
          <p:cNvPr id="8" name="Picture 7" descr="conten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75650" y="6005205"/>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1052513"/>
            <a:ext cx="9144000" cy="251966"/>
          </a:xfrm>
          <a:prstGeom prst="rect">
            <a:avLst/>
          </a:prstGeom>
          <a:gradFill flip="none" rotWithShape="1">
            <a:gsLst>
              <a:gs pos="0">
                <a:srgbClr val="ACB6E2"/>
              </a:gs>
              <a:gs pos="50000">
                <a:srgbClr val="BBCFE8">
                  <a:shade val="67500"/>
                  <a:satMod val="115000"/>
                </a:srgbClr>
              </a:gs>
              <a:gs pos="100000">
                <a:srgbClr val="00386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pic>
        <p:nvPicPr>
          <p:cNvPr id="11" name="Picture 10"/>
          <p:cNvPicPr>
            <a:picLocks noChangeAspect="1"/>
          </p:cNvPicPr>
          <p:nvPr userDrawn="1"/>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5750" y="6353176"/>
            <a:ext cx="1487294" cy="298946"/>
          </a:xfrm>
          <a:prstGeom prst="rect">
            <a:avLst/>
          </a:prstGeom>
        </p:spPr>
      </p:pic>
    </p:spTree>
    <p:extLst>
      <p:ext uri="{BB962C8B-B14F-4D97-AF65-F5344CB8AC3E}">
        <p14:creationId xmlns:p14="http://schemas.microsoft.com/office/powerpoint/2010/main" val="189630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100000"/>
        </a:lnSpc>
        <a:spcBef>
          <a:spcPct val="0"/>
        </a:spcBef>
        <a:buNone/>
        <a:defRPr sz="2800" kern="1200">
          <a:solidFill>
            <a:srgbClr val="9A0A25"/>
          </a:solidFill>
          <a:latin typeface="Century Gothic" panose="020B0502020202020204" pitchFamily="34" charset="0"/>
          <a:ea typeface="+mj-ea"/>
          <a:cs typeface="+mj-cs"/>
        </a:defRPr>
      </a:lvl1pPr>
    </p:titleStyle>
    <p:bodyStyle>
      <a:lvl1pPr marL="234950" indent="-234950"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568325" indent="-225425"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914400" indent="-228600"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260475" indent="-231775"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1606550" indent="-234950"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361" b="100000" l="35000" r="100000"/>
                    </a14:imgEffect>
                  </a14:imgLayer>
                </a14:imgProps>
              </a:ext>
              <a:ext uri="{28A0092B-C50C-407E-A947-70E740481C1C}">
                <a14:useLocalDpi xmlns:a14="http://schemas.microsoft.com/office/drawing/2010/main" val="0"/>
              </a:ext>
            </a:extLst>
          </a:blip>
          <a:srcRect l="32496" t="12134"/>
          <a:stretch/>
        </p:blipFill>
        <p:spPr>
          <a:xfrm>
            <a:off x="6445405" y="4516244"/>
            <a:ext cx="2698594" cy="2341756"/>
          </a:xfrm>
          <a:prstGeom prst="rect">
            <a:avLst/>
          </a:prstGeom>
        </p:spPr>
      </p:pic>
      <p:sp>
        <p:nvSpPr>
          <p:cNvPr id="4" name="TextBox 3"/>
          <p:cNvSpPr txBox="1"/>
          <p:nvPr/>
        </p:nvSpPr>
        <p:spPr>
          <a:xfrm>
            <a:off x="3166947" y="6289287"/>
            <a:ext cx="3661580" cy="369332"/>
          </a:xfrm>
          <a:prstGeom prst="rect">
            <a:avLst/>
          </a:prstGeom>
          <a:noFill/>
        </p:spPr>
        <p:txBody>
          <a:bodyPr wrap="none" rtlCol="0">
            <a:spAutoFit/>
          </a:bodyPr>
          <a:lstStyle/>
          <a:p>
            <a:r>
              <a:rPr lang="en-US" dirty="0" smtClean="0">
                <a:solidFill>
                  <a:srgbClr val="9A0A25"/>
                </a:solidFill>
                <a:latin typeface="Century Gothic" panose="020B0502020202020204" pitchFamily="34" charset="0"/>
              </a:rPr>
              <a:t>A</a:t>
            </a:r>
            <a:r>
              <a:rPr lang="en-US" baseline="0" dirty="0" smtClean="0">
                <a:solidFill>
                  <a:srgbClr val="9A0A25"/>
                </a:solidFill>
                <a:latin typeface="Century Gothic" panose="020B0502020202020204" pitchFamily="34" charset="0"/>
              </a:rPr>
              <a:t> wider lens on workplace law</a:t>
            </a:r>
            <a:endParaRPr lang="en-US" dirty="0">
              <a:solidFill>
                <a:srgbClr val="9A0A25"/>
              </a:solidFill>
              <a:latin typeface="Century Gothic" panose="020B0502020202020204" pitchFamily="34" charset="0"/>
            </a:endParaRPr>
          </a:p>
        </p:txBody>
      </p:sp>
      <p:sp>
        <p:nvSpPr>
          <p:cNvPr id="7" name="Title 6"/>
          <p:cNvSpPr>
            <a:spLocks noGrp="1"/>
          </p:cNvSpPr>
          <p:nvPr>
            <p:ph type="ctrTitle"/>
          </p:nvPr>
        </p:nvSpPr>
        <p:spPr/>
        <p:txBody>
          <a:bodyPr>
            <a:normAutofit fontScale="90000"/>
          </a:bodyPr>
          <a:lstStyle/>
          <a:p>
            <a:r>
              <a:rPr lang="en-US" dirty="0" smtClean="0">
                <a:solidFill>
                  <a:srgbClr val="9A0A25"/>
                </a:solidFill>
              </a:rPr>
              <a:t>EEOC/LGBT/ADA</a:t>
            </a:r>
            <a:br>
              <a:rPr lang="en-US" dirty="0" smtClean="0">
                <a:solidFill>
                  <a:srgbClr val="9A0A25"/>
                </a:solidFill>
              </a:rPr>
            </a:br>
            <a:r>
              <a:rPr lang="en-US" dirty="0" smtClean="0">
                <a:solidFill>
                  <a:srgbClr val="9A0A25"/>
                </a:solidFill>
              </a:rPr>
              <a:t>ISSUES</a:t>
            </a:r>
            <a:br>
              <a:rPr lang="en-US" dirty="0" smtClean="0">
                <a:solidFill>
                  <a:srgbClr val="9A0A25"/>
                </a:solidFill>
              </a:rPr>
            </a:br>
            <a:r>
              <a:rPr lang="en-US" dirty="0" smtClean="0">
                <a:solidFill>
                  <a:srgbClr val="9A0A25"/>
                </a:solidFill>
              </a:rPr>
              <a:t>JULY 30, 2017</a:t>
            </a:r>
            <a:endParaRPr lang="en-US" dirty="0">
              <a:solidFill>
                <a:srgbClr val="9A0A25"/>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01" y="570801"/>
            <a:ext cx="4531927" cy="918974"/>
          </a:xfrm>
          <a:prstGeom prst="rect">
            <a:avLst/>
          </a:prstGeom>
        </p:spPr>
      </p:pic>
      <p:sp>
        <p:nvSpPr>
          <p:cNvPr id="3" name="Subtitle 2"/>
          <p:cNvSpPr>
            <a:spLocks noGrp="1"/>
          </p:cNvSpPr>
          <p:nvPr>
            <p:ph type="subTitle" idx="1"/>
          </p:nvPr>
        </p:nvSpPr>
        <p:spPr>
          <a:xfrm>
            <a:off x="833718" y="4177025"/>
            <a:ext cx="3630706" cy="1780022"/>
          </a:xfrm>
        </p:spPr>
        <p:txBody>
          <a:bodyPr>
            <a:normAutofit/>
          </a:bodyPr>
          <a:lstStyle/>
          <a:p>
            <a:r>
              <a:rPr lang="en-US" dirty="0" smtClean="0"/>
              <a:t>Meg Zabijaka</a:t>
            </a:r>
          </a:p>
          <a:p>
            <a:r>
              <a:rPr lang="en-US" dirty="0" smtClean="0"/>
              <a:t>(904) 356-8900</a:t>
            </a:r>
          </a:p>
          <a:p>
            <a:r>
              <a:rPr lang="en-US" dirty="0" smtClean="0"/>
              <a:t>mzabijaka@constangy.com</a:t>
            </a:r>
          </a:p>
          <a:p>
            <a:endParaRPr lang="en-US" dirty="0"/>
          </a:p>
        </p:txBody>
      </p:sp>
    </p:spTree>
    <p:extLst>
      <p:ext uri="{BB962C8B-B14F-4D97-AF65-F5344CB8AC3E}">
        <p14:creationId xmlns:p14="http://schemas.microsoft.com/office/powerpoint/2010/main" val="107032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Terms, cont.</a:t>
            </a:r>
            <a:endParaRPr lang="en-US" dirty="0"/>
          </a:p>
        </p:txBody>
      </p:sp>
      <p:sp>
        <p:nvSpPr>
          <p:cNvPr id="3" name="Content Placeholder 2"/>
          <p:cNvSpPr>
            <a:spLocks noGrp="1"/>
          </p:cNvSpPr>
          <p:nvPr>
            <p:ph idx="1"/>
          </p:nvPr>
        </p:nvSpPr>
        <p:spPr/>
        <p:txBody>
          <a:bodyPr/>
          <a:lstStyle/>
          <a:p>
            <a:r>
              <a:rPr lang="en-US" dirty="0" smtClean="0"/>
              <a:t>Transsexual – people whose gender identity differs from sex at birth and who often wish to alter their bodies through hormones or surgery</a:t>
            </a:r>
          </a:p>
          <a:p>
            <a:r>
              <a:rPr lang="en-US" dirty="0" smtClean="0"/>
              <a:t>Transition – the period when a person begins to live as his/her new gender</a:t>
            </a:r>
          </a:p>
          <a:p>
            <a:r>
              <a:rPr lang="en-US" dirty="0" smtClean="0"/>
              <a:t>Sex reassignment surgery – multiple procedures to change one’s body to conform to his/her gender identity</a:t>
            </a:r>
            <a:endParaRPr lang="en-US" dirty="0"/>
          </a:p>
        </p:txBody>
      </p:sp>
    </p:spTree>
    <p:extLst>
      <p:ext uri="{BB962C8B-B14F-4D97-AF65-F5344CB8AC3E}">
        <p14:creationId xmlns:p14="http://schemas.microsoft.com/office/powerpoint/2010/main" val="52269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VII and the Florida Civil Rights Act</a:t>
            </a:r>
            <a:endParaRPr lang="en-US" dirty="0"/>
          </a:p>
        </p:txBody>
      </p:sp>
      <p:sp>
        <p:nvSpPr>
          <p:cNvPr id="3" name="Content Placeholder 2"/>
          <p:cNvSpPr>
            <a:spLocks noGrp="1"/>
          </p:cNvSpPr>
          <p:nvPr>
            <p:ph idx="1"/>
          </p:nvPr>
        </p:nvSpPr>
        <p:spPr/>
        <p:txBody>
          <a:bodyPr>
            <a:normAutofit lnSpcReduction="10000"/>
          </a:bodyPr>
          <a:lstStyle/>
          <a:p>
            <a:r>
              <a:rPr lang="en-US" dirty="0" smtClean="0"/>
              <a:t>Both statutes prohibit discrimination on the basis of gender or sex</a:t>
            </a:r>
          </a:p>
          <a:p>
            <a:r>
              <a:rPr lang="en-US" dirty="0" smtClean="0"/>
              <a:t>FCRA patterned after Title VII</a:t>
            </a:r>
          </a:p>
          <a:p>
            <a:r>
              <a:rPr lang="en-US" dirty="0" smtClean="0"/>
              <a:t>Do the statutes protect individuals who are homosexual or transgendered from workplace discrimination?</a:t>
            </a:r>
          </a:p>
          <a:p>
            <a:r>
              <a:rPr lang="en-US" u="sng" dirty="0" smtClean="0"/>
              <a:t>Price Waterhouse v. Hopkins</a:t>
            </a:r>
            <a:r>
              <a:rPr lang="en-US" dirty="0" smtClean="0"/>
              <a:t> (1989) – gender stereotyping is a form of sex discrimination</a:t>
            </a:r>
          </a:p>
          <a:p>
            <a:r>
              <a:rPr lang="en-US" u="sng" dirty="0" smtClean="0"/>
              <a:t>Oncale v. Sundowner Offshore Services, Inc.</a:t>
            </a:r>
            <a:r>
              <a:rPr lang="en-US" dirty="0" smtClean="0"/>
              <a:t> (1998) – Title VII prohibits same sex sexual harassment</a:t>
            </a:r>
            <a:endParaRPr lang="en-US" dirty="0"/>
          </a:p>
        </p:txBody>
      </p:sp>
    </p:spTree>
    <p:extLst>
      <p:ext uri="{BB962C8B-B14F-4D97-AF65-F5344CB8AC3E}">
        <p14:creationId xmlns:p14="http://schemas.microsoft.com/office/powerpoint/2010/main" val="41006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Fourteenth Amendment Equal Protection Clause</a:t>
            </a:r>
            <a:endParaRPr lang="en-US" dirty="0"/>
          </a:p>
        </p:txBody>
      </p:sp>
      <p:sp>
        <p:nvSpPr>
          <p:cNvPr id="3" name="Content Placeholder 2"/>
          <p:cNvSpPr>
            <a:spLocks noGrp="1"/>
          </p:cNvSpPr>
          <p:nvPr>
            <p:ph idx="1"/>
          </p:nvPr>
        </p:nvSpPr>
        <p:spPr/>
        <p:txBody>
          <a:bodyPr/>
          <a:lstStyle/>
          <a:p>
            <a:r>
              <a:rPr lang="en-US" u="sng" dirty="0" smtClean="0"/>
              <a:t>Glenn v. Brumby</a:t>
            </a:r>
            <a:r>
              <a:rPr lang="en-US" dirty="0" smtClean="0"/>
              <a:t>, Eleventh Circuit</a:t>
            </a:r>
          </a:p>
          <a:p>
            <a:pPr lvl="1"/>
            <a:r>
              <a:rPr lang="en-US" dirty="0" smtClean="0"/>
              <a:t>Discrimination based upon an individual’s gender non-conformity amounts to sex discrimination under the Equal Protection Clause</a:t>
            </a:r>
          </a:p>
          <a:p>
            <a:pPr lvl="1"/>
            <a:r>
              <a:rPr lang="en-US" dirty="0" smtClean="0"/>
              <a:t>Gender classification fails unless it is substantially related to a sufficiently important governmental interest</a:t>
            </a:r>
          </a:p>
          <a:p>
            <a:pPr lvl="1"/>
            <a:endParaRPr lang="en-US" dirty="0"/>
          </a:p>
        </p:txBody>
      </p:sp>
    </p:spTree>
    <p:extLst>
      <p:ext uri="{BB962C8B-B14F-4D97-AF65-F5344CB8AC3E}">
        <p14:creationId xmlns:p14="http://schemas.microsoft.com/office/powerpoint/2010/main" val="10344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i="1" dirty="0" smtClean="0"/>
              <a:t>Roberts v. Clark County </a:t>
            </a:r>
            <a:r>
              <a:rPr lang="en-US" dirty="0" smtClean="0"/>
              <a:t>(Nev. October 2016)</a:t>
            </a:r>
          </a:p>
          <a:p>
            <a:pPr lvl="1"/>
            <a:r>
              <a:rPr lang="en-US" dirty="0" smtClean="0"/>
              <a:t>Police officer who worked in the public schools.</a:t>
            </a:r>
          </a:p>
          <a:p>
            <a:pPr lvl="1"/>
            <a:r>
              <a:rPr lang="en-US" dirty="0" smtClean="0"/>
              <a:t>Female presenting as male and in the process of transitioning</a:t>
            </a:r>
          </a:p>
          <a:p>
            <a:pPr lvl="1"/>
            <a:r>
              <a:rPr lang="en-US" dirty="0" smtClean="0"/>
              <a:t>Prohibited from using men’s room because not male.</a:t>
            </a:r>
          </a:p>
          <a:p>
            <a:pPr lvl="1"/>
            <a:r>
              <a:rPr lang="en-US" dirty="0" smtClean="0"/>
              <a:t>Prohibited from using women’s room because presenting as male.</a:t>
            </a:r>
          </a:p>
          <a:p>
            <a:pPr lvl="1"/>
            <a:r>
              <a:rPr lang="en-US" dirty="0" smtClean="0"/>
              <a:t>Required to use single stall gender-neutral bathrooms until gender transition documented as complete.</a:t>
            </a:r>
          </a:p>
          <a:p>
            <a:pPr lvl="1"/>
            <a:r>
              <a:rPr lang="en-US" dirty="0" smtClean="0"/>
              <a:t>Court – violates Title VII and bathroom ban was a </a:t>
            </a:r>
            <a:r>
              <a:rPr lang="en-US" i="1" dirty="0" smtClean="0"/>
              <a:t>per se </a:t>
            </a:r>
            <a:r>
              <a:rPr lang="en-US" dirty="0" smtClean="0"/>
              <a:t>adverse employment action.</a:t>
            </a:r>
          </a:p>
          <a:p>
            <a:pPr lvl="2"/>
            <a:r>
              <a:rPr lang="en-US" dirty="0" smtClean="0"/>
              <a:t>Title VII prohibits gender stereotyping. </a:t>
            </a:r>
            <a:endParaRPr lang="en-US" dirty="0"/>
          </a:p>
          <a:p>
            <a:endParaRPr lang="en-US" dirty="0" smtClean="0"/>
          </a:p>
          <a:p>
            <a:r>
              <a:rPr lang="en-US" dirty="0" smtClean="0"/>
              <a:t>Rationale for distinction between sexual stereotyping and sexual orientation.</a:t>
            </a:r>
          </a:p>
          <a:p>
            <a:pPr lvl="1"/>
            <a:r>
              <a:rPr lang="en-US" i="1" dirty="0" smtClean="0"/>
              <a:t>Price Waterhouse </a:t>
            </a:r>
            <a:r>
              <a:rPr lang="en-US" dirty="0" smtClean="0"/>
              <a:t>and repeated efforts to amend Title VII to add sexual orientation</a:t>
            </a:r>
            <a:endParaRPr lang="en-US" dirty="0"/>
          </a:p>
        </p:txBody>
      </p:sp>
      <p:sp>
        <p:nvSpPr>
          <p:cNvPr id="4" name="Title 2"/>
          <p:cNvSpPr>
            <a:spLocks noGrp="1"/>
          </p:cNvSpPr>
          <p:nvPr>
            <p:ph type="title"/>
          </p:nvPr>
        </p:nvSpPr>
        <p:spPr>
          <a:xfrm>
            <a:off x="361531" y="139717"/>
            <a:ext cx="7886700" cy="888109"/>
          </a:xfrm>
        </p:spPr>
        <p:txBody>
          <a:bodyPr>
            <a:normAutofit fontScale="90000"/>
          </a:bodyPr>
          <a:lstStyle/>
          <a:p>
            <a:pPr algn="ctr"/>
            <a:r>
              <a:rPr lang="en-US" dirty="0" smtClean="0"/>
              <a:t>The Courts and </a:t>
            </a:r>
            <a:br>
              <a:rPr lang="en-US" dirty="0" smtClean="0"/>
            </a:br>
            <a:r>
              <a:rPr lang="en-US" dirty="0" smtClean="0"/>
              <a:t>Sexual Orientation v. Sexual Stereotyping</a:t>
            </a:r>
            <a:endParaRPr lang="en-US" dirty="0"/>
          </a:p>
        </p:txBody>
      </p:sp>
    </p:spTree>
    <p:extLst>
      <p:ext uri="{BB962C8B-B14F-4D97-AF65-F5344CB8AC3E}">
        <p14:creationId xmlns:p14="http://schemas.microsoft.com/office/powerpoint/2010/main" val="448827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circle(in)">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circle(in)">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smtClean="0"/>
              <a:t>Evans v. Georgia Regional Hospital</a:t>
            </a:r>
            <a:r>
              <a:rPr lang="en-US" dirty="0" smtClean="0"/>
              <a:t>, (11</a:t>
            </a:r>
            <a:r>
              <a:rPr lang="en-US" baseline="30000" dirty="0" smtClean="0"/>
              <a:t>th</a:t>
            </a:r>
            <a:r>
              <a:rPr lang="en-US" dirty="0" smtClean="0"/>
              <a:t> Cir. March 10, 2017)</a:t>
            </a:r>
          </a:p>
          <a:p>
            <a:pPr lvl="1"/>
            <a:r>
              <a:rPr lang="en-US" dirty="0" smtClean="0"/>
              <a:t>Gender non-conformity claim is not “just another way to claim discrimination based on sexual orientation” but instead, constitutes a separate, distinct avenue for relief under Title VII.</a:t>
            </a:r>
          </a:p>
          <a:p>
            <a:pPr lvl="1"/>
            <a:r>
              <a:rPr lang="en-US" dirty="0" smtClean="0"/>
              <a:t>Binding precedent in the 11</a:t>
            </a:r>
            <a:r>
              <a:rPr lang="en-US" baseline="30000" dirty="0" smtClean="0"/>
              <a:t>th</a:t>
            </a:r>
            <a:r>
              <a:rPr lang="en-US" dirty="0" smtClean="0"/>
              <a:t> Circuit is that sexual orientation is not protected by Title VII. </a:t>
            </a:r>
          </a:p>
          <a:p>
            <a:pPr lvl="1"/>
            <a:r>
              <a:rPr lang="en-US" dirty="0" smtClean="0"/>
              <a:t>J. Pryor’s concurrence – just as a woman cannot sue if fired for her heterosexuality, a gay woman cannot sue for discrimination based on her sexual orientation. </a:t>
            </a:r>
            <a:endParaRPr lang="en-US" dirty="0"/>
          </a:p>
        </p:txBody>
      </p:sp>
      <p:sp>
        <p:nvSpPr>
          <p:cNvPr id="4" name="Title 2"/>
          <p:cNvSpPr>
            <a:spLocks noGrp="1"/>
          </p:cNvSpPr>
          <p:nvPr>
            <p:ph type="title"/>
          </p:nvPr>
        </p:nvSpPr>
        <p:spPr>
          <a:xfrm>
            <a:off x="723034" y="141151"/>
            <a:ext cx="7697932" cy="994172"/>
          </a:xfrm>
        </p:spPr>
        <p:txBody>
          <a:bodyPr/>
          <a:lstStyle/>
          <a:p>
            <a:pPr algn="ctr"/>
            <a:r>
              <a:rPr lang="en-US" dirty="0" smtClean="0"/>
              <a:t>The Courts and </a:t>
            </a:r>
            <a:br>
              <a:rPr lang="en-US" dirty="0" smtClean="0"/>
            </a:br>
            <a:r>
              <a:rPr lang="en-US" dirty="0" smtClean="0"/>
              <a:t>Sexual Orientation v. Sexual Stereotyping</a:t>
            </a:r>
            <a:endParaRPr lang="en-US" dirty="0"/>
          </a:p>
        </p:txBody>
      </p:sp>
    </p:spTree>
    <p:extLst>
      <p:ext uri="{BB962C8B-B14F-4D97-AF65-F5344CB8AC3E}">
        <p14:creationId xmlns:p14="http://schemas.microsoft.com/office/powerpoint/2010/main" val="1713207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7417" y="1565032"/>
            <a:ext cx="7697933" cy="4137064"/>
          </a:xfrm>
        </p:spPr>
        <p:txBody>
          <a:bodyPr>
            <a:normAutofit fontScale="62500" lnSpcReduction="20000"/>
          </a:bodyPr>
          <a:lstStyle/>
          <a:p>
            <a:r>
              <a:rPr lang="en-US" i="1" dirty="0" smtClean="0"/>
              <a:t>Christiansen v. Omnicom Group</a:t>
            </a:r>
            <a:r>
              <a:rPr lang="en-US" dirty="0" smtClean="0"/>
              <a:t> (2</a:t>
            </a:r>
            <a:r>
              <a:rPr lang="en-US" baseline="30000" dirty="0" smtClean="0"/>
              <a:t>nd</a:t>
            </a:r>
            <a:r>
              <a:rPr lang="en-US" dirty="0" smtClean="0"/>
              <a:t> Cir. March 27, 2017)</a:t>
            </a:r>
          </a:p>
          <a:p>
            <a:pPr lvl="1"/>
            <a:r>
              <a:rPr lang="en-US" dirty="0" smtClean="0"/>
              <a:t>Openly gay, HIV positive male employee sued under Title VII for sexual harassment by his supervisor for jokes about him being gay.</a:t>
            </a:r>
          </a:p>
          <a:p>
            <a:pPr lvl="1"/>
            <a:r>
              <a:rPr lang="en-US" dirty="0" smtClean="0"/>
              <a:t>Trial court held there were no allegations supporting a failure to conform to sexual stereotyping claim and it was compelled to find no cognizable claim under Title VII protecting sexual orientation.</a:t>
            </a:r>
          </a:p>
          <a:p>
            <a:pPr lvl="1"/>
            <a:r>
              <a:rPr lang="en-US" dirty="0" smtClean="0"/>
              <a:t>Second Circuit affirmed (3/27/17) finding that Title VII covers gender stereotyping, but not sexual orientation. It, however, found the allegations stated a cognizable claim for stereotyping.</a:t>
            </a:r>
          </a:p>
          <a:p>
            <a:pPr lvl="1"/>
            <a:r>
              <a:rPr lang="en-US" dirty="0" smtClean="0"/>
              <a:t>Second Circuit also concluded “no coherent line can be drawn between” the two claims.</a:t>
            </a:r>
          </a:p>
          <a:p>
            <a:r>
              <a:rPr lang="en-US" i="1" dirty="0"/>
              <a:t>Hively v. Ivy Tech Community College </a:t>
            </a:r>
            <a:r>
              <a:rPr lang="en-US" dirty="0"/>
              <a:t>(7</a:t>
            </a:r>
            <a:r>
              <a:rPr lang="en-US" baseline="30000" dirty="0"/>
              <a:t>th</a:t>
            </a:r>
            <a:r>
              <a:rPr lang="en-US" dirty="0"/>
              <a:t> </a:t>
            </a:r>
            <a:r>
              <a:rPr lang="en-US" dirty="0" smtClean="0"/>
              <a:t>Circuit April 4, 2017)</a:t>
            </a:r>
            <a:endParaRPr lang="en-US" dirty="0"/>
          </a:p>
          <a:p>
            <a:pPr lvl="1"/>
            <a:r>
              <a:rPr lang="en-US" dirty="0"/>
              <a:t>Lesbian, part-time, adjunct professor filed claim alleging that she was repeatedly passed over for a full-time position.</a:t>
            </a:r>
          </a:p>
          <a:p>
            <a:pPr lvl="1"/>
            <a:r>
              <a:rPr lang="en-US" dirty="0"/>
              <a:t>Trial court dismissed lawsuit based on 7</a:t>
            </a:r>
            <a:r>
              <a:rPr lang="en-US" baseline="30000" dirty="0"/>
              <a:t>th</a:t>
            </a:r>
            <a:r>
              <a:rPr lang="en-US" dirty="0"/>
              <a:t> Circuit precedent that Title VII did not cover sexual orientation claims.</a:t>
            </a:r>
          </a:p>
          <a:p>
            <a:pPr lvl="1"/>
            <a:r>
              <a:rPr lang="en-US" dirty="0" smtClean="0"/>
              <a:t>In 20016, the Seventh Circuit </a:t>
            </a:r>
            <a:r>
              <a:rPr lang="en-US" dirty="0"/>
              <a:t>concluded it was bound by such </a:t>
            </a:r>
            <a:r>
              <a:rPr lang="en-US" dirty="0" smtClean="0"/>
              <a:t>precedent.</a:t>
            </a:r>
          </a:p>
          <a:p>
            <a:pPr lvl="1"/>
            <a:r>
              <a:rPr lang="en-US" dirty="0" smtClean="0"/>
              <a:t>April 4, 2017 – Seventh Circuit </a:t>
            </a:r>
            <a:r>
              <a:rPr lang="en-US" i="1" dirty="0" err="1" smtClean="0"/>
              <a:t>en</a:t>
            </a:r>
            <a:r>
              <a:rPr lang="en-US" i="1" dirty="0" smtClean="0"/>
              <a:t> banc</a:t>
            </a:r>
            <a:r>
              <a:rPr lang="en-US" dirty="0" smtClean="0"/>
              <a:t> decided Title VII protects employees based on sexual orientation.</a:t>
            </a:r>
          </a:p>
          <a:p>
            <a:pPr lvl="1"/>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361531" y="139717"/>
            <a:ext cx="7886700" cy="888109"/>
          </a:xfrm>
        </p:spPr>
        <p:txBody>
          <a:bodyPr>
            <a:normAutofit fontScale="90000"/>
          </a:bodyPr>
          <a:lstStyle/>
          <a:p>
            <a:pPr algn="ctr"/>
            <a:r>
              <a:rPr lang="en-US" dirty="0" smtClean="0"/>
              <a:t>The Courts and </a:t>
            </a:r>
            <a:br>
              <a:rPr lang="en-US" dirty="0" smtClean="0"/>
            </a:br>
            <a:r>
              <a:rPr lang="en-US" dirty="0" smtClean="0"/>
              <a:t>Sexual Orientation v. Sexual Stereotyping</a:t>
            </a:r>
            <a:endParaRPr lang="en-US" dirty="0"/>
          </a:p>
        </p:txBody>
      </p:sp>
    </p:spTree>
    <p:extLst>
      <p:ext uri="{BB962C8B-B14F-4D97-AF65-F5344CB8AC3E}">
        <p14:creationId xmlns:p14="http://schemas.microsoft.com/office/powerpoint/2010/main" val="1545643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with Disabilities Act</a:t>
            </a:r>
            <a:endParaRPr lang="en-US" dirty="0"/>
          </a:p>
        </p:txBody>
      </p:sp>
      <p:sp>
        <p:nvSpPr>
          <p:cNvPr id="3" name="Content Placeholder 2"/>
          <p:cNvSpPr>
            <a:spLocks noGrp="1"/>
          </p:cNvSpPr>
          <p:nvPr>
            <p:ph idx="1"/>
          </p:nvPr>
        </p:nvSpPr>
        <p:spPr/>
        <p:txBody>
          <a:bodyPr/>
          <a:lstStyle/>
          <a:p>
            <a:r>
              <a:rPr lang="en-US" dirty="0" smtClean="0"/>
              <a:t>ADA and the Rehabilitation Act exclude from protection transsexualism and gender identity disorders not resulting from physical impairments</a:t>
            </a:r>
          </a:p>
          <a:p>
            <a:r>
              <a:rPr lang="en-US" u="sng" dirty="0" smtClean="0"/>
              <a:t>Kasti v. Maricopa County Community College </a:t>
            </a:r>
            <a:r>
              <a:rPr lang="en-US" dirty="0" smtClean="0"/>
              <a:t>(D. Ct. Az.) </a:t>
            </a:r>
          </a:p>
          <a:p>
            <a:r>
              <a:rPr lang="en-US" u="sng" dirty="0" smtClean="0"/>
              <a:t>Blatt v. Cabela’s Retail, Inc.</a:t>
            </a:r>
            <a:r>
              <a:rPr lang="en-US" dirty="0" smtClean="0"/>
              <a:t> (E.D. Pa.) – plaintiff is challenging the exclusion of GID from the ADA’s definition of “disability.”</a:t>
            </a:r>
            <a:endParaRPr lang="en-US" dirty="0"/>
          </a:p>
        </p:txBody>
      </p:sp>
    </p:spTree>
    <p:extLst>
      <p:ext uri="{BB962C8B-B14F-4D97-AF65-F5344CB8AC3E}">
        <p14:creationId xmlns:p14="http://schemas.microsoft.com/office/powerpoint/2010/main" val="31610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of Federal Contract Compliance Programs 	</a:t>
            </a:r>
            <a:endParaRPr lang="en-US" dirty="0"/>
          </a:p>
        </p:txBody>
      </p:sp>
      <p:sp>
        <p:nvSpPr>
          <p:cNvPr id="3" name="Content Placeholder 2"/>
          <p:cNvSpPr>
            <a:spLocks noGrp="1"/>
          </p:cNvSpPr>
          <p:nvPr>
            <p:ph idx="1"/>
          </p:nvPr>
        </p:nvSpPr>
        <p:spPr/>
        <p:txBody>
          <a:bodyPr/>
          <a:lstStyle/>
          <a:p>
            <a:r>
              <a:rPr lang="en-US" dirty="0" smtClean="0"/>
              <a:t>OFCCP</a:t>
            </a:r>
          </a:p>
          <a:p>
            <a:r>
              <a:rPr lang="en-US" dirty="0" smtClean="0"/>
              <a:t>Federal contractors and subcontractors are prohibited from discriminating in employment on the basis of sexual or gender identity </a:t>
            </a:r>
          </a:p>
          <a:p>
            <a:r>
              <a:rPr lang="en-US" dirty="0" smtClean="0"/>
              <a:t>No religious exception</a:t>
            </a:r>
          </a:p>
          <a:p>
            <a:r>
              <a:rPr lang="en-US" dirty="0" smtClean="0"/>
              <a:t>OFCCP “Know Your Rights” Fact Sheet</a:t>
            </a:r>
          </a:p>
          <a:p>
            <a:endParaRPr lang="en-US" dirty="0"/>
          </a:p>
        </p:txBody>
      </p:sp>
    </p:spTree>
    <p:extLst>
      <p:ext uri="{BB962C8B-B14F-4D97-AF65-F5344CB8AC3E}">
        <p14:creationId xmlns:p14="http://schemas.microsoft.com/office/powerpoint/2010/main" val="3466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and Medical Leave Act	</a:t>
            </a:r>
            <a:endParaRPr lang="en-US" dirty="0"/>
          </a:p>
        </p:txBody>
      </p:sp>
      <p:sp>
        <p:nvSpPr>
          <p:cNvPr id="3" name="Content Placeholder 2"/>
          <p:cNvSpPr>
            <a:spLocks noGrp="1"/>
          </p:cNvSpPr>
          <p:nvPr>
            <p:ph idx="1"/>
          </p:nvPr>
        </p:nvSpPr>
        <p:spPr/>
        <p:txBody>
          <a:bodyPr/>
          <a:lstStyle/>
          <a:p>
            <a:r>
              <a:rPr lang="en-US" dirty="0" smtClean="0"/>
              <a:t>Under the FMLA, the term “spouse” is defined as “husband or wife” </a:t>
            </a:r>
          </a:p>
          <a:p>
            <a:r>
              <a:rPr lang="en-US" dirty="0"/>
              <a:t>T</a:t>
            </a:r>
            <a:r>
              <a:rPr lang="en-US" dirty="0" smtClean="0"/>
              <a:t>he other “person with whom an individual entered into marriage as defined or recognized under state law for purposes of marriage in the State in which the marriage was entered into”</a:t>
            </a:r>
          </a:p>
          <a:p>
            <a:endParaRPr lang="en-US" dirty="0"/>
          </a:p>
        </p:txBody>
      </p:sp>
    </p:spTree>
    <p:extLst>
      <p:ext uri="{BB962C8B-B14F-4D97-AF65-F5344CB8AC3E}">
        <p14:creationId xmlns:p14="http://schemas.microsoft.com/office/powerpoint/2010/main" val="7492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Employment Opportunity Commission</a:t>
            </a:r>
            <a:endParaRPr lang="en-US" dirty="0"/>
          </a:p>
        </p:txBody>
      </p:sp>
      <p:sp>
        <p:nvSpPr>
          <p:cNvPr id="3" name="Content Placeholder 2"/>
          <p:cNvSpPr>
            <a:spLocks noGrp="1"/>
          </p:cNvSpPr>
          <p:nvPr>
            <p:ph idx="1"/>
          </p:nvPr>
        </p:nvSpPr>
        <p:spPr/>
        <p:txBody>
          <a:bodyPr/>
          <a:lstStyle/>
          <a:p>
            <a:r>
              <a:rPr lang="en-US" dirty="0" smtClean="0"/>
              <a:t>2014 -- The Commission considers all members of the LGBT community protected under Title VII</a:t>
            </a:r>
          </a:p>
          <a:p>
            <a:pPr lvl="1"/>
            <a:r>
              <a:rPr lang="en-US" dirty="0" smtClean="0"/>
              <a:t>LGBT working group</a:t>
            </a:r>
          </a:p>
          <a:p>
            <a:pPr lvl="1"/>
            <a:r>
              <a:rPr lang="en-US" dirty="0" smtClean="0"/>
              <a:t>Internal initiatives, outreach, training, comment on pending executive actions and potential legislation</a:t>
            </a:r>
          </a:p>
          <a:p>
            <a:r>
              <a:rPr lang="en-US" dirty="0" smtClean="0"/>
              <a:t>July 8, 2016 Fact Sheet</a:t>
            </a:r>
          </a:p>
          <a:p>
            <a:pPr lvl="1"/>
            <a:r>
              <a:rPr lang="en-US" dirty="0" smtClean="0"/>
              <a:t>Outlined recent EEOC litigation in this area</a:t>
            </a:r>
          </a:p>
          <a:p>
            <a:pPr lvl="1"/>
            <a:r>
              <a:rPr lang="en-US" dirty="0" smtClean="0"/>
              <a:t>Included a list of recent settlements</a:t>
            </a:r>
            <a:endParaRPr lang="en-US" dirty="0"/>
          </a:p>
        </p:txBody>
      </p:sp>
    </p:spTree>
    <p:extLst>
      <p:ext uri="{BB962C8B-B14F-4D97-AF65-F5344CB8AC3E}">
        <p14:creationId xmlns:p14="http://schemas.microsoft.com/office/powerpoint/2010/main" val="37397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5" name="Content Placeholder 4"/>
          <p:cNvSpPr>
            <a:spLocks noGrp="1"/>
          </p:cNvSpPr>
          <p:nvPr>
            <p:ph idx="1"/>
          </p:nvPr>
        </p:nvSpPr>
        <p:spPr>
          <a:xfrm>
            <a:off x="1753644" y="1612106"/>
            <a:ext cx="6761706" cy="4351338"/>
          </a:xfrm>
        </p:spPr>
        <p:txBody>
          <a:bodyPr>
            <a:normAutofit/>
          </a:bodyPr>
          <a:lstStyle/>
          <a:p>
            <a:r>
              <a:rPr lang="en-US" sz="3200" dirty="0" smtClean="0"/>
              <a:t>LGBT</a:t>
            </a:r>
          </a:p>
          <a:p>
            <a:r>
              <a:rPr lang="en-US" sz="3200" dirty="0" smtClean="0"/>
              <a:t>ADA/Recent Developments</a:t>
            </a:r>
            <a:endParaRPr lang="en-US" sz="3200" dirty="0"/>
          </a:p>
        </p:txBody>
      </p:sp>
    </p:spTree>
    <p:extLst>
      <p:ext uri="{BB962C8B-B14F-4D97-AF65-F5344CB8AC3E}">
        <p14:creationId xmlns:p14="http://schemas.microsoft.com/office/powerpoint/2010/main" val="18814567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EEOC Litigation – Gender Identity Discrimination</a:t>
            </a:r>
            <a:endParaRPr lang="en-US" dirty="0"/>
          </a:p>
        </p:txBody>
      </p:sp>
      <p:sp>
        <p:nvSpPr>
          <p:cNvPr id="3" name="Content Placeholder 2"/>
          <p:cNvSpPr>
            <a:spLocks noGrp="1"/>
          </p:cNvSpPr>
          <p:nvPr>
            <p:ph idx="1"/>
          </p:nvPr>
        </p:nvSpPr>
        <p:spPr/>
        <p:txBody>
          <a:bodyPr/>
          <a:lstStyle/>
          <a:p>
            <a:r>
              <a:rPr lang="en-US" u="sng" dirty="0" smtClean="0"/>
              <a:t>Macy v. Holder</a:t>
            </a:r>
            <a:r>
              <a:rPr lang="en-US" dirty="0" smtClean="0"/>
              <a:t> (2012) – transgender discrimination is impermissible sex discrimination, both because of its form of impermissible gender stereotyping and because it impermissibly takes sex into account</a:t>
            </a:r>
          </a:p>
          <a:p>
            <a:r>
              <a:rPr lang="en-US" u="sng" dirty="0" smtClean="0"/>
              <a:t>Lyla D. Jameson</a:t>
            </a:r>
            <a:r>
              <a:rPr lang="en-US" dirty="0" smtClean="0"/>
              <a:t> (2013) – supervisors and co-workers should use the name and gender pronoun that corresponds to the gender identity with which the employee identifies, in employee records and in communications with and about the employee</a:t>
            </a:r>
            <a:endParaRPr lang="en-US" dirty="0"/>
          </a:p>
        </p:txBody>
      </p:sp>
    </p:spTree>
    <p:extLst>
      <p:ext uri="{BB962C8B-B14F-4D97-AF65-F5344CB8AC3E}">
        <p14:creationId xmlns:p14="http://schemas.microsoft.com/office/powerpoint/2010/main" val="34674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EEOC Litigation – Gender Identity Discrimination</a:t>
            </a:r>
            <a:endParaRPr lang="en-US" dirty="0"/>
          </a:p>
        </p:txBody>
      </p:sp>
      <p:sp>
        <p:nvSpPr>
          <p:cNvPr id="3" name="Content Placeholder 2"/>
          <p:cNvSpPr>
            <a:spLocks noGrp="1"/>
          </p:cNvSpPr>
          <p:nvPr>
            <p:ph idx="1"/>
          </p:nvPr>
        </p:nvSpPr>
        <p:spPr/>
        <p:txBody>
          <a:bodyPr/>
          <a:lstStyle/>
          <a:p>
            <a:r>
              <a:rPr lang="en-US" dirty="0" smtClean="0"/>
              <a:t>April 2015 – Transgender female must be allowed to use the bathroom of the gender with which she identifies; references the DOE’s position</a:t>
            </a:r>
          </a:p>
          <a:p>
            <a:r>
              <a:rPr lang="en-US" dirty="0" smtClean="0"/>
              <a:t>Equal access to a restroom is a significant, basic condition of employment</a:t>
            </a:r>
          </a:p>
          <a:p>
            <a:r>
              <a:rPr lang="en-US" u="sng" dirty="0" smtClean="0"/>
              <a:t>EEOC v. Lakeland Eye Clinic</a:t>
            </a:r>
            <a:r>
              <a:rPr lang="en-US" dirty="0" smtClean="0"/>
              <a:t> – EEOC claimed employer discriminated against transgender individual when she was terminated after she began presenting as a woman and informed her employer that she was transgender</a:t>
            </a:r>
          </a:p>
          <a:p>
            <a:endParaRPr lang="en-US" dirty="0"/>
          </a:p>
        </p:txBody>
      </p:sp>
    </p:spTree>
    <p:extLst>
      <p:ext uri="{BB962C8B-B14F-4D97-AF65-F5344CB8AC3E}">
        <p14:creationId xmlns:p14="http://schemas.microsoft.com/office/powerpoint/2010/main" val="38506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EEOC –Sexual Orientation Discrimination</a:t>
            </a:r>
            <a:endParaRPr lang="en-US" dirty="0"/>
          </a:p>
        </p:txBody>
      </p:sp>
      <p:sp>
        <p:nvSpPr>
          <p:cNvPr id="3" name="Content Placeholder 2"/>
          <p:cNvSpPr>
            <a:spLocks noGrp="1"/>
          </p:cNvSpPr>
          <p:nvPr>
            <p:ph idx="1"/>
          </p:nvPr>
        </p:nvSpPr>
        <p:spPr/>
        <p:txBody>
          <a:bodyPr>
            <a:normAutofit lnSpcReduction="10000"/>
          </a:bodyPr>
          <a:lstStyle/>
          <a:p>
            <a:r>
              <a:rPr lang="en-US" u="sng" dirty="0" smtClean="0"/>
              <a:t>Baldwin v. Foxx </a:t>
            </a:r>
            <a:r>
              <a:rPr lang="en-US" dirty="0" smtClean="0"/>
              <a:t>(2015) – sexual orientation discrimination is a form of prohibited sex discrimination under Title VII</a:t>
            </a:r>
          </a:p>
          <a:p>
            <a:r>
              <a:rPr lang="en-US" u="sng" dirty="0" smtClean="0"/>
              <a:t>Burrows v. College of Central Fla.</a:t>
            </a:r>
            <a:r>
              <a:rPr lang="en-US" dirty="0" smtClean="0"/>
              <a:t> (2016) – appeal of ruling that sexual orientation not protected</a:t>
            </a:r>
          </a:p>
          <a:p>
            <a:r>
              <a:rPr lang="en-US" u="sng" dirty="0" smtClean="0"/>
              <a:t>Evans v. Georgia Regional Hospital </a:t>
            </a:r>
            <a:r>
              <a:rPr lang="en-US" dirty="0" smtClean="0"/>
              <a:t>(2016) – appeal of ruling that sexual orientation not protected</a:t>
            </a:r>
          </a:p>
          <a:p>
            <a:r>
              <a:rPr lang="en-US" u="sng" dirty="0" smtClean="0"/>
              <a:t>EEOC v. Scott Medical Health Center</a:t>
            </a:r>
            <a:r>
              <a:rPr lang="en-US" dirty="0" smtClean="0"/>
              <a:t> (W.D. Pa.) – sexual orientation discrimination is a type of discrimination because of sex and is barred by Title VII</a:t>
            </a:r>
            <a:endParaRPr lang="en-US" dirty="0"/>
          </a:p>
        </p:txBody>
      </p:sp>
    </p:spTree>
    <p:extLst>
      <p:ext uri="{BB962C8B-B14F-4D97-AF65-F5344CB8AC3E}">
        <p14:creationId xmlns:p14="http://schemas.microsoft.com/office/powerpoint/2010/main" val="241089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Relations Issues	</a:t>
            </a:r>
            <a:endParaRPr lang="en-US" dirty="0"/>
          </a:p>
        </p:txBody>
      </p:sp>
      <p:sp>
        <p:nvSpPr>
          <p:cNvPr id="3" name="Content Placeholder 2"/>
          <p:cNvSpPr>
            <a:spLocks noGrp="1"/>
          </p:cNvSpPr>
          <p:nvPr>
            <p:ph idx="1"/>
          </p:nvPr>
        </p:nvSpPr>
        <p:spPr/>
        <p:txBody>
          <a:bodyPr/>
          <a:lstStyle/>
          <a:p>
            <a:r>
              <a:rPr lang="en-US" b="1" u="sng" dirty="0" smtClean="0"/>
              <a:t>SCENARIO</a:t>
            </a:r>
          </a:p>
          <a:p>
            <a:endParaRPr lang="en-US" dirty="0"/>
          </a:p>
          <a:p>
            <a:pPr lvl="1" algn="just"/>
            <a:r>
              <a:rPr lang="en-US" sz="2400" dirty="0" smtClean="0"/>
              <a:t>A transitioning male to female transgender employee has asked for permission to use the women’s restroom.  Female employees who are aware that the employee is transitioning have expressed concern to HR over having a male in the women’s restroom.</a:t>
            </a:r>
            <a:endParaRPr lang="en-US" sz="2400" dirty="0"/>
          </a:p>
        </p:txBody>
      </p:sp>
    </p:spTree>
    <p:extLst>
      <p:ext uri="{BB962C8B-B14F-4D97-AF65-F5344CB8AC3E}">
        <p14:creationId xmlns:p14="http://schemas.microsoft.com/office/powerpoint/2010/main" val="1662556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Relations Issues</a:t>
            </a:r>
            <a:endParaRPr lang="en-US" dirty="0"/>
          </a:p>
        </p:txBody>
      </p:sp>
      <p:sp>
        <p:nvSpPr>
          <p:cNvPr id="3" name="Content Placeholder 2"/>
          <p:cNvSpPr>
            <a:spLocks noGrp="1"/>
          </p:cNvSpPr>
          <p:nvPr>
            <p:ph idx="1"/>
          </p:nvPr>
        </p:nvSpPr>
        <p:spPr/>
        <p:txBody>
          <a:bodyPr/>
          <a:lstStyle/>
          <a:p>
            <a:r>
              <a:rPr lang="en-US" dirty="0" smtClean="0"/>
              <a:t>What is the employer required to do?</a:t>
            </a:r>
          </a:p>
          <a:p>
            <a:pPr lvl="1"/>
            <a:r>
              <a:rPr lang="en-US" dirty="0" smtClean="0"/>
              <a:t>Install a single-occupancy gender neutral restroom facility for the transitioning employee to use, and require the employee to use it?</a:t>
            </a:r>
          </a:p>
          <a:p>
            <a:pPr lvl="1"/>
            <a:r>
              <a:rPr lang="en-US" dirty="0" smtClean="0"/>
              <a:t>Allow the employee to use the women’s restroom despite co-worker complaints?</a:t>
            </a:r>
          </a:p>
          <a:p>
            <a:pPr lvl="1"/>
            <a:r>
              <a:rPr lang="en-US" dirty="0" smtClean="0"/>
              <a:t>Require the transgender employee to use the men’s restroom until the employee provides documentation of a sex change having occurred?</a:t>
            </a:r>
            <a:endParaRPr lang="en-US" dirty="0"/>
          </a:p>
        </p:txBody>
      </p:sp>
    </p:spTree>
    <p:extLst>
      <p:ext uri="{BB962C8B-B14F-4D97-AF65-F5344CB8AC3E}">
        <p14:creationId xmlns:p14="http://schemas.microsoft.com/office/powerpoint/2010/main" val="10436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Relations Issues	</a:t>
            </a:r>
            <a:endParaRPr lang="en-US" dirty="0"/>
          </a:p>
        </p:txBody>
      </p:sp>
      <p:sp>
        <p:nvSpPr>
          <p:cNvPr id="3" name="Content Placeholder 2"/>
          <p:cNvSpPr>
            <a:spLocks noGrp="1"/>
          </p:cNvSpPr>
          <p:nvPr>
            <p:ph idx="1"/>
          </p:nvPr>
        </p:nvSpPr>
        <p:spPr/>
        <p:txBody>
          <a:bodyPr/>
          <a:lstStyle/>
          <a:p>
            <a:r>
              <a:rPr lang="en-US" dirty="0" smtClean="0"/>
              <a:t>Accommodation Considerations –</a:t>
            </a:r>
          </a:p>
          <a:p>
            <a:pPr lvl="1"/>
            <a:r>
              <a:rPr lang="en-US" dirty="0" smtClean="0"/>
              <a:t>Has the employee undergone sex transition?</a:t>
            </a:r>
          </a:p>
          <a:p>
            <a:pPr lvl="1"/>
            <a:r>
              <a:rPr lang="en-US" dirty="0" smtClean="0"/>
              <a:t>Has the employee provided documentation?</a:t>
            </a:r>
          </a:p>
          <a:p>
            <a:pPr lvl="1"/>
            <a:r>
              <a:rPr lang="en-US" dirty="0" smtClean="0"/>
              <a:t>Is a single-occupant restroom facility available? </a:t>
            </a:r>
          </a:p>
          <a:p>
            <a:pPr lvl="1"/>
            <a:r>
              <a:rPr lang="en-US" dirty="0" smtClean="0"/>
              <a:t>Is it feasible to provide privacy enhancements to existing restrooms?</a:t>
            </a:r>
          </a:p>
          <a:p>
            <a:pPr lvl="1"/>
            <a:endParaRPr lang="en-US" dirty="0"/>
          </a:p>
        </p:txBody>
      </p:sp>
    </p:spTree>
    <p:extLst>
      <p:ext uri="{BB962C8B-B14F-4D97-AF65-F5344CB8AC3E}">
        <p14:creationId xmlns:p14="http://schemas.microsoft.com/office/powerpoint/2010/main" val="176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Relations Issues	</a:t>
            </a:r>
            <a:endParaRPr lang="en-US" dirty="0"/>
          </a:p>
        </p:txBody>
      </p:sp>
      <p:sp>
        <p:nvSpPr>
          <p:cNvPr id="3" name="Content Placeholder 2"/>
          <p:cNvSpPr>
            <a:spLocks noGrp="1"/>
          </p:cNvSpPr>
          <p:nvPr>
            <p:ph idx="1"/>
          </p:nvPr>
        </p:nvSpPr>
        <p:spPr/>
        <p:txBody>
          <a:bodyPr/>
          <a:lstStyle/>
          <a:p>
            <a:r>
              <a:rPr lang="en-US" dirty="0" smtClean="0"/>
              <a:t>Dress Code</a:t>
            </a:r>
          </a:p>
          <a:p>
            <a:pPr lvl="1"/>
            <a:r>
              <a:rPr lang="en-US" dirty="0" smtClean="0"/>
              <a:t>Consider a gender neutral dress code</a:t>
            </a:r>
          </a:p>
          <a:p>
            <a:pPr lvl="1"/>
            <a:r>
              <a:rPr lang="en-US" dirty="0" smtClean="0"/>
              <a:t>Other practical considerations</a:t>
            </a:r>
          </a:p>
          <a:p>
            <a:r>
              <a:rPr lang="en-US" dirty="0" smtClean="0"/>
              <a:t>Confidentiality</a:t>
            </a:r>
          </a:p>
          <a:p>
            <a:r>
              <a:rPr lang="en-US" dirty="0" smtClean="0"/>
              <a:t>Policies</a:t>
            </a:r>
          </a:p>
          <a:p>
            <a:r>
              <a:rPr lang="en-US" dirty="0" smtClean="0"/>
              <a:t>Training</a:t>
            </a:r>
          </a:p>
          <a:p>
            <a:pPr marL="342900" lvl="1" indent="0">
              <a:buNone/>
            </a:pPr>
            <a:endParaRPr lang="en-US" dirty="0" smtClean="0"/>
          </a:p>
        </p:txBody>
      </p:sp>
    </p:spTree>
    <p:extLst>
      <p:ext uri="{BB962C8B-B14F-4D97-AF65-F5344CB8AC3E}">
        <p14:creationId xmlns:p14="http://schemas.microsoft.com/office/powerpoint/2010/main" val="141883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Horizon</a:t>
            </a:r>
            <a:endParaRPr lang="en-US" dirty="0"/>
          </a:p>
        </p:txBody>
      </p:sp>
      <p:sp>
        <p:nvSpPr>
          <p:cNvPr id="3" name="Content Placeholder 2"/>
          <p:cNvSpPr>
            <a:spLocks noGrp="1"/>
          </p:cNvSpPr>
          <p:nvPr>
            <p:ph idx="1"/>
          </p:nvPr>
        </p:nvSpPr>
        <p:spPr/>
        <p:txBody>
          <a:bodyPr/>
          <a:lstStyle/>
          <a:p>
            <a:r>
              <a:rPr lang="en-US" dirty="0" smtClean="0"/>
              <a:t>The new administration – what can we expect?</a:t>
            </a:r>
          </a:p>
          <a:p>
            <a:pPr lvl="1"/>
            <a:r>
              <a:rPr lang="en-US" dirty="0" smtClean="0"/>
              <a:t>January 2017 – Texas District Court blocked an Obama administration rule incorporating gender identity discrimination as part of sex discrimination under the Affordable Care Act</a:t>
            </a:r>
          </a:p>
          <a:p>
            <a:pPr lvl="1"/>
            <a:r>
              <a:rPr lang="en-US" dirty="0" smtClean="0"/>
              <a:t>ACA incorporated its prohibition of sex discrimination from Title IX</a:t>
            </a:r>
          </a:p>
          <a:p>
            <a:r>
              <a:rPr lang="en-US" dirty="0"/>
              <a:t>Be aware of local ordinances </a:t>
            </a:r>
          </a:p>
          <a:p>
            <a:endParaRPr lang="en-US" dirty="0" smtClean="0"/>
          </a:p>
          <a:p>
            <a:pPr lvl="1"/>
            <a:endParaRPr lang="en-US" dirty="0"/>
          </a:p>
        </p:txBody>
      </p:sp>
    </p:spTree>
    <p:extLst>
      <p:ext uri="{BB962C8B-B14F-4D97-AF65-F5344CB8AC3E}">
        <p14:creationId xmlns:p14="http://schemas.microsoft.com/office/powerpoint/2010/main" val="17944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81" y="2512691"/>
            <a:ext cx="7886700" cy="888109"/>
          </a:xfrm>
        </p:spPr>
        <p:txBody>
          <a:bodyPr>
            <a:noAutofit/>
          </a:bodyPr>
          <a:lstStyle/>
          <a:p>
            <a:pPr algn="ctr"/>
            <a:r>
              <a:rPr lang="en-US" b="1" dirty="0" smtClean="0"/>
              <a:t>Americans with Disabilities Act, as amended </a:t>
            </a:r>
            <a:br>
              <a:rPr lang="en-US" b="1" dirty="0" smtClean="0"/>
            </a:br>
            <a:r>
              <a:rPr lang="en-US" b="1" dirty="0" smtClean="0"/>
              <a:t>(“ADAAA”)</a:t>
            </a:r>
            <a:endParaRPr lang="en-US" b="1" dirty="0"/>
          </a:p>
        </p:txBody>
      </p:sp>
    </p:spTree>
    <p:extLst>
      <p:ext uri="{BB962C8B-B14F-4D97-AF65-F5344CB8AC3E}">
        <p14:creationId xmlns:p14="http://schemas.microsoft.com/office/powerpoint/2010/main" val="1067952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Provisions	</a:t>
            </a:r>
            <a:endParaRPr lang="en-US" dirty="0"/>
          </a:p>
        </p:txBody>
      </p:sp>
      <p:sp>
        <p:nvSpPr>
          <p:cNvPr id="3" name="Content Placeholder 2"/>
          <p:cNvSpPr>
            <a:spLocks noGrp="1"/>
          </p:cNvSpPr>
          <p:nvPr>
            <p:ph idx="1"/>
          </p:nvPr>
        </p:nvSpPr>
        <p:spPr/>
        <p:txBody>
          <a:bodyPr/>
          <a:lstStyle/>
          <a:p>
            <a:r>
              <a:rPr lang="en-US" dirty="0" smtClean="0"/>
              <a:t>Prohibits discrimination against “qualified individuals with disabilities”</a:t>
            </a:r>
          </a:p>
          <a:p>
            <a:r>
              <a:rPr lang="en-US" dirty="0" smtClean="0"/>
              <a:t>Requires reasonable accommodations</a:t>
            </a:r>
          </a:p>
          <a:p>
            <a:r>
              <a:rPr lang="en-US" dirty="0" smtClean="0"/>
              <a:t>Has rules regarding pre- and post-employment medical inquiries that apply to everyone, disabled and non-disabled</a:t>
            </a:r>
          </a:p>
          <a:p>
            <a:r>
              <a:rPr lang="en-US" dirty="0" smtClean="0"/>
              <a:t>Has rules regarding confidentiality of medical information that apply to everyone, disabled and non-disabled</a:t>
            </a:r>
          </a:p>
          <a:p>
            <a:r>
              <a:rPr lang="en-US" dirty="0" smtClean="0"/>
              <a:t>Prohibits retaliation</a:t>
            </a:r>
            <a:endParaRPr lang="en-US" dirty="0"/>
          </a:p>
        </p:txBody>
      </p:sp>
    </p:spTree>
    <p:extLst>
      <p:ext uri="{BB962C8B-B14F-4D97-AF65-F5344CB8AC3E}">
        <p14:creationId xmlns:p14="http://schemas.microsoft.com/office/powerpoint/2010/main" val="326568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1725" y="188258"/>
            <a:ext cx="7682345" cy="1028700"/>
          </a:xfrm>
        </p:spPr>
        <p:txBody>
          <a:bodyPr/>
          <a:lstStyle/>
          <a:p>
            <a:pPr algn="ctr"/>
            <a:r>
              <a:rPr lang="en-US" altLang="en-US" dirty="0"/>
              <a:t>EEOC </a:t>
            </a:r>
            <a:r>
              <a:rPr lang="en-US" altLang="en-US" dirty="0" smtClean="0"/>
              <a:t>Charges (</a:t>
            </a:r>
            <a:r>
              <a:rPr lang="en-US" altLang="en-US" dirty="0"/>
              <a:t>Total</a:t>
            </a:r>
            <a:r>
              <a:rPr lang="en-US" altLang="en-US" dirty="0" smtClean="0"/>
              <a:t>)</a:t>
            </a:r>
            <a:br>
              <a:rPr lang="en-US" altLang="en-US" dirty="0" smtClean="0"/>
            </a:br>
            <a:r>
              <a:rPr lang="en-US" altLang="en-US" dirty="0" smtClean="0"/>
              <a:t>2016 - 91,503</a:t>
            </a:r>
            <a:endParaRPr lang="en-US" altLang="en-US" dirty="0"/>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935838838"/>
              </p:ext>
            </p:extLst>
          </p:nvPr>
        </p:nvGraphicFramePr>
        <p:xfrm>
          <a:off x="910653" y="1667435"/>
          <a:ext cx="6709348" cy="42627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8047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Qualified Individuals with Disabilities</a:t>
            </a:r>
            <a:endParaRPr lang="en-US" dirty="0"/>
          </a:p>
        </p:txBody>
      </p:sp>
      <p:sp>
        <p:nvSpPr>
          <p:cNvPr id="3" name="Content Placeholder 2"/>
          <p:cNvSpPr>
            <a:spLocks noGrp="1"/>
          </p:cNvSpPr>
          <p:nvPr>
            <p:ph idx="1"/>
          </p:nvPr>
        </p:nvSpPr>
        <p:spPr/>
        <p:txBody>
          <a:bodyPr/>
          <a:lstStyle/>
          <a:p>
            <a:r>
              <a:rPr lang="en-US" dirty="0" smtClean="0"/>
              <a:t>A physical or mental impairment that substantially limits one or more major life activities</a:t>
            </a:r>
          </a:p>
          <a:p>
            <a:r>
              <a:rPr lang="en-US" dirty="0" smtClean="0"/>
              <a:t>A record of such an impairment</a:t>
            </a:r>
          </a:p>
          <a:p>
            <a:r>
              <a:rPr lang="en-US" dirty="0" smtClean="0"/>
              <a:t>Being regarded as having such an impairment</a:t>
            </a:r>
          </a:p>
          <a:p>
            <a:r>
              <a:rPr lang="en-US" dirty="0" smtClean="0"/>
              <a:t>What does it mean to be substantially limited?</a:t>
            </a:r>
          </a:p>
          <a:p>
            <a:r>
              <a:rPr lang="en-US" dirty="0" smtClean="0"/>
              <a:t>What is a major life activity?</a:t>
            </a:r>
            <a:endParaRPr lang="en-US" dirty="0"/>
          </a:p>
        </p:txBody>
      </p:sp>
    </p:spTree>
    <p:extLst>
      <p:ext uri="{BB962C8B-B14F-4D97-AF65-F5344CB8AC3E}">
        <p14:creationId xmlns:p14="http://schemas.microsoft.com/office/powerpoint/2010/main" val="19935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11" y="2700950"/>
            <a:ext cx="7886700" cy="888109"/>
          </a:xfrm>
        </p:spPr>
        <p:txBody>
          <a:bodyPr/>
          <a:lstStyle/>
          <a:p>
            <a:pPr algn="ctr"/>
            <a:r>
              <a:rPr lang="en-US" b="1" dirty="0" smtClean="0"/>
              <a:t>Reasonable Accommodations</a:t>
            </a:r>
            <a:endParaRPr lang="en-US" b="1" dirty="0"/>
          </a:p>
        </p:txBody>
      </p:sp>
    </p:spTree>
    <p:extLst>
      <p:ext uri="{BB962C8B-B14F-4D97-AF65-F5344CB8AC3E}">
        <p14:creationId xmlns:p14="http://schemas.microsoft.com/office/powerpoint/2010/main" val="426736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Reasonable Accommodation</a:t>
            </a:r>
            <a:endParaRPr lang="en-US" dirty="0"/>
          </a:p>
        </p:txBody>
      </p:sp>
      <p:sp>
        <p:nvSpPr>
          <p:cNvPr id="3" name="Content Placeholder 2"/>
          <p:cNvSpPr>
            <a:spLocks noGrp="1"/>
          </p:cNvSpPr>
          <p:nvPr>
            <p:ph idx="1"/>
          </p:nvPr>
        </p:nvSpPr>
        <p:spPr/>
        <p:txBody>
          <a:bodyPr/>
          <a:lstStyle/>
          <a:p>
            <a:r>
              <a:rPr lang="en-US" dirty="0" smtClean="0"/>
              <a:t>Job restructuring</a:t>
            </a:r>
          </a:p>
          <a:p>
            <a:r>
              <a:rPr lang="en-US" dirty="0" smtClean="0"/>
              <a:t>Part-time or modified work schedules</a:t>
            </a:r>
          </a:p>
          <a:p>
            <a:r>
              <a:rPr lang="en-US" dirty="0" smtClean="0"/>
              <a:t>Granting time off from work</a:t>
            </a:r>
          </a:p>
          <a:p>
            <a:r>
              <a:rPr lang="en-US" dirty="0" smtClean="0"/>
              <a:t>Altering existing facilities</a:t>
            </a:r>
          </a:p>
          <a:p>
            <a:r>
              <a:rPr lang="en-US" dirty="0" smtClean="0"/>
              <a:t>Acquiring or modifying equipment or devices</a:t>
            </a:r>
            <a:endParaRPr lang="en-US" dirty="0"/>
          </a:p>
        </p:txBody>
      </p:sp>
    </p:spTree>
    <p:extLst>
      <p:ext uri="{BB962C8B-B14F-4D97-AF65-F5344CB8AC3E}">
        <p14:creationId xmlns:p14="http://schemas.microsoft.com/office/powerpoint/2010/main" val="79303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Reasonable Accommodation</a:t>
            </a:r>
            <a:endParaRPr lang="en-US" dirty="0"/>
          </a:p>
        </p:txBody>
      </p:sp>
      <p:sp>
        <p:nvSpPr>
          <p:cNvPr id="3" name="Content Placeholder 2"/>
          <p:cNvSpPr>
            <a:spLocks noGrp="1"/>
          </p:cNvSpPr>
          <p:nvPr>
            <p:ph idx="1"/>
          </p:nvPr>
        </p:nvSpPr>
        <p:spPr/>
        <p:txBody>
          <a:bodyPr/>
          <a:lstStyle/>
          <a:p>
            <a:r>
              <a:rPr lang="en-US" dirty="0" smtClean="0"/>
              <a:t>Soundproofing</a:t>
            </a:r>
          </a:p>
          <a:p>
            <a:r>
              <a:rPr lang="en-US" dirty="0" smtClean="0"/>
              <a:t>Reassigning the employee to an equivalent vacant position or a vacant position at a lower level (last resort accommodation)</a:t>
            </a:r>
            <a:endParaRPr lang="en-US" dirty="0"/>
          </a:p>
        </p:txBody>
      </p:sp>
    </p:spTree>
    <p:extLst>
      <p:ext uri="{BB962C8B-B14F-4D97-AF65-F5344CB8AC3E}">
        <p14:creationId xmlns:p14="http://schemas.microsoft.com/office/powerpoint/2010/main" val="27718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7662" y="1500989"/>
            <a:ext cx="8251318" cy="4185435"/>
          </a:xfrm>
        </p:spPr>
        <p:txBody>
          <a:bodyPr anchor="t">
            <a:noAutofit/>
          </a:bodyPr>
          <a:lstStyle/>
          <a:p>
            <a:pPr>
              <a:spcAft>
                <a:spcPts val="900"/>
              </a:spcAft>
            </a:pPr>
            <a:r>
              <a:rPr lang="en-US" sz="2000" dirty="0" smtClean="0"/>
              <a:t>What triggers the process?</a:t>
            </a:r>
          </a:p>
          <a:p>
            <a:pPr lvl="1">
              <a:spcAft>
                <a:spcPts val="900"/>
              </a:spcAft>
            </a:pPr>
            <a:r>
              <a:rPr lang="en-US" dirty="0" smtClean="0"/>
              <a:t>Employee’s request</a:t>
            </a:r>
          </a:p>
          <a:p>
            <a:pPr lvl="1">
              <a:spcAft>
                <a:spcPts val="900"/>
              </a:spcAft>
            </a:pPr>
            <a:r>
              <a:rPr lang="en-US" dirty="0" smtClean="0"/>
              <a:t>Notice to employer</a:t>
            </a:r>
          </a:p>
          <a:p>
            <a:pPr lvl="1">
              <a:spcAft>
                <a:spcPts val="900"/>
              </a:spcAft>
            </a:pPr>
            <a:r>
              <a:rPr lang="en-US" dirty="0" smtClean="0"/>
              <a:t>Observation that health condition may be impacting employee’s ability to perform essential functions of the job</a:t>
            </a:r>
          </a:p>
        </p:txBody>
      </p:sp>
      <p:sp>
        <p:nvSpPr>
          <p:cNvPr id="4" name="Title 3"/>
          <p:cNvSpPr>
            <a:spLocks noGrp="1"/>
          </p:cNvSpPr>
          <p:nvPr>
            <p:ph type="title"/>
          </p:nvPr>
        </p:nvSpPr>
        <p:spPr/>
        <p:txBody>
          <a:bodyPr>
            <a:noAutofit/>
          </a:bodyPr>
          <a:lstStyle/>
          <a:p>
            <a:r>
              <a:rPr lang="en-US" dirty="0" smtClean="0"/>
              <a:t>The Interactive Process</a:t>
            </a:r>
            <a:endParaRPr lang="en-US" dirty="0"/>
          </a:p>
        </p:txBody>
      </p:sp>
    </p:spTree>
    <p:extLst>
      <p:ext uri="{BB962C8B-B14F-4D97-AF65-F5344CB8AC3E}">
        <p14:creationId xmlns:p14="http://schemas.microsoft.com/office/powerpoint/2010/main" val="22772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Accommodation Process</a:t>
            </a:r>
            <a:endParaRPr lang="en-US" dirty="0"/>
          </a:p>
        </p:txBody>
      </p:sp>
      <p:sp>
        <p:nvSpPr>
          <p:cNvPr id="4" name="Content Placeholder 3"/>
          <p:cNvSpPr>
            <a:spLocks noGrp="1"/>
          </p:cNvSpPr>
          <p:nvPr>
            <p:ph idx="1"/>
          </p:nvPr>
        </p:nvSpPr>
        <p:spPr/>
        <p:txBody>
          <a:bodyPr/>
          <a:lstStyle/>
          <a:p>
            <a:r>
              <a:rPr lang="en-US" dirty="0" smtClean="0"/>
              <a:t>Assess the position</a:t>
            </a:r>
          </a:p>
          <a:p>
            <a:r>
              <a:rPr lang="en-US" dirty="0" smtClean="0"/>
              <a:t>Determine the limitations of the employee</a:t>
            </a:r>
          </a:p>
          <a:p>
            <a:r>
              <a:rPr lang="en-US" dirty="0" smtClean="0"/>
              <a:t>Have the employee </a:t>
            </a:r>
            <a:r>
              <a:rPr lang="en-US" dirty="0"/>
              <a:t>i</a:t>
            </a:r>
            <a:r>
              <a:rPr lang="en-US" dirty="0" smtClean="0"/>
              <a:t>ndicate what accommodation he or she prefers</a:t>
            </a:r>
          </a:p>
          <a:p>
            <a:r>
              <a:rPr lang="en-US" dirty="0" smtClean="0"/>
              <a:t>Consider the employee’s accommodation request</a:t>
            </a:r>
          </a:p>
          <a:p>
            <a:r>
              <a:rPr lang="en-US" dirty="0" smtClean="0"/>
              <a:t>Exercise prerogative and control as a supervisor</a:t>
            </a:r>
          </a:p>
          <a:p>
            <a:pPr lvl="1"/>
            <a:r>
              <a:rPr lang="en-US" dirty="0" smtClean="0"/>
              <a:t>Direct threat?</a:t>
            </a:r>
          </a:p>
          <a:p>
            <a:pPr lvl="1"/>
            <a:r>
              <a:rPr lang="en-US" smtClean="0"/>
              <a:t>Undue hardship?</a:t>
            </a:r>
            <a:endParaRPr lang="en-US" dirty="0"/>
          </a:p>
        </p:txBody>
      </p:sp>
    </p:spTree>
    <p:extLst>
      <p:ext uri="{BB962C8B-B14F-4D97-AF65-F5344CB8AC3E}">
        <p14:creationId xmlns:p14="http://schemas.microsoft.com/office/powerpoint/2010/main" val="133496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28850"/>
            <a:ext cx="7715250" cy="3429001"/>
          </a:xfrm>
        </p:spPr>
        <p:txBody>
          <a:bodyPr>
            <a:normAutofit fontScale="85000" lnSpcReduction="10000"/>
          </a:bodyPr>
          <a:lstStyle/>
          <a:p>
            <a:r>
              <a:rPr lang="en-US" i="1" dirty="0"/>
              <a:t>EEOC v. St. Joseph’s Hospital </a:t>
            </a:r>
            <a:r>
              <a:rPr lang="en-US" dirty="0"/>
              <a:t>(11</a:t>
            </a:r>
            <a:r>
              <a:rPr lang="en-US" baseline="30000" dirty="0"/>
              <a:t>th</a:t>
            </a:r>
            <a:r>
              <a:rPr lang="en-US" dirty="0"/>
              <a:t> Cir. December 2016</a:t>
            </a:r>
            <a:r>
              <a:rPr lang="en-US" dirty="0" smtClean="0"/>
              <a:t>)</a:t>
            </a:r>
          </a:p>
          <a:p>
            <a:pPr lvl="1"/>
            <a:r>
              <a:rPr lang="en-US" dirty="0" smtClean="0"/>
              <a:t>Nurse in psychiatric unit for 21 years</a:t>
            </a:r>
          </a:p>
          <a:p>
            <a:pPr lvl="1"/>
            <a:r>
              <a:rPr lang="en-US" dirty="0" smtClean="0"/>
              <a:t>Walking disability requiring a cane</a:t>
            </a:r>
          </a:p>
          <a:p>
            <a:pPr lvl="1"/>
            <a:r>
              <a:rPr lang="en-US" dirty="0" smtClean="0"/>
              <a:t>Employer found could not accommodate because a safety risk</a:t>
            </a:r>
          </a:p>
          <a:p>
            <a:r>
              <a:rPr lang="en-US" dirty="0" smtClean="0"/>
              <a:t>Given 30 days to identify and apply for other positions</a:t>
            </a:r>
          </a:p>
          <a:p>
            <a:pPr lvl="1"/>
            <a:r>
              <a:rPr lang="en-US" dirty="0" smtClean="0"/>
              <a:t>Applied for 7 jobs; met minimum qualifications for 3</a:t>
            </a:r>
          </a:p>
          <a:p>
            <a:pPr lvl="1"/>
            <a:r>
              <a:rPr lang="en-US" dirty="0" smtClean="0"/>
              <a:t>Not interviewed for any</a:t>
            </a:r>
            <a:endParaRPr lang="en-US" dirty="0"/>
          </a:p>
          <a:p>
            <a:r>
              <a:rPr lang="en-US" dirty="0" smtClean="0"/>
              <a:t>EEOC argued that ADA requires transfer without competition.</a:t>
            </a:r>
          </a:p>
          <a:p>
            <a:pPr lvl="1"/>
            <a:endParaRPr lang="en-US" dirty="0"/>
          </a:p>
          <a:p>
            <a:endParaRPr lang="en-US" dirty="0"/>
          </a:p>
        </p:txBody>
      </p:sp>
      <p:sp>
        <p:nvSpPr>
          <p:cNvPr id="4" name="Title 1"/>
          <p:cNvSpPr>
            <a:spLocks noGrp="1"/>
          </p:cNvSpPr>
          <p:nvPr>
            <p:ph type="title"/>
          </p:nvPr>
        </p:nvSpPr>
        <p:spPr/>
        <p:txBody>
          <a:bodyPr>
            <a:normAutofit fontScale="90000"/>
          </a:bodyPr>
          <a:lstStyle/>
          <a:p>
            <a:pPr algn="ctr"/>
            <a:r>
              <a:rPr lang="en-US" dirty="0" smtClean="0"/>
              <a:t>Job Transfer as a Reasonable Accommodation</a:t>
            </a:r>
            <a:endParaRPr lang="en-US" dirty="0"/>
          </a:p>
        </p:txBody>
      </p:sp>
    </p:spTree>
    <p:extLst>
      <p:ext uri="{BB962C8B-B14F-4D97-AF65-F5344CB8AC3E}">
        <p14:creationId xmlns:p14="http://schemas.microsoft.com/office/powerpoint/2010/main" val="12902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2057401"/>
            <a:ext cx="8515350" cy="3829050"/>
          </a:xfrm>
        </p:spPr>
        <p:txBody>
          <a:bodyPr>
            <a:normAutofit fontScale="55000" lnSpcReduction="20000"/>
          </a:bodyPr>
          <a:lstStyle/>
          <a:p>
            <a:r>
              <a:rPr lang="en-US" i="1" dirty="0"/>
              <a:t>EEOC v. St. Joseph’s Hospital </a:t>
            </a:r>
            <a:r>
              <a:rPr lang="en-US" dirty="0"/>
              <a:t>(11</a:t>
            </a:r>
            <a:r>
              <a:rPr lang="en-US" baseline="30000" dirty="0"/>
              <a:t>th</a:t>
            </a:r>
            <a:r>
              <a:rPr lang="en-US" dirty="0"/>
              <a:t> Cir. </a:t>
            </a:r>
            <a:r>
              <a:rPr lang="en-US" dirty="0" smtClean="0"/>
              <a:t>December 2016)</a:t>
            </a:r>
          </a:p>
          <a:p>
            <a:pPr lvl="1"/>
            <a:r>
              <a:rPr lang="en-US" dirty="0" smtClean="0"/>
              <a:t>Best qualified applicant policy</a:t>
            </a:r>
          </a:p>
          <a:p>
            <a:pPr lvl="1"/>
            <a:endParaRPr lang="en-US" dirty="0" smtClean="0"/>
          </a:p>
          <a:p>
            <a:pPr lvl="1"/>
            <a:r>
              <a:rPr lang="en-US" dirty="0" smtClean="0"/>
              <a:t>Requiring reassignment over a more qualified applicant was not </a:t>
            </a:r>
            <a:r>
              <a:rPr lang="en-US" dirty="0"/>
              <a:t>reasonable “in the run of cases.” </a:t>
            </a:r>
            <a:endParaRPr lang="en-US" dirty="0" smtClean="0"/>
          </a:p>
          <a:p>
            <a:pPr lvl="1"/>
            <a:endParaRPr lang="en-US" dirty="0" smtClean="0"/>
          </a:p>
          <a:p>
            <a:pPr marL="171450" lvl="1" indent="0">
              <a:buNone/>
            </a:pPr>
            <a:r>
              <a:rPr lang="en-US" i="1" dirty="0" smtClean="0"/>
              <a:t>Employers “operate </a:t>
            </a:r>
            <a:r>
              <a:rPr lang="en-US" i="1" dirty="0"/>
              <a:t>their businesses for profit, which requires efficiency and good performance. Passing over the best-qualified job applicants in favor of less-qualified ones is not a reasonable way to promote efficiency or good performance. In the case of hospitals, which is this case, the well-being and even the lives of patients can depend on having the best-qualified personnel. Undermining a hospital's best-qualified hiring or transfer policy imposes substantial costs on the hospital and potentially on patients</a:t>
            </a:r>
            <a:r>
              <a:rPr lang="en-US" i="1" dirty="0" smtClean="0"/>
              <a:t>.”</a:t>
            </a:r>
          </a:p>
          <a:p>
            <a:pPr lvl="1"/>
            <a:endParaRPr lang="en-US" sz="1350" i="1" dirty="0"/>
          </a:p>
          <a:p>
            <a:pPr marL="171450" lvl="1" indent="0">
              <a:buNone/>
            </a:pPr>
            <a:r>
              <a:rPr lang="en-US" i="1" dirty="0"/>
              <a:t>In concluding that the ADA only </a:t>
            </a:r>
            <a:r>
              <a:rPr lang="en-US" i="1" dirty="0" smtClean="0"/>
              <a:t>requires that </a:t>
            </a:r>
            <a:r>
              <a:rPr lang="en-US" i="1" dirty="0"/>
              <a:t>an employer allow a disabled person to compete equally with the rest of the world for a vacant position, this Court is cognizant that “the intent of the ADA is that an employer needs only to provide meaningful equal employment opportunities,” and that “[t]he ADA was never intended to turn nondiscrimination into discrimination” against the non-disabled. Terrell, 132 F.3d at 627 (emphasis in original). Consistent with our holding, the Eighth Circuit in Huber v. Wal–Mart Stores, 486 F.3d 480, 483 (8th Cir. 2007) also concluded that the ADA “is not an affirmative action statute” and “only requires [the employer] to allow [the disabled employee] to compete for the job, but does not require [the employer] to turn away a superior applicant</a:t>
            </a:r>
            <a:r>
              <a:rPr lang="en-US" i="1" dirty="0" smtClean="0"/>
              <a:t>.”</a:t>
            </a:r>
          </a:p>
          <a:p>
            <a:r>
              <a:rPr lang="en-US" dirty="0"/>
              <a:t>Giving the disabled employee 30 days to look for a vacant position for which she was qualified (a frequently used practice of employers faced with this issue) was reasonable.</a:t>
            </a:r>
          </a:p>
          <a:p>
            <a:endParaRPr lang="en-US" sz="1500" dirty="0"/>
          </a:p>
          <a:p>
            <a:pPr lvl="1"/>
            <a:endParaRPr lang="en-US" dirty="0"/>
          </a:p>
        </p:txBody>
      </p:sp>
      <p:sp>
        <p:nvSpPr>
          <p:cNvPr id="4" name="Title 1"/>
          <p:cNvSpPr>
            <a:spLocks noGrp="1"/>
          </p:cNvSpPr>
          <p:nvPr>
            <p:ph type="title"/>
          </p:nvPr>
        </p:nvSpPr>
        <p:spPr/>
        <p:txBody>
          <a:bodyPr>
            <a:normAutofit fontScale="90000"/>
          </a:bodyPr>
          <a:lstStyle/>
          <a:p>
            <a:pPr algn="ctr"/>
            <a:r>
              <a:rPr lang="en-US" dirty="0" smtClean="0"/>
              <a:t>Job Transfer as a Reasonable Accommodation</a:t>
            </a:r>
            <a:endParaRPr lang="en-US" dirty="0"/>
          </a:p>
        </p:txBody>
      </p:sp>
    </p:spTree>
    <p:extLst>
      <p:ext uri="{BB962C8B-B14F-4D97-AF65-F5344CB8AC3E}">
        <p14:creationId xmlns:p14="http://schemas.microsoft.com/office/powerpoint/2010/main" val="198241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00" y="217711"/>
            <a:ext cx="6481428" cy="666082"/>
          </a:xfrm>
        </p:spPr>
        <p:txBody>
          <a:bodyPr>
            <a:normAutofit fontScale="90000"/>
          </a:bodyPr>
          <a:lstStyle/>
          <a:p>
            <a:pPr algn="ctr"/>
            <a:r>
              <a:rPr lang="en-US" dirty="0" smtClean="0"/>
              <a:t>EEOC’s latest guidance on the </a:t>
            </a:r>
            <a:br>
              <a:rPr lang="en-US" dirty="0" smtClean="0"/>
            </a:br>
            <a:r>
              <a:rPr lang="en-US" dirty="0" smtClean="0"/>
              <a:t>ADA and mental health disorders</a:t>
            </a:r>
            <a:endParaRPr lang="en-US" dirty="0"/>
          </a:p>
        </p:txBody>
      </p:sp>
      <p:sp>
        <p:nvSpPr>
          <p:cNvPr id="3" name="Content Placeholder 2"/>
          <p:cNvSpPr>
            <a:spLocks noGrp="1"/>
          </p:cNvSpPr>
          <p:nvPr>
            <p:ph idx="1"/>
          </p:nvPr>
        </p:nvSpPr>
        <p:spPr>
          <a:xfrm>
            <a:off x="914400" y="2114550"/>
            <a:ext cx="6703828" cy="3714751"/>
          </a:xfrm>
        </p:spPr>
        <p:txBody>
          <a:bodyPr>
            <a:normAutofit fontScale="62500" lnSpcReduction="20000"/>
          </a:bodyPr>
          <a:lstStyle/>
          <a:p>
            <a:r>
              <a:rPr lang="en-US" b="1" dirty="0" smtClean="0"/>
              <a:t>Issued in December 2016</a:t>
            </a:r>
          </a:p>
          <a:p>
            <a:r>
              <a:rPr lang="en-US" b="1" dirty="0" smtClean="0"/>
              <a:t>Directed to educate employees</a:t>
            </a:r>
          </a:p>
          <a:p>
            <a:pPr lvl="1"/>
            <a:r>
              <a:rPr lang="en-US" b="1" dirty="0" smtClean="0"/>
              <a:t>Plain English</a:t>
            </a:r>
          </a:p>
          <a:p>
            <a:pPr lvl="1"/>
            <a:r>
              <a:rPr lang="en-US" b="1" dirty="0" smtClean="0"/>
              <a:t>Does tell employees that the employer may request medical information and documentation</a:t>
            </a:r>
          </a:p>
          <a:p>
            <a:pPr lvl="1"/>
            <a:r>
              <a:rPr lang="en-US" b="1" dirty="0" smtClean="0"/>
              <a:t>Tells employees to ask for accommodations if needed</a:t>
            </a:r>
          </a:p>
          <a:p>
            <a:pPr lvl="2"/>
            <a:r>
              <a:rPr lang="en-US" b="1" dirty="0" smtClean="0"/>
              <a:t>Also recommends asking employers before problems, like poor job performance, occur or become worse</a:t>
            </a:r>
          </a:p>
          <a:p>
            <a:pPr lvl="1"/>
            <a:r>
              <a:rPr lang="en-US" b="1" dirty="0" smtClean="0"/>
              <a:t>Tells employees they can seek a transfer as an accommodation.</a:t>
            </a:r>
          </a:p>
          <a:p>
            <a:pPr lvl="1"/>
            <a:r>
              <a:rPr lang="en-US" b="1" dirty="0" smtClean="0"/>
              <a:t>Unfortunately, the guidance stops short of telling employees that they can be terminated if they cannot perform their job with accommodations or obtain reassignment</a:t>
            </a:r>
          </a:p>
          <a:p>
            <a:r>
              <a:rPr lang="en-US" b="1" dirty="0" smtClean="0"/>
              <a:t>The guidance was also published with a fact sheet for mental health providers – includes very helpful recommendations for documentation – may be worth sending to the providers with the requests for medical information</a:t>
            </a:r>
          </a:p>
          <a:p>
            <a:endParaRPr lang="en-US" dirty="0" smtClean="0"/>
          </a:p>
          <a:p>
            <a:endParaRPr lang="en-US" dirty="0"/>
          </a:p>
        </p:txBody>
      </p:sp>
    </p:spTree>
    <p:extLst>
      <p:ext uri="{BB962C8B-B14F-4D97-AF65-F5344CB8AC3E}">
        <p14:creationId xmlns:p14="http://schemas.microsoft.com/office/powerpoint/2010/main" val="214926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98" y="2449594"/>
            <a:ext cx="7886700" cy="888109"/>
          </a:xfrm>
        </p:spPr>
        <p:txBody>
          <a:bodyPr/>
          <a:lstStyle/>
          <a:p>
            <a:pPr algn="ctr"/>
            <a:r>
              <a:rPr lang="en-US" dirty="0" smtClean="0"/>
              <a:t>Time off/Return to Work Issues</a:t>
            </a:r>
            <a:endParaRPr lang="en-US" dirty="0"/>
          </a:p>
        </p:txBody>
      </p:sp>
    </p:spTree>
    <p:extLst>
      <p:ext uri="{BB962C8B-B14F-4D97-AF65-F5344CB8AC3E}">
        <p14:creationId xmlns:p14="http://schemas.microsoft.com/office/powerpoint/2010/main" val="157619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0653" y="121023"/>
            <a:ext cx="7682345" cy="1028700"/>
          </a:xfrm>
        </p:spPr>
        <p:txBody>
          <a:bodyPr/>
          <a:lstStyle/>
          <a:p>
            <a:pPr algn="ctr"/>
            <a:r>
              <a:rPr lang="en-US" altLang="en-US" dirty="0"/>
              <a:t>EEOC </a:t>
            </a:r>
            <a:r>
              <a:rPr lang="en-US" altLang="en-US" dirty="0" smtClean="0"/>
              <a:t>Charges Filed In Florida</a:t>
            </a:r>
            <a:br>
              <a:rPr lang="en-US" altLang="en-US" dirty="0" smtClean="0"/>
            </a:br>
            <a:r>
              <a:rPr lang="en-US" altLang="en-US" dirty="0" smtClean="0"/>
              <a:t>2016 – 7,610 /  8% of all charges</a:t>
            </a:r>
            <a:endParaRPr lang="en-US" altLang="en-US" dirty="0"/>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2492614534"/>
              </p:ext>
            </p:extLst>
          </p:nvPr>
        </p:nvGraphicFramePr>
        <p:xfrm>
          <a:off x="910653" y="1573306"/>
          <a:ext cx="6709348"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2965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40" y="2700950"/>
            <a:ext cx="7886700" cy="888109"/>
          </a:xfrm>
        </p:spPr>
        <p:txBody>
          <a:bodyPr>
            <a:normAutofit/>
          </a:bodyPr>
          <a:lstStyle/>
          <a:p>
            <a:pPr algn="ctr"/>
            <a:r>
              <a:rPr lang="en-US" sz="3600" b="1" dirty="0" smtClean="0"/>
              <a:t>QUESTIONS/DISCUSSION</a:t>
            </a:r>
            <a:endParaRPr lang="en-US" sz="3600" b="1" dirty="0"/>
          </a:p>
        </p:txBody>
      </p:sp>
    </p:spTree>
    <p:extLst>
      <p:ext uri="{BB962C8B-B14F-4D97-AF65-F5344CB8AC3E}">
        <p14:creationId xmlns:p14="http://schemas.microsoft.com/office/powerpoint/2010/main" val="69562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41459" y="134471"/>
            <a:ext cx="7737764" cy="1028700"/>
          </a:xfrm>
        </p:spPr>
        <p:txBody>
          <a:bodyPr>
            <a:normAutofit/>
          </a:bodyPr>
          <a:lstStyle/>
          <a:p>
            <a:pPr algn="ctr"/>
            <a:r>
              <a:rPr lang="en-US" altLang="en-US" dirty="0"/>
              <a:t>EEOC Charge Trends </a:t>
            </a:r>
            <a:r>
              <a:rPr lang="en-US" altLang="en-US" dirty="0" smtClean="0"/>
              <a:t>(LGBT)</a:t>
            </a:r>
            <a:br>
              <a:rPr lang="en-US" altLang="en-US" dirty="0" smtClean="0"/>
            </a:br>
            <a:r>
              <a:rPr lang="en-US" altLang="en-US" dirty="0" smtClean="0"/>
              <a:t>2016 – 1,768</a:t>
            </a:r>
            <a:endParaRPr lang="en-US" altLang="en-US" dirty="0"/>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2563330589"/>
              </p:ext>
            </p:extLst>
          </p:nvPr>
        </p:nvGraphicFramePr>
        <p:xfrm>
          <a:off x="1524000" y="1613647"/>
          <a:ext cx="6096000" cy="4249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3180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82450" y="94129"/>
            <a:ext cx="7516091" cy="1028700"/>
          </a:xfrm>
        </p:spPr>
        <p:txBody>
          <a:bodyPr/>
          <a:lstStyle/>
          <a:p>
            <a:pPr algn="ctr"/>
            <a:r>
              <a:rPr lang="en-US" altLang="en-US" dirty="0"/>
              <a:t>EEOC Charge Trends (Disability</a:t>
            </a:r>
            <a:r>
              <a:rPr lang="en-US" altLang="en-US" dirty="0" smtClean="0"/>
              <a:t>)</a:t>
            </a:r>
            <a:br>
              <a:rPr lang="en-US" altLang="en-US" dirty="0" smtClean="0"/>
            </a:br>
            <a:r>
              <a:rPr lang="en-US" altLang="en-US" dirty="0" smtClean="0"/>
              <a:t>2016 – 28,073 / 30.7</a:t>
            </a:r>
            <a:endParaRPr lang="en-US" altLang="en-US" dirty="0"/>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4174199087"/>
              </p:ext>
            </p:extLst>
          </p:nvPr>
        </p:nvGraphicFramePr>
        <p:xfrm>
          <a:off x="1524000" y="1640541"/>
          <a:ext cx="6096000" cy="41954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16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975" y="2347586"/>
            <a:ext cx="5229617" cy="1371600"/>
          </a:xfrm>
        </p:spPr>
        <p:txBody>
          <a:bodyPr>
            <a:normAutofit/>
          </a:bodyPr>
          <a:lstStyle/>
          <a:p>
            <a:r>
              <a:rPr lang="en-US" sz="4800" dirty="0" smtClean="0"/>
              <a:t>LGBT</a:t>
            </a:r>
            <a:endParaRPr lang="en-US" sz="4800" dirty="0"/>
          </a:p>
        </p:txBody>
      </p:sp>
    </p:spTree>
    <p:extLst>
      <p:ext uri="{BB962C8B-B14F-4D97-AF65-F5344CB8AC3E}">
        <p14:creationId xmlns:p14="http://schemas.microsoft.com/office/powerpoint/2010/main" val="3017587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7662" y="1500989"/>
            <a:ext cx="8251318" cy="4185435"/>
          </a:xfrm>
        </p:spPr>
        <p:txBody>
          <a:bodyPr anchor="t">
            <a:noAutofit/>
          </a:bodyPr>
          <a:lstStyle/>
          <a:p>
            <a:pPr>
              <a:spcAft>
                <a:spcPts val="900"/>
              </a:spcAft>
            </a:pPr>
            <a:r>
              <a:rPr lang="en-US" sz="2000" dirty="0"/>
              <a:t>President Trump has professed support for </a:t>
            </a:r>
            <a:r>
              <a:rPr lang="en-US" sz="2000" dirty="0" smtClean="0"/>
              <a:t>LGBT </a:t>
            </a:r>
            <a:r>
              <a:rPr lang="en-US" sz="2000" dirty="0"/>
              <a:t>rights</a:t>
            </a:r>
          </a:p>
          <a:p>
            <a:pPr>
              <a:spcAft>
                <a:spcPts val="900"/>
              </a:spcAft>
            </a:pPr>
            <a:r>
              <a:rPr lang="en-US" sz="2000" dirty="0" smtClean="0"/>
              <a:t>EEOC Acting Chair </a:t>
            </a:r>
            <a:r>
              <a:rPr lang="en-US" sz="2000" dirty="0" err="1" smtClean="0"/>
              <a:t>Lipnic</a:t>
            </a:r>
            <a:r>
              <a:rPr lang="en-US" sz="2000" dirty="0" smtClean="0"/>
              <a:t> </a:t>
            </a:r>
            <a:r>
              <a:rPr lang="en-US" sz="2000" dirty="0"/>
              <a:t>does not believe Title VII covers sexual orientation discrimination as written</a:t>
            </a:r>
          </a:p>
          <a:p>
            <a:pPr>
              <a:spcAft>
                <a:spcPts val="900"/>
              </a:spcAft>
            </a:pPr>
            <a:r>
              <a:rPr lang="en-US" sz="2000" dirty="0"/>
              <a:t>EEOC may take a less aggressive approach to fighting sexual orientation discrimination in the courts  </a:t>
            </a:r>
            <a:endParaRPr lang="en-US" sz="2000" dirty="0" smtClean="0"/>
          </a:p>
          <a:p>
            <a:pPr>
              <a:spcAft>
                <a:spcPts val="900"/>
              </a:spcAft>
            </a:pPr>
            <a:r>
              <a:rPr lang="en-US" sz="2000" dirty="0" smtClean="0"/>
              <a:t>Circuit Split – onto the Supreme Court?</a:t>
            </a:r>
          </a:p>
          <a:p>
            <a:pPr lvl="1">
              <a:spcAft>
                <a:spcPts val="900"/>
              </a:spcAft>
            </a:pPr>
            <a:r>
              <a:rPr lang="en-US" dirty="0" smtClean="0"/>
              <a:t>Eleventh Circuit recently held that Title VII does not prohibit sexual orientation discrimination </a:t>
            </a:r>
          </a:p>
          <a:p>
            <a:pPr lvl="1">
              <a:spcAft>
                <a:spcPts val="900"/>
              </a:spcAft>
            </a:pPr>
            <a:r>
              <a:rPr lang="en-US" dirty="0" smtClean="0"/>
              <a:t>Seventh Circuit held that it does</a:t>
            </a:r>
          </a:p>
          <a:p>
            <a:pPr lvl="1">
              <a:spcAft>
                <a:spcPts val="900"/>
              </a:spcAft>
            </a:pPr>
            <a:r>
              <a:rPr lang="en-US" dirty="0" smtClean="0"/>
              <a:t>Second Circuit is going to reconsider its prior decision that it does not</a:t>
            </a:r>
            <a:endParaRPr lang="en-US" dirty="0"/>
          </a:p>
        </p:txBody>
      </p:sp>
      <p:sp>
        <p:nvSpPr>
          <p:cNvPr id="4" name="Title 3"/>
          <p:cNvSpPr>
            <a:spLocks noGrp="1"/>
          </p:cNvSpPr>
          <p:nvPr>
            <p:ph type="title"/>
          </p:nvPr>
        </p:nvSpPr>
        <p:spPr/>
        <p:txBody>
          <a:bodyPr>
            <a:noAutofit/>
          </a:bodyPr>
          <a:lstStyle/>
          <a:p>
            <a:r>
              <a:rPr lang="en-US" dirty="0" smtClean="0"/>
              <a:t>LGBT </a:t>
            </a:r>
            <a:r>
              <a:rPr lang="en-US" dirty="0"/>
              <a:t>Rights</a:t>
            </a:r>
          </a:p>
        </p:txBody>
      </p:sp>
    </p:spTree>
    <p:extLst>
      <p:ext uri="{BB962C8B-B14F-4D97-AF65-F5344CB8AC3E}">
        <p14:creationId xmlns:p14="http://schemas.microsoft.com/office/powerpoint/2010/main" val="8178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anim calcmode="lin" valueType="num">
                                      <p:cBhvr>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anim calcmode="lin" valueType="num">
                                      <p:cBhvr>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anim calcmode="lin" valueType="num">
                                      <p:cBhvr>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anim calcmode="lin" valueType="num">
                                      <p:cBhvr>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anim calcmode="lin" valueType="num">
                                      <p:cBhvr>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500"/>
                                        <p:tgtEl>
                                          <p:spTgt spid="5">
                                            <p:txEl>
                                              <p:pRg st="6" end="6"/>
                                            </p:txEl>
                                          </p:spTgt>
                                        </p:tgtEl>
                                      </p:cBhvr>
                                    </p:animEffect>
                                    <p:anim calcmode="lin" valueType="num">
                                      <p:cBhvr>
                                        <p:cTn id="5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Terms</a:t>
            </a:r>
            <a:endParaRPr lang="en-US" dirty="0"/>
          </a:p>
        </p:txBody>
      </p:sp>
      <p:sp>
        <p:nvSpPr>
          <p:cNvPr id="3" name="Content Placeholder 2"/>
          <p:cNvSpPr>
            <a:spLocks noGrp="1"/>
          </p:cNvSpPr>
          <p:nvPr>
            <p:ph idx="1"/>
          </p:nvPr>
        </p:nvSpPr>
        <p:spPr/>
        <p:txBody>
          <a:bodyPr/>
          <a:lstStyle/>
          <a:p>
            <a:r>
              <a:rPr lang="en-US" dirty="0" smtClean="0"/>
              <a:t>Sexual orientation – a legal concept generally understood to refer only to whether a person is homosexual, heterosexual, or bisexual	</a:t>
            </a:r>
          </a:p>
          <a:p>
            <a:r>
              <a:rPr lang="en-US" dirty="0" smtClean="0"/>
              <a:t>Gender identity – a person’s own sense of being male or female; differs from biological sex</a:t>
            </a:r>
          </a:p>
          <a:p>
            <a:r>
              <a:rPr lang="en-US" dirty="0" smtClean="0"/>
              <a:t>Gender identity disorder (GID) – psychiatric diagnosis where there is evidence of a strong and persistent cross-gender identification</a:t>
            </a:r>
          </a:p>
          <a:p>
            <a:r>
              <a:rPr lang="en-US" dirty="0" smtClean="0"/>
              <a:t>Transgender – term for people whose gender identity, expression or behavior differs from their sex</a:t>
            </a:r>
            <a:endParaRPr lang="en-US" dirty="0"/>
          </a:p>
        </p:txBody>
      </p:sp>
    </p:spTree>
    <p:extLst>
      <p:ext uri="{BB962C8B-B14F-4D97-AF65-F5344CB8AC3E}">
        <p14:creationId xmlns:p14="http://schemas.microsoft.com/office/powerpoint/2010/main" val="322088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nstangy Colors">
      <a:dk1>
        <a:srgbClr val="3F3F3F"/>
      </a:dk1>
      <a:lt1>
        <a:srgbClr val="FFFFFF"/>
      </a:lt1>
      <a:dk2>
        <a:srgbClr val="44546A"/>
      </a:dk2>
      <a:lt2>
        <a:srgbClr val="E7E6E6"/>
      </a:lt2>
      <a:accent1>
        <a:srgbClr val="9A0A25"/>
      </a:accent1>
      <a:accent2>
        <a:srgbClr val="003865"/>
      </a:accent2>
      <a:accent3>
        <a:srgbClr val="719949"/>
      </a:accent3>
      <a:accent4>
        <a:srgbClr val="EAAA00"/>
      </a:accent4>
      <a:accent5>
        <a:srgbClr val="F29CA4"/>
      </a:accent5>
      <a:accent6>
        <a:srgbClr val="ACB6E2"/>
      </a:accent6>
      <a:hlink>
        <a:srgbClr val="B5CE9A"/>
      </a:hlink>
      <a:folHlink>
        <a:srgbClr val="EBD37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2174</Words>
  <Application>Microsoft Office PowerPoint</Application>
  <PresentationFormat>On-screen Show (4:3)</PresentationFormat>
  <Paragraphs>204</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EEOC/LGBT/ADA ISSUES JULY 30, 2017</vt:lpstr>
      <vt:lpstr>TOPICS</vt:lpstr>
      <vt:lpstr>EEOC Charges (Total) 2016 - 91,503</vt:lpstr>
      <vt:lpstr>EEOC Charges Filed In Florida 2016 – 7,610 /  8% of all charges</vt:lpstr>
      <vt:lpstr>EEOC Charge Trends (LGBT) 2016 – 1,768</vt:lpstr>
      <vt:lpstr>EEOC Charge Trends (Disability) 2016 – 28,073 / 30.7</vt:lpstr>
      <vt:lpstr>LGBT</vt:lpstr>
      <vt:lpstr>LGBT Rights</vt:lpstr>
      <vt:lpstr>Common Terms</vt:lpstr>
      <vt:lpstr>Common Terms, cont.</vt:lpstr>
      <vt:lpstr>Title VII and the Florida Civil Rights Act</vt:lpstr>
      <vt:lpstr>Fourteenth Amendment Equal Protection Clause</vt:lpstr>
      <vt:lpstr>The Courts and  Sexual Orientation v. Sexual Stereotyping</vt:lpstr>
      <vt:lpstr>The Courts and  Sexual Orientation v. Sexual Stereotyping</vt:lpstr>
      <vt:lpstr>The Courts and  Sexual Orientation v. Sexual Stereotyping</vt:lpstr>
      <vt:lpstr>Americans with Disabilities Act</vt:lpstr>
      <vt:lpstr>Office of Federal Contract Compliance Programs  </vt:lpstr>
      <vt:lpstr>Family and Medical Leave Act </vt:lpstr>
      <vt:lpstr>Equal Employment Opportunity Commission</vt:lpstr>
      <vt:lpstr>EEOC Litigation – Gender Identity Discrimination</vt:lpstr>
      <vt:lpstr>EEOC Litigation – Gender Identity Discrimination</vt:lpstr>
      <vt:lpstr>EEOC –Sexual Orientation Discrimination</vt:lpstr>
      <vt:lpstr>Employee Relations Issues </vt:lpstr>
      <vt:lpstr>Employee Relations Issues</vt:lpstr>
      <vt:lpstr>Employee Relations Issues </vt:lpstr>
      <vt:lpstr>Employee Relations Issues </vt:lpstr>
      <vt:lpstr>On the Horizon</vt:lpstr>
      <vt:lpstr>Americans with Disabilities Act, as amended  (“ADAAA”)</vt:lpstr>
      <vt:lpstr>Basic Provisions </vt:lpstr>
      <vt:lpstr>Qualified Individuals with Disabilities</vt:lpstr>
      <vt:lpstr>Reasonable Accommodations</vt:lpstr>
      <vt:lpstr>Examples of Reasonable Accommodation</vt:lpstr>
      <vt:lpstr>Examples of Reasonable Accommodation</vt:lpstr>
      <vt:lpstr>The Interactive Process</vt:lpstr>
      <vt:lpstr>Reasonable Accommodation Process</vt:lpstr>
      <vt:lpstr>Job Transfer as a Reasonable Accommodation</vt:lpstr>
      <vt:lpstr>Job Transfer as a Reasonable Accommodation</vt:lpstr>
      <vt:lpstr>EEOC’s latest guidance on the  ADA and mental health disorders</vt:lpstr>
      <vt:lpstr>Time off/Return to Work Issues</vt:lpstr>
      <vt:lpstr>QUESTIONS/DISCUSSION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EEOC/LGBT/ADA ISSUES JULY 30, 2017</dc:title>
  <dc:creator>Stacey Stanish</dc:creator>
  <cp:lastModifiedBy>Stacey Stanish</cp:lastModifiedBy>
  <cp:revision>2</cp:revision>
  <dcterms:modified xsi:type="dcterms:W3CDTF">2017-07-20T22:16:52Z</dcterms:modified>
</cp:coreProperties>
</file>