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tmp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9" r:id="rId1"/>
    <p:sldMasterId id="2147483664" r:id="rId2"/>
  </p:sldMasterIdLst>
  <p:notesMasterIdLst>
    <p:notesMasterId r:id="rId54"/>
  </p:notesMasterIdLst>
  <p:handoutMasterIdLst>
    <p:handoutMasterId r:id="rId55"/>
  </p:handoutMasterIdLst>
  <p:sldIdLst>
    <p:sldId id="271" r:id="rId3"/>
    <p:sldId id="278" r:id="rId4"/>
    <p:sldId id="288" r:id="rId5"/>
    <p:sldId id="298" r:id="rId6"/>
    <p:sldId id="377" r:id="rId7"/>
    <p:sldId id="396" r:id="rId8"/>
    <p:sldId id="286" r:id="rId9"/>
    <p:sldId id="285" r:id="rId10"/>
    <p:sldId id="283" r:id="rId11"/>
    <p:sldId id="373" r:id="rId12"/>
    <p:sldId id="291" r:id="rId13"/>
    <p:sldId id="302" r:id="rId14"/>
    <p:sldId id="304" r:id="rId15"/>
    <p:sldId id="306" r:id="rId16"/>
    <p:sldId id="307" r:id="rId17"/>
    <p:sldId id="313" r:id="rId18"/>
    <p:sldId id="308" r:id="rId19"/>
    <p:sldId id="378" r:id="rId20"/>
    <p:sldId id="309" r:id="rId21"/>
    <p:sldId id="310" r:id="rId22"/>
    <p:sldId id="314" r:id="rId23"/>
    <p:sldId id="384" r:id="rId24"/>
    <p:sldId id="312" r:id="rId25"/>
    <p:sldId id="379" r:id="rId26"/>
    <p:sldId id="311" r:id="rId27"/>
    <p:sldId id="293" r:id="rId28"/>
    <p:sldId id="319" r:id="rId29"/>
    <p:sldId id="316" r:id="rId30"/>
    <p:sldId id="317" r:id="rId31"/>
    <p:sldId id="380" r:id="rId32"/>
    <p:sldId id="318" r:id="rId33"/>
    <p:sldId id="294" r:id="rId34"/>
    <p:sldId id="315" r:id="rId35"/>
    <p:sldId id="320" r:id="rId36"/>
    <p:sldId id="372" r:id="rId37"/>
    <p:sldId id="323" r:id="rId38"/>
    <p:sldId id="381" r:id="rId39"/>
    <p:sldId id="324" r:id="rId40"/>
    <p:sldId id="295" r:id="rId41"/>
    <p:sldId id="325" r:id="rId42"/>
    <p:sldId id="327" r:id="rId43"/>
    <p:sldId id="394" r:id="rId44"/>
    <p:sldId id="407" r:id="rId45"/>
    <p:sldId id="416" r:id="rId46"/>
    <p:sldId id="417" r:id="rId47"/>
    <p:sldId id="418" r:id="rId48"/>
    <p:sldId id="419" r:id="rId49"/>
    <p:sldId id="412" r:id="rId50"/>
    <p:sldId id="414" r:id="rId51"/>
    <p:sldId id="415" r:id="rId52"/>
    <p:sldId id="401" r:id="rId5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Optima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Optima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Optima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Optima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Optima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3600" kern="1200">
        <a:solidFill>
          <a:schemeClr val="tx1"/>
        </a:solidFill>
        <a:latin typeface="Optima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3600" kern="1200">
        <a:solidFill>
          <a:schemeClr val="tx1"/>
        </a:solidFill>
        <a:latin typeface="Optima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3600" kern="1200">
        <a:solidFill>
          <a:schemeClr val="tx1"/>
        </a:solidFill>
        <a:latin typeface="Optima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3600" kern="1200">
        <a:solidFill>
          <a:schemeClr val="tx1"/>
        </a:solidFill>
        <a:latin typeface="Optima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FF00"/>
    <a:srgbClr val="79A1C7"/>
    <a:srgbClr val="2571C7"/>
    <a:srgbClr val="164880"/>
    <a:srgbClr val="0C325E"/>
    <a:srgbClr val="E64664"/>
    <a:srgbClr val="B008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500" autoAdjust="0"/>
    <p:restoredTop sz="96581" autoAdjust="0"/>
  </p:normalViewPr>
  <p:slideViewPr>
    <p:cSldViewPr>
      <p:cViewPr>
        <p:scale>
          <a:sx n="81" d="100"/>
          <a:sy n="81" d="100"/>
        </p:scale>
        <p:origin x="-624" y="13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065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065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C4C1DE2-C0C4-E04E-9700-426F0E5DC0F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8728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98E28528-D75E-BC42-BF60-0C1F51ADF08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5686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7EF965D-9B79-1D4A-B6ED-5C81ED9D3717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261AE0A-8157-BD4E-93FC-E3AB06C33C41}" type="slidenum">
              <a:rPr lang="en-US"/>
              <a:pPr/>
              <a:t>10</a:t>
            </a:fld>
            <a:endParaRPr lang="en-US"/>
          </a:p>
        </p:txBody>
      </p:sp>
      <p:sp>
        <p:nvSpPr>
          <p:cNvPr id="134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4976DA1-4535-DC4F-8AD4-3D63908A4A80}" type="slidenum">
              <a:rPr lang="en-US"/>
              <a:pPr/>
              <a:t>11</a:t>
            </a:fld>
            <a:endParaRPr lang="en-US"/>
          </a:p>
        </p:txBody>
      </p:sp>
      <p:sp>
        <p:nvSpPr>
          <p:cNvPr id="145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7B526CD-695A-C646-A6F8-C59F24D5F42A}" type="slidenum">
              <a:rPr lang="en-US"/>
              <a:pPr/>
              <a:t>12</a:t>
            </a:fld>
            <a:endParaRPr lang="en-US"/>
          </a:p>
        </p:txBody>
      </p:sp>
      <p:sp>
        <p:nvSpPr>
          <p:cNvPr id="146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9E623A0-C994-FB4A-B249-80A5D14D3403}" type="slidenum">
              <a:rPr lang="en-US"/>
              <a:pPr/>
              <a:t>13</a:t>
            </a:fld>
            <a:endParaRPr lang="en-US"/>
          </a:p>
        </p:txBody>
      </p:sp>
      <p:sp>
        <p:nvSpPr>
          <p:cNvPr id="147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6CAEEFB-AC2A-B046-8318-501B6CF002CA}" type="slidenum">
              <a:rPr lang="en-US"/>
              <a:pPr/>
              <a:t>14</a:t>
            </a:fld>
            <a:endParaRPr lang="en-US"/>
          </a:p>
        </p:txBody>
      </p:sp>
      <p:sp>
        <p:nvSpPr>
          <p:cNvPr id="149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6A4E32F-CC53-2248-BCEA-F8653F8D59DA}" type="slidenum">
              <a:rPr lang="en-US"/>
              <a:pPr/>
              <a:t>15</a:t>
            </a:fld>
            <a:endParaRPr lang="en-US"/>
          </a:p>
        </p:txBody>
      </p:sp>
      <p:sp>
        <p:nvSpPr>
          <p:cNvPr id="150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81363C7-C43C-6243-A12F-6DBACF9168A1}" type="slidenum">
              <a:rPr lang="en-US"/>
              <a:pPr/>
              <a:t>16</a:t>
            </a:fld>
            <a:endParaRPr lang="en-US"/>
          </a:p>
        </p:txBody>
      </p:sp>
      <p:sp>
        <p:nvSpPr>
          <p:cNvPr id="157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B40D19E-CF48-7346-AA2E-52A99AD3F64E}" type="slidenum">
              <a:rPr lang="en-US"/>
              <a:pPr/>
              <a:t>17</a:t>
            </a:fld>
            <a:endParaRPr lang="en-US"/>
          </a:p>
        </p:txBody>
      </p:sp>
      <p:sp>
        <p:nvSpPr>
          <p:cNvPr id="152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261AE0A-8157-BD4E-93FC-E3AB06C33C41}" type="slidenum">
              <a:rPr lang="en-US"/>
              <a:pPr/>
              <a:t>18</a:t>
            </a:fld>
            <a:endParaRPr lang="en-US"/>
          </a:p>
        </p:txBody>
      </p:sp>
      <p:sp>
        <p:nvSpPr>
          <p:cNvPr id="134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4A413CE-C0B6-9D4E-AE08-815A327226C6}" type="slidenum">
              <a:rPr lang="en-US"/>
              <a:pPr/>
              <a:t>19</a:t>
            </a:fld>
            <a:endParaRPr lang="en-US"/>
          </a:p>
        </p:txBody>
      </p:sp>
      <p:sp>
        <p:nvSpPr>
          <p:cNvPr id="153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53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8869F2B-F371-B049-9DD1-C82547591154}" type="slidenum">
              <a:rPr lang="en-US"/>
              <a:pPr/>
              <a:t>2</a:t>
            </a:fld>
            <a:endParaRPr lang="en-US" dirty="0"/>
          </a:p>
        </p:txBody>
      </p:sp>
      <p:sp>
        <p:nvSpPr>
          <p:cNvPr id="129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26C9A39-61CE-954B-A154-9AF5434D03F5}" type="slidenum">
              <a:rPr lang="en-US"/>
              <a:pPr/>
              <a:t>20</a:t>
            </a:fld>
            <a:endParaRPr lang="en-US"/>
          </a:p>
        </p:txBody>
      </p:sp>
      <p:sp>
        <p:nvSpPr>
          <p:cNvPr id="155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210B225-D8E4-9544-9833-C7F9FE662B04}" type="slidenum">
              <a:rPr lang="en-US"/>
              <a:pPr/>
              <a:t>21</a:t>
            </a:fld>
            <a:endParaRPr lang="en-US"/>
          </a:p>
        </p:txBody>
      </p:sp>
      <p:sp>
        <p:nvSpPr>
          <p:cNvPr id="156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81363C7-C43C-6243-A12F-6DBACF9168A1}" type="slidenum">
              <a:rPr lang="en-US"/>
              <a:pPr/>
              <a:t>22</a:t>
            </a:fld>
            <a:endParaRPr lang="en-US"/>
          </a:p>
        </p:txBody>
      </p:sp>
      <p:sp>
        <p:nvSpPr>
          <p:cNvPr id="157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FC3C5E9-C7BF-7141-89B9-8C1744E671DB}" type="slidenum">
              <a:rPr lang="en-US"/>
              <a:pPr/>
              <a:t>23</a:t>
            </a:fld>
            <a:endParaRPr lang="en-US"/>
          </a:p>
        </p:txBody>
      </p:sp>
      <p:sp>
        <p:nvSpPr>
          <p:cNvPr id="158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261AE0A-8157-BD4E-93FC-E3AB06C33C41}" type="slidenum">
              <a:rPr lang="en-US"/>
              <a:pPr/>
              <a:t>24</a:t>
            </a:fld>
            <a:endParaRPr lang="en-US"/>
          </a:p>
        </p:txBody>
      </p:sp>
      <p:sp>
        <p:nvSpPr>
          <p:cNvPr id="134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510E0C1-6729-B249-8266-5B7FFE0E3A69}" type="slidenum">
              <a:rPr lang="en-US"/>
              <a:pPr/>
              <a:t>25</a:t>
            </a:fld>
            <a:endParaRPr lang="en-US"/>
          </a:p>
        </p:txBody>
      </p:sp>
      <p:sp>
        <p:nvSpPr>
          <p:cNvPr id="159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C032C9-0D2E-6C43-AA52-AEEDE1902C18}" type="slidenum">
              <a:rPr lang="en-US"/>
              <a:pPr/>
              <a:t>26</a:t>
            </a:fld>
            <a:endParaRPr lang="en-US"/>
          </a:p>
        </p:txBody>
      </p:sp>
      <p:sp>
        <p:nvSpPr>
          <p:cNvPr id="160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60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ACFDB5C-CFDC-EE48-B6F1-8D25AA3B9B8D}" type="slidenum">
              <a:rPr lang="en-US"/>
              <a:pPr/>
              <a:t>27</a:t>
            </a:fld>
            <a:endParaRPr lang="en-US"/>
          </a:p>
        </p:txBody>
      </p:sp>
      <p:sp>
        <p:nvSpPr>
          <p:cNvPr id="161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97F2121-EDE5-1343-BC66-7B40F1A59BA7}" type="slidenum">
              <a:rPr lang="en-US"/>
              <a:pPr/>
              <a:t>28</a:t>
            </a:fld>
            <a:endParaRPr lang="en-US"/>
          </a:p>
        </p:txBody>
      </p:sp>
      <p:sp>
        <p:nvSpPr>
          <p:cNvPr id="162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6BA0C7D-D94B-9844-8CD7-AAE83EB5C01A}" type="slidenum">
              <a:rPr lang="en-US"/>
              <a:pPr/>
              <a:t>29</a:t>
            </a:fld>
            <a:endParaRPr lang="en-US"/>
          </a:p>
        </p:txBody>
      </p:sp>
      <p:sp>
        <p:nvSpPr>
          <p:cNvPr id="163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63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1985381-AE77-4341-AB0B-FF156A41AB3E}" type="slidenum">
              <a:rPr lang="en-US"/>
              <a:pPr/>
              <a:t>3</a:t>
            </a:fld>
            <a:endParaRPr lang="en-US" dirty="0"/>
          </a:p>
        </p:txBody>
      </p:sp>
      <p:sp>
        <p:nvSpPr>
          <p:cNvPr id="135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261AE0A-8157-BD4E-93FC-E3AB06C33C41}" type="slidenum">
              <a:rPr lang="en-US"/>
              <a:pPr/>
              <a:t>30</a:t>
            </a:fld>
            <a:endParaRPr lang="en-US"/>
          </a:p>
        </p:txBody>
      </p:sp>
      <p:sp>
        <p:nvSpPr>
          <p:cNvPr id="134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DEB245C-338B-AB49-A7F7-2660D374F427}" type="slidenum">
              <a:rPr lang="en-US"/>
              <a:pPr/>
              <a:t>31</a:t>
            </a:fld>
            <a:endParaRPr lang="en-US"/>
          </a:p>
        </p:txBody>
      </p:sp>
      <p:sp>
        <p:nvSpPr>
          <p:cNvPr id="164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64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82CC635-ECB5-FE48-B88A-1325AD24A59B}" type="slidenum">
              <a:rPr lang="en-US"/>
              <a:pPr/>
              <a:t>32</a:t>
            </a:fld>
            <a:endParaRPr lang="en-US"/>
          </a:p>
        </p:txBody>
      </p:sp>
      <p:sp>
        <p:nvSpPr>
          <p:cNvPr id="165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65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E25A5B-A7F4-7F46-AFEF-AEE1095930AF}" type="slidenum">
              <a:rPr lang="en-US"/>
              <a:pPr/>
              <a:t>33</a:t>
            </a:fld>
            <a:endParaRPr lang="en-US"/>
          </a:p>
        </p:txBody>
      </p:sp>
      <p:sp>
        <p:nvSpPr>
          <p:cNvPr id="166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66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D12A6D8-6319-554E-90CC-E5810EA90E50}" type="slidenum">
              <a:rPr lang="en-US"/>
              <a:pPr/>
              <a:t>34</a:t>
            </a:fld>
            <a:endParaRPr lang="en-US"/>
          </a:p>
        </p:txBody>
      </p:sp>
      <p:sp>
        <p:nvSpPr>
          <p:cNvPr id="167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67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261AE0A-8157-BD4E-93FC-E3AB06C33C41}" type="slidenum">
              <a:rPr lang="en-US"/>
              <a:pPr/>
              <a:t>35</a:t>
            </a:fld>
            <a:endParaRPr lang="en-US"/>
          </a:p>
        </p:txBody>
      </p:sp>
      <p:sp>
        <p:nvSpPr>
          <p:cNvPr id="134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B82C137-B521-7B4A-9DE2-AA4B7B47DE31}" type="slidenum">
              <a:rPr lang="en-US"/>
              <a:pPr/>
              <a:t>36</a:t>
            </a:fld>
            <a:endParaRPr lang="en-US"/>
          </a:p>
        </p:txBody>
      </p:sp>
      <p:sp>
        <p:nvSpPr>
          <p:cNvPr id="171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71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261AE0A-8157-BD4E-93FC-E3AB06C33C41}" type="slidenum">
              <a:rPr lang="en-US"/>
              <a:pPr/>
              <a:t>37</a:t>
            </a:fld>
            <a:endParaRPr lang="en-US"/>
          </a:p>
        </p:txBody>
      </p:sp>
      <p:sp>
        <p:nvSpPr>
          <p:cNvPr id="134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A51FFA9-46AB-E440-B68E-1A67B1F497F3}" type="slidenum">
              <a:rPr lang="en-US"/>
              <a:pPr/>
              <a:t>38</a:t>
            </a:fld>
            <a:endParaRPr lang="en-US"/>
          </a:p>
        </p:txBody>
      </p:sp>
      <p:sp>
        <p:nvSpPr>
          <p:cNvPr id="172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72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98C1DFC-988E-B646-8E0B-B436BE3F41EC}" type="slidenum">
              <a:rPr lang="en-US"/>
              <a:pPr/>
              <a:t>39</a:t>
            </a:fld>
            <a:endParaRPr lang="en-US"/>
          </a:p>
        </p:txBody>
      </p:sp>
      <p:sp>
        <p:nvSpPr>
          <p:cNvPr id="173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73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9720D3A-8318-1346-947E-D3490D56ACE6}" type="slidenum">
              <a:rPr lang="en-US"/>
              <a:pPr/>
              <a:t>4</a:t>
            </a:fld>
            <a:endParaRPr lang="en-US" dirty="0"/>
          </a:p>
        </p:txBody>
      </p:sp>
      <p:sp>
        <p:nvSpPr>
          <p:cNvPr id="131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920F1BB-46C7-7D4B-88F4-34DDC6B219EC}" type="slidenum">
              <a:rPr lang="en-US"/>
              <a:pPr/>
              <a:t>40</a:t>
            </a:fld>
            <a:endParaRPr lang="en-US"/>
          </a:p>
        </p:txBody>
      </p:sp>
      <p:sp>
        <p:nvSpPr>
          <p:cNvPr id="174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74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7DE82BF-82BA-3F4A-85DD-CFEB65649249}" type="slidenum">
              <a:rPr lang="en-US"/>
              <a:pPr/>
              <a:t>41</a:t>
            </a:fld>
            <a:endParaRPr lang="en-US"/>
          </a:p>
        </p:txBody>
      </p:sp>
      <p:sp>
        <p:nvSpPr>
          <p:cNvPr id="176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76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1992997-7494-1345-A3B7-505CD3DDE6BD}" type="slidenum">
              <a:rPr lang="en-US"/>
              <a:pPr/>
              <a:t>42</a:t>
            </a:fld>
            <a:endParaRPr lang="en-US"/>
          </a:p>
        </p:txBody>
      </p:sp>
      <p:sp>
        <p:nvSpPr>
          <p:cNvPr id="178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78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2491FFA-2AC1-5243-BD54-EBC890FCE144}" type="slidenum">
              <a:rPr lang="en-US" sz="1200">
                <a:solidFill>
                  <a:srgbClr val="000000"/>
                </a:solidFill>
              </a:rPr>
              <a:pPr/>
              <a:t>43</a:t>
            </a:fld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E23258B-9687-FE49-830B-F802A383B2EB}" type="slidenum">
              <a:rPr lang="en-US" sz="1200">
                <a:solidFill>
                  <a:srgbClr val="000000"/>
                </a:solidFill>
              </a:rPr>
              <a:pPr/>
              <a:t>44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3BD6648-7426-1649-9A87-FE76DFF465C1}" type="slidenum">
              <a:rPr lang="en-US" sz="1200">
                <a:solidFill>
                  <a:srgbClr val="000000"/>
                </a:solidFill>
              </a:rPr>
              <a:pPr/>
              <a:t>45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3BD6648-7426-1649-9A87-FE76DFF465C1}" type="slidenum">
              <a:rPr lang="en-US" sz="1200">
                <a:solidFill>
                  <a:srgbClr val="000000"/>
                </a:solidFill>
              </a:rPr>
              <a:pPr/>
              <a:t>46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3BD6648-7426-1649-9A87-FE76DFF465C1}" type="slidenum">
              <a:rPr lang="en-US" sz="1200">
                <a:solidFill>
                  <a:srgbClr val="000000"/>
                </a:solidFill>
              </a:rPr>
              <a:pPr/>
              <a:t>47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8189025-D205-EA43-AB43-A570E0AE031B}" type="slidenum">
              <a:rPr lang="en-US" sz="1200"/>
              <a:pPr/>
              <a:t>48</a:t>
            </a:fld>
            <a:endParaRPr lang="en-US" sz="1200"/>
          </a:p>
        </p:txBody>
      </p:sp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9C59895-90FF-8E45-BA1B-A088D9471C70}" type="slidenum">
              <a:rPr lang="en-US" sz="1200"/>
              <a:pPr/>
              <a:t>49</a:t>
            </a:fld>
            <a:endParaRPr lang="en-US" sz="1200"/>
          </a:p>
        </p:txBody>
      </p:sp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261AE0A-8157-BD4E-93FC-E3AB06C33C41}" type="slidenum">
              <a:rPr lang="en-US"/>
              <a:pPr/>
              <a:t>5</a:t>
            </a:fld>
            <a:endParaRPr lang="en-US"/>
          </a:p>
        </p:txBody>
      </p:sp>
      <p:sp>
        <p:nvSpPr>
          <p:cNvPr id="134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FE4B4F2-FBA5-DA4A-A13A-700DD5AA951D}" type="slidenum">
              <a:rPr lang="en-US" sz="1200"/>
              <a:pPr/>
              <a:t>50</a:t>
            </a:fld>
            <a:endParaRPr lang="en-US" sz="1200"/>
          </a:p>
        </p:txBody>
      </p:sp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D7D98D4-FF29-424F-AE86-876E68C46B53}" type="slidenum">
              <a:rPr lang="en-US"/>
              <a:pPr/>
              <a:t>51</a:t>
            </a:fld>
            <a:endParaRPr lang="en-US"/>
          </a:p>
        </p:txBody>
      </p:sp>
      <p:sp>
        <p:nvSpPr>
          <p:cNvPr id="4813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261AE0A-8157-BD4E-93FC-E3AB06C33C41}" type="slidenum">
              <a:rPr lang="en-US"/>
              <a:pPr/>
              <a:t>6</a:t>
            </a:fld>
            <a:endParaRPr lang="en-US"/>
          </a:p>
        </p:txBody>
      </p:sp>
      <p:sp>
        <p:nvSpPr>
          <p:cNvPr id="134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2D1CDB1-50FF-5246-8052-D21414E6A6C0}" type="slidenum">
              <a:rPr lang="en-US"/>
              <a:pPr/>
              <a:t>7</a:t>
            </a:fld>
            <a:endParaRPr lang="en-US"/>
          </a:p>
        </p:txBody>
      </p:sp>
      <p:sp>
        <p:nvSpPr>
          <p:cNvPr id="136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2A8172-A29A-4F4A-AD65-A41600F892DD}" type="slidenum">
              <a:rPr lang="en-US"/>
              <a:pPr/>
              <a:t>8</a:t>
            </a:fld>
            <a:endParaRPr lang="en-US"/>
          </a:p>
        </p:txBody>
      </p:sp>
      <p:sp>
        <p:nvSpPr>
          <p:cNvPr id="139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2B85328-B062-AE48-92EC-4D2E47B9A74C}" type="slidenum">
              <a:rPr lang="en-US"/>
              <a:pPr/>
              <a:t>9</a:t>
            </a:fld>
            <a:endParaRPr lang="en-US"/>
          </a:p>
        </p:txBody>
      </p:sp>
      <p:sp>
        <p:nvSpPr>
          <p:cNvPr id="141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3200400" y="3733800"/>
            <a:ext cx="5791200" cy="1295400"/>
          </a:xfrm>
        </p:spPr>
        <p:txBody>
          <a:bodyPr/>
          <a:lstStyle>
            <a:lvl1pPr marL="0" indent="0" algn="ctr">
              <a:buFontTx/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4821" name="Rectangle 5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1C992247-5A01-8444-834C-93A94372C26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ut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FF9BD6-BB59-574F-B046-DCE4C83067C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371055"/>
      </p:ext>
    </p:extLst>
  </p:cSld>
  <p:clrMapOvr>
    <a:masterClrMapping/>
  </p:clrMapOvr>
  <p:transition>
    <p:cut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38950" y="152400"/>
            <a:ext cx="2152650" cy="6629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152400"/>
            <a:ext cx="6305550" cy="6629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BF9E43-925D-A04A-807A-8BCB8A6F73D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304411"/>
      </p:ext>
    </p:extLst>
  </p:cSld>
  <p:clrMapOvr>
    <a:masterClrMapping/>
  </p:clrMapOvr>
  <p:transition>
    <p:cut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152400"/>
            <a:ext cx="72390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81000" y="1447800"/>
            <a:ext cx="8534400" cy="2590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000" y="4191000"/>
            <a:ext cx="8534400" cy="2590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33E1F24C-C191-2A4E-BAC1-AB979E7A0D9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985140"/>
      </p:ext>
    </p:extLst>
  </p:cSld>
  <p:clrMapOvr>
    <a:masterClrMapping/>
  </p:clrMapOvr>
  <p:transition>
    <p:cut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152400"/>
            <a:ext cx="72390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81000" y="1447800"/>
            <a:ext cx="4191000" cy="5334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724400" y="1447800"/>
            <a:ext cx="4191000" cy="53340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3ED3EAD6-E8F9-2A4D-85CA-1E4DD9584FE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149907"/>
      </p:ext>
    </p:extLst>
  </p:cSld>
  <p:clrMapOvr>
    <a:masterClrMapping/>
  </p:clrMapOvr>
  <p:transition>
    <p:cut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152400"/>
            <a:ext cx="72390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381000" y="1447800"/>
            <a:ext cx="4191000" cy="53340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4400" y="1447800"/>
            <a:ext cx="4191000" cy="5334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2974862E-58DC-3946-A19A-6A994810634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490141"/>
      </p:ext>
    </p:extLst>
  </p:cSld>
  <p:clrMapOvr>
    <a:masterClrMapping/>
  </p:clrMapOvr>
  <p:transition>
    <p:cut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0" y="5181600"/>
            <a:ext cx="9144000" cy="1676400"/>
          </a:xfrm>
          <a:prstGeom prst="rect">
            <a:avLst/>
          </a:prstGeom>
          <a:solidFill>
            <a:srgbClr val="01927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01927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3733800"/>
            <a:ext cx="9144000" cy="1143000"/>
          </a:xfrm>
          <a:effectLst>
            <a:outerShdw blurRad="63500" dist="20138" dir="2700000" algn="ctr" rotWithShape="0">
              <a:srgbClr val="000000">
                <a:alpha val="74998"/>
              </a:srgbClr>
            </a:outerShdw>
          </a:effectLst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5562600"/>
            <a:ext cx="9144000" cy="685800"/>
          </a:xfrm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/>
          <a:lstStyle>
            <a:lvl1pPr marL="0" indent="0" algn="ctr">
              <a:buFont typeface="Wingdings" pitchFamily="-111" charset="2"/>
              <a:buNone/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2" name="Picture 1" descr="Clerk Logo - 2 color without text-size reduced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990600"/>
            <a:ext cx="2286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679767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091361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79859720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00200" y="1371600"/>
            <a:ext cx="35814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4000" y="1371600"/>
            <a:ext cx="35814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603347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187271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9D55C2-28E5-2C40-9959-8AB51BBAA41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75432"/>
      </p:ext>
    </p:extLst>
  </p:cSld>
  <p:clrMapOvr>
    <a:masterClrMapping/>
  </p:clrMapOvr>
  <p:transition>
    <p:cut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795273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61952532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5591502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60422724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591626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6600" y="152400"/>
            <a:ext cx="1828800" cy="6400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00200" y="152400"/>
            <a:ext cx="5334000" cy="6400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48254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4EE275-818A-1642-9940-498AA88B974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67775"/>
      </p:ext>
    </p:extLst>
  </p:cSld>
  <p:clrMapOvr>
    <a:masterClrMapping/>
  </p:clrMapOvr>
  <p:transition>
    <p:cut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447800"/>
            <a:ext cx="41910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447800"/>
            <a:ext cx="41910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F344EE-B5D0-7E4B-8762-F514D472772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00472"/>
      </p:ext>
    </p:extLst>
  </p:cSld>
  <p:clrMapOvr>
    <a:masterClrMapping/>
  </p:clrMapOvr>
  <p:transition>
    <p:cut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DCA6ED-BE53-0146-B384-80AD4769899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403882"/>
      </p:ext>
    </p:extLst>
  </p:cSld>
  <p:clrMapOvr>
    <a:masterClrMapping/>
  </p:clrMapOvr>
  <p:transition>
    <p:cut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BE1ADC-2130-3A49-9863-8613855082F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506255"/>
      </p:ext>
    </p:extLst>
  </p:cSld>
  <p:clrMapOvr>
    <a:masterClrMapping/>
  </p:clrMapOvr>
  <p:transition>
    <p:cut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11477B-F2A6-EE42-928B-8578129ABB4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852967"/>
      </p:ext>
    </p:extLst>
  </p:cSld>
  <p:clrMapOvr>
    <a:masterClrMapping/>
  </p:clrMapOvr>
  <p:transition>
    <p:cut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58F79B-F5A3-AF42-A208-96E1824AB0D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323060"/>
      </p:ext>
    </p:extLst>
  </p:cSld>
  <p:clrMapOvr>
    <a:masterClrMapping/>
  </p:clrMapOvr>
  <p:transition>
    <p:cut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8E4D5C-7BAD-F747-85A9-6C167DF656F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469666"/>
      </p:ext>
    </p:extLst>
  </p:cSld>
  <p:clrMapOvr>
    <a:masterClrMapping/>
  </p:clrMapOvr>
  <p:transition>
    <p:cut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52600" y="152400"/>
            <a:ext cx="72390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447800"/>
            <a:ext cx="8534400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337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Times New Roman" charset="0"/>
              </a:defRPr>
            </a:lvl1pPr>
          </a:lstStyle>
          <a:p>
            <a:fld id="{78454038-623D-F444-9009-3335100C83F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3799" name="Text Box 7"/>
          <p:cNvSpPr txBox="1">
            <a:spLocks noChangeArrowheads="1"/>
          </p:cNvSpPr>
          <p:nvPr/>
        </p:nvSpPr>
        <p:spPr bwMode="auto">
          <a:xfrm>
            <a:off x="304800" y="304800"/>
            <a:ext cx="1371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 sz="2400">
              <a:latin typeface="Times New Roman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</p:sldLayoutIdLst>
  <p:transition>
    <p:cut/>
  </p:transition>
  <p:txStyles>
    <p:titleStyle>
      <a:lvl1pPr algn="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+mj-lt"/>
          <a:ea typeface="+mj-ea"/>
          <a:cs typeface="+mj-cs"/>
        </a:defRPr>
      </a:lvl1pPr>
      <a:lvl2pPr algn="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ＭＳ Ｐゴシック" charset="0"/>
        </a:defRPr>
      </a:lvl2pPr>
      <a:lvl3pPr algn="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ＭＳ Ｐゴシック" charset="0"/>
        </a:defRPr>
      </a:lvl3pPr>
      <a:lvl4pPr algn="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ＭＳ Ｐゴシック" charset="0"/>
        </a:defRPr>
      </a:lvl4pPr>
      <a:lvl5pPr algn="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ＭＳ Ｐゴシック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ＭＳ Ｐゴシック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ＭＳ Ｐゴシック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ＭＳ Ｐゴシック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00200" y="1371600"/>
            <a:ext cx="73152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transition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1927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19271"/>
          </a:solidFill>
          <a:latin typeface="Arial" pitchFamily="-111" charset="0"/>
          <a:ea typeface="ＭＳ Ｐゴシック" pitchFamily="-111" charset="-128"/>
          <a:cs typeface="ＭＳ Ｐゴシック" pitchFamily="-111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19271"/>
          </a:solidFill>
          <a:latin typeface="Arial" pitchFamily="-111" charset="0"/>
          <a:ea typeface="ＭＳ Ｐゴシック" pitchFamily="-111" charset="-128"/>
          <a:cs typeface="ＭＳ Ｐゴシック" pitchFamily="-111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19271"/>
          </a:solidFill>
          <a:latin typeface="Arial" pitchFamily="-111" charset="0"/>
          <a:ea typeface="ＭＳ Ｐゴシック" pitchFamily="-111" charset="-128"/>
          <a:cs typeface="ＭＳ Ｐゴシック" pitchFamily="-111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19271"/>
          </a:solidFill>
          <a:latin typeface="Arial" pitchFamily="-111" charset="0"/>
          <a:ea typeface="ＭＳ Ｐゴシック" pitchFamily="-111" charset="-128"/>
          <a:cs typeface="ＭＳ Ｐゴシック" pitchFamily="-111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rgbClr val="019271"/>
          </a:solidFill>
          <a:latin typeface="Arial" pitchFamily="-111" charset="0"/>
          <a:ea typeface="ＭＳ Ｐゴシック" pitchFamily="-111" charset="-128"/>
          <a:cs typeface="ＭＳ Ｐゴシック" pitchFamily="-111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rgbClr val="019271"/>
          </a:solidFill>
          <a:latin typeface="Arial" pitchFamily="-111" charset="0"/>
          <a:ea typeface="ＭＳ Ｐゴシック" pitchFamily="-111" charset="-128"/>
          <a:cs typeface="ＭＳ Ｐゴシック" pitchFamily="-111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rgbClr val="019271"/>
          </a:solidFill>
          <a:latin typeface="Arial" pitchFamily="-111" charset="0"/>
          <a:ea typeface="ＭＳ Ｐゴシック" pitchFamily="-111" charset="-128"/>
          <a:cs typeface="ＭＳ Ｐゴシック" pitchFamily="-111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rgbClr val="019271"/>
          </a:solidFill>
          <a:latin typeface="Arial" pitchFamily="-111" charset="0"/>
          <a:ea typeface="ＭＳ Ｐゴシック" pitchFamily="-111" charset="-128"/>
          <a:cs typeface="ＭＳ Ｐゴシック" pitchFamily="-111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19271"/>
        </a:buClr>
        <a:buSzPct val="80000"/>
        <a:buFont typeface="Wingdings" charset="0"/>
        <a:buChar char="v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19271"/>
        </a:buClr>
        <a:buFont typeface="Wingdings" charset="0"/>
        <a:buChar char="§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19271"/>
        </a:buClr>
        <a:buFont typeface="Times" charset="0"/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19271"/>
        </a:buClr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mp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00400" y="3657600"/>
            <a:ext cx="5791200" cy="1295400"/>
          </a:xfrm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smtClean="0"/>
              <a:t>Using </a:t>
            </a:r>
            <a:r>
              <a:rPr lang="en-US" dirty="0" smtClean="0"/>
              <a:t>Emotional </a:t>
            </a:r>
            <a:r>
              <a:rPr lang="en-US" dirty="0"/>
              <a:t>Intelligence </a:t>
            </a:r>
          </a:p>
          <a:p>
            <a:pPr>
              <a:lnSpc>
                <a:spcPct val="180000"/>
              </a:lnSpc>
            </a:pPr>
            <a:r>
              <a:rPr lang="en-US" sz="2800" dirty="0" smtClean="0"/>
              <a:t>to Achieve Peak Performance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1676400" y="1066800"/>
            <a:ext cx="6096000" cy="230832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2" name="Picture 1" descr="FPHRA 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1200" y="304800"/>
            <a:ext cx="2628900" cy="2641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00400" y="5715000"/>
            <a:ext cx="39402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Arial"/>
                <a:cs typeface="Arial"/>
              </a:rPr>
              <a:t>davidalba007@gmail.com</a:t>
            </a:r>
            <a:endParaRPr lang="en-US" sz="2400" b="1" dirty="0">
              <a:latin typeface="Arial"/>
              <a:cs typeface="Arial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Goleman’s</a:t>
            </a:r>
            <a:r>
              <a:rPr lang="en-US" dirty="0" smtClean="0"/>
              <a:t> EQ Model</a:t>
            </a:r>
            <a:endParaRPr lang="en-US" dirty="0"/>
          </a:p>
        </p:txBody>
      </p:sp>
      <p:sp>
        <p:nvSpPr>
          <p:cNvPr id="74757" name="Text Box 5"/>
          <p:cNvSpPr txBox="1">
            <a:spLocks noChangeArrowheads="1"/>
          </p:cNvSpPr>
          <p:nvPr/>
        </p:nvSpPr>
        <p:spPr bwMode="auto">
          <a:xfrm>
            <a:off x="3048000" y="5334000"/>
            <a:ext cx="184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pic>
        <p:nvPicPr>
          <p:cNvPr id="2" name="Picture 1" descr="Screen Shot 2017-01-16 at 9.35.22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295400"/>
            <a:ext cx="6995136" cy="544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891522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Self-Awareness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endParaRPr lang="en-US" i="1"/>
          </a:p>
          <a:p>
            <a:pPr>
              <a:buFontTx/>
              <a:buNone/>
            </a:pPr>
            <a:endParaRPr lang="en-US" i="1"/>
          </a:p>
          <a:p>
            <a:pPr>
              <a:buFontTx/>
              <a:buNone/>
            </a:pPr>
            <a:r>
              <a:rPr lang="en-US" i="1"/>
              <a:t>Self-awareness means having a deep understanding of one</a:t>
            </a:r>
            <a:r>
              <a:rPr lang="ja-JP" altLang="en-US" i="1">
                <a:latin typeface="Arial"/>
              </a:rPr>
              <a:t>’</a:t>
            </a:r>
            <a:r>
              <a:rPr lang="en-US" i="1"/>
              <a:t>s emotions…how their feelings affect them, other people and their job performance…</a:t>
            </a:r>
          </a:p>
          <a:p>
            <a:pPr algn="r">
              <a:buFontTx/>
              <a:buNone/>
            </a:pPr>
            <a:r>
              <a:rPr lang="en-US"/>
              <a:t>Daniel Goleman</a:t>
            </a:r>
            <a:endParaRPr lang="en-US" i="1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Self-Awareness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dirty="0"/>
              <a:t>People with high skill levels of self-awareness:</a:t>
            </a:r>
          </a:p>
          <a:p>
            <a:r>
              <a:rPr lang="en-US" sz="2800" dirty="0"/>
              <a:t>Interact easily with team members and clients who are </a:t>
            </a:r>
            <a:r>
              <a:rPr lang="en-US" sz="2800" dirty="0" smtClean="0"/>
              <a:t>demanding.</a:t>
            </a:r>
            <a:endParaRPr lang="en-US" sz="2800" dirty="0"/>
          </a:p>
          <a:p>
            <a:r>
              <a:rPr lang="en-US" sz="2800" dirty="0"/>
              <a:t>Make decisions in a calm state of </a:t>
            </a:r>
            <a:r>
              <a:rPr lang="en-US" sz="2800" dirty="0" smtClean="0"/>
              <a:t>mind.</a:t>
            </a:r>
            <a:endParaRPr lang="en-US" sz="2800" dirty="0"/>
          </a:p>
          <a:p>
            <a:r>
              <a:rPr lang="en-US" sz="2800" dirty="0"/>
              <a:t>Accurately assess themselves and exhibit </a:t>
            </a:r>
            <a:r>
              <a:rPr lang="en-US" sz="2800" dirty="0" smtClean="0"/>
              <a:t>openness.</a:t>
            </a:r>
            <a:endParaRPr lang="en-US" sz="2800" dirty="0"/>
          </a:p>
          <a:p>
            <a:r>
              <a:rPr lang="en-US" sz="2800" dirty="0"/>
              <a:t>Are quietly self-</a:t>
            </a:r>
            <a:r>
              <a:rPr lang="en-US" sz="2800" dirty="0" smtClean="0"/>
              <a:t>confident.</a:t>
            </a:r>
            <a:endParaRPr lang="en-US" sz="2800" dirty="0"/>
          </a:p>
          <a:p>
            <a:r>
              <a:rPr lang="en-US" sz="2800" dirty="0"/>
              <a:t>Accurately assess people and </a:t>
            </a:r>
            <a:r>
              <a:rPr lang="en-US" sz="2800" dirty="0" smtClean="0"/>
              <a:t>situations.</a:t>
            </a:r>
            <a:endParaRPr lang="en-US" dirty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Components of Self-Awareness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Emotional Awareness - recognizes one</a:t>
            </a:r>
            <a:r>
              <a:rPr lang="ja-JP" altLang="en-US" dirty="0">
                <a:latin typeface="Arial"/>
              </a:rPr>
              <a:t>’</a:t>
            </a:r>
            <a:r>
              <a:rPr lang="en-US" dirty="0"/>
              <a:t>s emotions and their </a:t>
            </a:r>
            <a:r>
              <a:rPr lang="en-US" dirty="0" smtClean="0"/>
              <a:t>effects</a:t>
            </a:r>
            <a:r>
              <a:rPr lang="en-US" smtClean="0"/>
              <a:t>.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Accurate Self-Assessment - knowing one</a:t>
            </a:r>
            <a:r>
              <a:rPr lang="ja-JP" altLang="en-US" dirty="0">
                <a:latin typeface="Arial"/>
              </a:rPr>
              <a:t>’</a:t>
            </a:r>
            <a:r>
              <a:rPr lang="en-US" dirty="0"/>
              <a:t>s strengths and </a:t>
            </a:r>
            <a:r>
              <a:rPr lang="en-US" dirty="0" smtClean="0"/>
              <a:t>limits.</a:t>
            </a:r>
            <a:endParaRPr lang="en-US" dirty="0"/>
          </a:p>
          <a:p>
            <a:pPr>
              <a:buFontTx/>
              <a:buNone/>
            </a:pPr>
            <a:endParaRPr lang="en-US" dirty="0"/>
          </a:p>
          <a:p>
            <a:r>
              <a:rPr lang="en-US" dirty="0"/>
              <a:t>Self-Confidence - a strong sense of one</a:t>
            </a:r>
            <a:r>
              <a:rPr lang="ja-JP" altLang="en-US" dirty="0">
                <a:latin typeface="Arial"/>
              </a:rPr>
              <a:t>’</a:t>
            </a:r>
            <a:r>
              <a:rPr lang="en-US" dirty="0"/>
              <a:t>s self-worth and </a:t>
            </a:r>
            <a:r>
              <a:rPr lang="en-US" dirty="0" smtClean="0"/>
              <a:t>capabilities.</a:t>
            </a:r>
            <a:endParaRPr lang="en-US" dirty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0"/>
              <a:t>Components of Self-Awareness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Accurate Self-Assessment</a:t>
            </a:r>
          </a:p>
          <a:p>
            <a:endParaRPr lang="en-US"/>
          </a:p>
        </p:txBody>
      </p:sp>
      <p:pic>
        <p:nvPicPr>
          <p:cNvPr id="81924" name="Picture 4" descr="johari-windo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133600"/>
            <a:ext cx="4648200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Components of Self-Awareness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Self-Confidence</a:t>
            </a:r>
          </a:p>
          <a:p>
            <a:pPr lvl="1"/>
            <a:r>
              <a:rPr lang="en-US"/>
              <a:t>Understand your talent</a:t>
            </a:r>
          </a:p>
          <a:p>
            <a:pPr lvl="1"/>
            <a:r>
              <a:rPr lang="en-US"/>
              <a:t>Suspend self-doubt and push through feelings of self-doubt to boost confidence</a:t>
            </a:r>
          </a:p>
          <a:p>
            <a:endParaRPr lang="en-US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Self</a:t>
            </a:r>
            <a:r>
              <a:rPr lang="en-US" dirty="0" smtClean="0"/>
              <a:t>-Awareness Activity</a:t>
            </a:r>
            <a:endParaRPr lang="en-US" dirty="0"/>
          </a:p>
        </p:txBody>
      </p:sp>
      <p:sp>
        <p:nvSpPr>
          <p:cNvPr id="89091" name="Text Box 3"/>
          <p:cNvSpPr txBox="1">
            <a:spLocks noChangeArrowheads="1"/>
          </p:cNvSpPr>
          <p:nvPr/>
        </p:nvSpPr>
        <p:spPr bwMode="auto">
          <a:xfrm>
            <a:off x="3048000" y="5334000"/>
            <a:ext cx="184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89092" name="Text Box 4"/>
          <p:cNvSpPr txBox="1">
            <a:spLocks noChangeArrowheads="1"/>
          </p:cNvSpPr>
          <p:nvPr/>
        </p:nvSpPr>
        <p:spPr bwMode="auto">
          <a:xfrm>
            <a:off x="-26191" y="1320224"/>
            <a:ext cx="4037884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3200" b="1" dirty="0" smtClean="0">
                <a:latin typeface="Arial" charset="0"/>
              </a:rPr>
              <a:t>Name That Emotion</a:t>
            </a:r>
            <a:endParaRPr lang="en-US" dirty="0"/>
          </a:p>
        </p:txBody>
      </p:sp>
      <p:pic>
        <p:nvPicPr>
          <p:cNvPr id="89094" name="Picture 6" descr="54916-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1338" y="2057400"/>
            <a:ext cx="3090862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Actions to Build Self-Awareness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Develop habit of self-observation</a:t>
            </a:r>
          </a:p>
          <a:p>
            <a:r>
              <a:rPr lang="en-US" dirty="0"/>
              <a:t>Spend </a:t>
            </a:r>
            <a:r>
              <a:rPr lang="en-US" dirty="0" smtClean="0"/>
              <a:t>time daily </a:t>
            </a:r>
            <a:r>
              <a:rPr lang="en-US" dirty="0"/>
              <a:t>on self-reflection</a:t>
            </a:r>
          </a:p>
          <a:p>
            <a:r>
              <a:rPr lang="en-US" dirty="0"/>
              <a:t>Keep a journal</a:t>
            </a:r>
          </a:p>
          <a:p>
            <a:r>
              <a:rPr lang="en-US" dirty="0"/>
              <a:t>Ask for feedback</a:t>
            </a:r>
          </a:p>
          <a:p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1" grpId="0" build="p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Goleman’s</a:t>
            </a:r>
            <a:r>
              <a:rPr lang="en-US" dirty="0" smtClean="0"/>
              <a:t> EQ Model</a:t>
            </a:r>
            <a:endParaRPr lang="en-US" dirty="0"/>
          </a:p>
        </p:txBody>
      </p:sp>
      <p:sp>
        <p:nvSpPr>
          <p:cNvPr id="74757" name="Text Box 5"/>
          <p:cNvSpPr txBox="1">
            <a:spLocks noChangeArrowheads="1"/>
          </p:cNvSpPr>
          <p:nvPr/>
        </p:nvSpPr>
        <p:spPr bwMode="auto">
          <a:xfrm>
            <a:off x="3048000" y="5334000"/>
            <a:ext cx="184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pic>
        <p:nvPicPr>
          <p:cNvPr id="2" name="Picture 1" descr="Screen Shot 2017-01-16 at 9.35.22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295400"/>
            <a:ext cx="6995136" cy="544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364192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Self</a:t>
            </a:r>
            <a:r>
              <a:rPr lang="en-US" dirty="0" smtClean="0"/>
              <a:t>-Management</a:t>
            </a:r>
            <a:endParaRPr lang="en-US" dirty="0"/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endParaRPr lang="en-US" i="1" dirty="0"/>
          </a:p>
          <a:p>
            <a:pPr>
              <a:buFontTx/>
              <a:buNone/>
            </a:pPr>
            <a:r>
              <a:rPr lang="en-US" i="1" dirty="0"/>
              <a:t>Self</a:t>
            </a:r>
            <a:r>
              <a:rPr lang="en-US" i="1" dirty="0" smtClean="0"/>
              <a:t>-management, </a:t>
            </a:r>
            <a:r>
              <a:rPr lang="en-US" i="1" dirty="0"/>
              <a:t>which is like an on-going inner conversation, is the component of </a:t>
            </a:r>
            <a:r>
              <a:rPr lang="en-US" i="1" dirty="0" smtClean="0"/>
              <a:t>EQ </a:t>
            </a:r>
            <a:r>
              <a:rPr lang="en-US" i="1" dirty="0"/>
              <a:t>that frees us from being prisoners of our feelings. People engaged in such a conversation…find ways to control (emotional impulses) and even to channel (emotions ) in useful ways… </a:t>
            </a:r>
          </a:p>
          <a:p>
            <a:pPr algn="r">
              <a:buFontTx/>
              <a:buNone/>
            </a:pPr>
            <a:r>
              <a:rPr lang="en-US" dirty="0"/>
              <a:t>Daniel Goleman</a:t>
            </a:r>
            <a:endParaRPr lang="en-US" i="1" dirty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 Prepared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371600"/>
            <a:ext cx="8534400" cy="5334000"/>
          </a:xfrm>
        </p:spPr>
        <p:txBody>
          <a:bodyPr/>
          <a:lstStyle/>
          <a:p>
            <a:pPr algn="ctr">
              <a:buFontTx/>
              <a:buNone/>
            </a:pPr>
            <a:endParaRPr lang="en-US" sz="3600" dirty="0"/>
          </a:p>
          <a:p>
            <a:pPr algn="ctr">
              <a:buFontTx/>
              <a:buNone/>
            </a:pPr>
            <a:r>
              <a:rPr lang="en-US" sz="3600" dirty="0" smtClean="0"/>
              <a:t>Please </a:t>
            </a:r>
            <a:r>
              <a:rPr lang="en-US" sz="3600" dirty="0"/>
              <a:t>check your </a:t>
            </a:r>
            <a:r>
              <a:rPr lang="en-US" sz="3600" dirty="0" smtClean="0"/>
              <a:t>pockets, </a:t>
            </a:r>
            <a:r>
              <a:rPr lang="en-US" sz="3600" dirty="0"/>
              <a:t>purse, </a:t>
            </a:r>
            <a:r>
              <a:rPr lang="en-US" sz="3600" dirty="0" smtClean="0"/>
              <a:t>briefcase, cell phone, wallet </a:t>
            </a:r>
            <a:r>
              <a:rPr lang="en-US" sz="3600" dirty="0"/>
              <a:t>for an item that </a:t>
            </a:r>
            <a:r>
              <a:rPr lang="ja-JP" altLang="en-US" sz="3600" dirty="0">
                <a:latin typeface="Arial"/>
              </a:rPr>
              <a:t>“</a:t>
            </a:r>
            <a:r>
              <a:rPr lang="en-US" sz="3600" dirty="0"/>
              <a:t>speaks</a:t>
            </a:r>
            <a:r>
              <a:rPr lang="ja-JP" altLang="en-US" sz="3600" dirty="0">
                <a:latin typeface="Arial"/>
              </a:rPr>
              <a:t>”</a:t>
            </a:r>
            <a:r>
              <a:rPr lang="en-US" sz="3600" dirty="0"/>
              <a:t> about who you are</a:t>
            </a:r>
            <a:r>
              <a:rPr lang="en-US" sz="3600" dirty="0" smtClean="0"/>
              <a:t>.</a:t>
            </a:r>
          </a:p>
          <a:p>
            <a:pPr algn="ctr">
              <a:buFontTx/>
              <a:buNone/>
            </a:pPr>
            <a:endParaRPr lang="en-US" dirty="0"/>
          </a:p>
          <a:p>
            <a:pPr algn="ctr">
              <a:buFontTx/>
              <a:buNone/>
            </a:pPr>
            <a:r>
              <a:rPr lang="en-US" dirty="0" smtClean="0"/>
              <a:t>It could be a photo, jewelry, membership card, screen photo, memento, stub, souvenir, etc. </a:t>
            </a:r>
            <a:endParaRPr lang="en-US" dirty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152400"/>
            <a:ext cx="7315200" cy="838200"/>
          </a:xfrm>
        </p:spPr>
        <p:txBody>
          <a:bodyPr/>
          <a:lstStyle/>
          <a:p>
            <a:r>
              <a:rPr lang="en-US" sz="3500" dirty="0" smtClean="0"/>
              <a:t>Components </a:t>
            </a:r>
            <a:r>
              <a:rPr lang="en-US" sz="3500" dirty="0"/>
              <a:t>of Self</a:t>
            </a:r>
            <a:r>
              <a:rPr lang="en-US" sz="3500" dirty="0" smtClean="0"/>
              <a:t>-Management</a:t>
            </a:r>
            <a:endParaRPr lang="en-US" sz="3500" dirty="0"/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Self-Control</a:t>
            </a:r>
          </a:p>
          <a:p>
            <a:r>
              <a:rPr lang="en-US" dirty="0"/>
              <a:t>Trustworthiness</a:t>
            </a:r>
          </a:p>
          <a:p>
            <a:r>
              <a:rPr lang="en-US" dirty="0"/>
              <a:t>Conscientiousness</a:t>
            </a:r>
          </a:p>
          <a:p>
            <a:r>
              <a:rPr lang="en-US" dirty="0"/>
              <a:t>Adaptability</a:t>
            </a:r>
          </a:p>
          <a:p>
            <a:r>
              <a:rPr lang="en-US" dirty="0"/>
              <a:t>Innovation</a:t>
            </a:r>
          </a:p>
          <a:p>
            <a:endParaRPr lang="en-US" dirty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Self-Management</a:t>
            </a:r>
            <a:endParaRPr lang="en-US" b="0" dirty="0"/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endParaRPr lang="en-US" i="1" dirty="0"/>
          </a:p>
          <a:p>
            <a:pPr>
              <a:buFontTx/>
              <a:buNone/>
            </a:pPr>
            <a:r>
              <a:rPr lang="en-US" i="1" dirty="0"/>
              <a:t>The ultimate act of personal responsibility at work may be taking control of our own state of mind.</a:t>
            </a:r>
          </a:p>
          <a:p>
            <a:pPr algn="r">
              <a:buFontTx/>
              <a:buNone/>
            </a:pPr>
            <a:r>
              <a:rPr lang="en-US" dirty="0"/>
              <a:t>Daniel Goleman</a:t>
            </a:r>
            <a:endParaRPr lang="en-US" i="1" dirty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Self</a:t>
            </a:r>
            <a:r>
              <a:rPr lang="en-US" dirty="0" smtClean="0"/>
              <a:t>-Management Activity</a:t>
            </a:r>
            <a:endParaRPr lang="en-US" dirty="0"/>
          </a:p>
        </p:txBody>
      </p:sp>
      <p:sp>
        <p:nvSpPr>
          <p:cNvPr id="89091" name="Text Box 3"/>
          <p:cNvSpPr txBox="1">
            <a:spLocks noChangeArrowheads="1"/>
          </p:cNvSpPr>
          <p:nvPr/>
        </p:nvSpPr>
        <p:spPr bwMode="auto">
          <a:xfrm>
            <a:off x="3048000" y="5334000"/>
            <a:ext cx="184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89092" name="Text Box 4"/>
          <p:cNvSpPr txBox="1">
            <a:spLocks noChangeArrowheads="1"/>
          </p:cNvSpPr>
          <p:nvPr/>
        </p:nvSpPr>
        <p:spPr bwMode="auto">
          <a:xfrm>
            <a:off x="3466669" y="1371600"/>
            <a:ext cx="17653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3200" b="1" dirty="0">
                <a:latin typeface="Arial" charset="0"/>
              </a:rPr>
              <a:t>Self-talk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5410200" y="5029200"/>
            <a:ext cx="375495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+mj-lt"/>
              </a:rPr>
              <a:t>What </a:t>
            </a:r>
            <a:r>
              <a:rPr lang="en-US" sz="2400" b="1" dirty="0">
                <a:latin typeface="+mj-lt"/>
              </a:rPr>
              <a:t>A</a:t>
            </a:r>
            <a:r>
              <a:rPr lang="en-US" sz="2400" b="1" dirty="0" smtClean="0">
                <a:latin typeface="+mj-lt"/>
              </a:rPr>
              <a:t>re </a:t>
            </a:r>
            <a:r>
              <a:rPr lang="en-US" sz="2400" b="1" dirty="0">
                <a:latin typeface="+mj-lt"/>
              </a:rPr>
              <a:t>Y</a:t>
            </a:r>
            <a:r>
              <a:rPr lang="en-US" sz="2400" b="1" dirty="0" smtClean="0">
                <a:latin typeface="+mj-lt"/>
              </a:rPr>
              <a:t>ou </a:t>
            </a:r>
            <a:r>
              <a:rPr lang="en-US" sz="2400" b="1" dirty="0">
                <a:latin typeface="+mj-lt"/>
              </a:rPr>
              <a:t>T</a:t>
            </a:r>
            <a:r>
              <a:rPr lang="en-US" sz="2400" b="1" dirty="0" smtClean="0">
                <a:latin typeface="+mj-lt"/>
              </a:rPr>
              <a:t>elling </a:t>
            </a:r>
          </a:p>
          <a:p>
            <a:r>
              <a:rPr lang="en-US" sz="2400" b="1" dirty="0">
                <a:latin typeface="+mj-lt"/>
              </a:rPr>
              <a:t>Y</a:t>
            </a:r>
            <a:r>
              <a:rPr lang="en-US" sz="2400" b="1" dirty="0" smtClean="0">
                <a:latin typeface="+mj-lt"/>
              </a:rPr>
              <a:t>ourself Lately Activity?</a:t>
            </a:r>
            <a:endParaRPr lang="en-US" sz="2400" b="1" dirty="0"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6540" y="5036403"/>
            <a:ext cx="290386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+mj-lt"/>
              </a:rPr>
              <a:t>Constructive Inner</a:t>
            </a:r>
          </a:p>
          <a:p>
            <a:r>
              <a:rPr lang="en-US" sz="2400" b="1" dirty="0" smtClean="0">
                <a:latin typeface="+mj-lt"/>
              </a:rPr>
              <a:t>Dialog Activity</a:t>
            </a:r>
            <a:endParaRPr lang="en-US" sz="2400" b="1" dirty="0">
              <a:latin typeface="+mj-lt"/>
            </a:endParaRPr>
          </a:p>
        </p:txBody>
      </p:sp>
      <p:pic>
        <p:nvPicPr>
          <p:cNvPr id="3" name="Picture 2" descr="Screen Shot 2017-01-18 at 12.34.39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2133600"/>
            <a:ext cx="2015694" cy="4038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962400" y="6197024"/>
            <a:ext cx="80021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Arial"/>
                <a:cs typeface="Arial"/>
              </a:rPr>
              <a:t>OR</a:t>
            </a:r>
            <a:endParaRPr lang="en-US" sz="3200" b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66159317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152400"/>
            <a:ext cx="7391400" cy="838200"/>
          </a:xfrm>
        </p:spPr>
        <p:txBody>
          <a:bodyPr/>
          <a:lstStyle/>
          <a:p>
            <a:r>
              <a:rPr lang="en-US" sz="3500" dirty="0"/>
              <a:t>Actions to Build Self</a:t>
            </a:r>
            <a:r>
              <a:rPr lang="en-US" sz="3500" dirty="0" smtClean="0"/>
              <a:t>-Management</a:t>
            </a:r>
            <a:endParaRPr lang="en-US" sz="3500" dirty="0"/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Develop constructive inner dialogs 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Avoid distorted thinking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Overgeneralizations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Destructive labeling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Derail counterproductive behavior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Sarcasm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Avoidance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Boastfulness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Use humor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Redirect your emotional energy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Take time out to relax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Behavior rehearsal</a:t>
            </a:r>
          </a:p>
          <a:p>
            <a:pPr>
              <a:lnSpc>
                <a:spcPct val="90000"/>
              </a:lnSpc>
            </a:pPr>
            <a:endParaRPr lang="en-US" sz="2800" dirty="0"/>
          </a:p>
          <a:p>
            <a:pPr lvl="1"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endParaRPr lang="en-US" sz="2800" dirty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7" grpId="0" build="p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Goleman’s</a:t>
            </a:r>
            <a:r>
              <a:rPr lang="en-US" dirty="0" smtClean="0"/>
              <a:t> EQ Model</a:t>
            </a:r>
            <a:endParaRPr lang="en-US" dirty="0"/>
          </a:p>
        </p:txBody>
      </p:sp>
      <p:sp>
        <p:nvSpPr>
          <p:cNvPr id="74757" name="Text Box 5"/>
          <p:cNvSpPr txBox="1">
            <a:spLocks noChangeArrowheads="1"/>
          </p:cNvSpPr>
          <p:nvPr/>
        </p:nvSpPr>
        <p:spPr bwMode="auto">
          <a:xfrm>
            <a:off x="3048000" y="5334000"/>
            <a:ext cx="184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pic>
        <p:nvPicPr>
          <p:cNvPr id="2" name="Picture 1" descr="Screen Shot 2017-01-16 at 9.35.22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295400"/>
            <a:ext cx="6995136" cy="544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646276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Self-Motivation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endParaRPr lang="en-US" i="1"/>
          </a:p>
          <a:p>
            <a:pPr>
              <a:buFontTx/>
              <a:buNone/>
            </a:pPr>
            <a:r>
              <a:rPr lang="en-US" i="1"/>
              <a:t>(People who possess self-motivation skills) are driven to achieve beyond expectations…The key word here is achieve…They are motivated by a deeply embedded desire to achieve for the sake of achievement (alone)…</a:t>
            </a:r>
          </a:p>
          <a:p>
            <a:pPr algn="r">
              <a:buFontTx/>
              <a:buNone/>
            </a:pPr>
            <a:r>
              <a:rPr lang="en-US"/>
              <a:t>Daniel Goleman</a:t>
            </a:r>
            <a:endParaRPr lang="en-US" i="1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Self-Motivation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dirty="0"/>
              <a:t>People with high skill levels of self-motivation:</a:t>
            </a:r>
            <a:r>
              <a:rPr lang="en-US" sz="2800" dirty="0"/>
              <a:t> 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Initiate improvements in their jobs, departments and division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Succeed at difficult assignments more often than those with low self-motivation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Are less likely to quit their job or leave the organization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Motivate their staff and others they interact with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Magnetize a cadre of people around them with the same traits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Components of Self-Motivation</a:t>
            </a:r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Achievement drive</a:t>
            </a:r>
          </a:p>
          <a:p>
            <a:r>
              <a:rPr lang="en-US" dirty="0"/>
              <a:t>Commitment</a:t>
            </a:r>
          </a:p>
          <a:p>
            <a:r>
              <a:rPr lang="en-US" dirty="0"/>
              <a:t>Initiative</a:t>
            </a:r>
          </a:p>
          <a:p>
            <a:r>
              <a:rPr lang="en-US" dirty="0"/>
              <a:t>Optimism</a:t>
            </a:r>
          </a:p>
          <a:p>
            <a:pPr>
              <a:buFontTx/>
              <a:buNone/>
            </a:pPr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Self-Motivation Activity</a:t>
            </a:r>
          </a:p>
        </p:txBody>
      </p:sp>
      <p:sp>
        <p:nvSpPr>
          <p:cNvPr id="92163" name="Text Box 3"/>
          <p:cNvSpPr txBox="1">
            <a:spLocks noChangeArrowheads="1"/>
          </p:cNvSpPr>
          <p:nvPr/>
        </p:nvSpPr>
        <p:spPr bwMode="auto">
          <a:xfrm>
            <a:off x="3048000" y="5334000"/>
            <a:ext cx="184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92164" name="Text Box 4"/>
          <p:cNvSpPr txBox="1">
            <a:spLocks noChangeArrowheads="1"/>
          </p:cNvSpPr>
          <p:nvPr/>
        </p:nvSpPr>
        <p:spPr bwMode="auto">
          <a:xfrm>
            <a:off x="2968625" y="1524000"/>
            <a:ext cx="332263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3200" b="1">
                <a:latin typeface="Arial" charset="0"/>
              </a:rPr>
              <a:t>Eye On the Goal</a:t>
            </a:r>
            <a:endParaRPr lang="en-US"/>
          </a:p>
        </p:txBody>
      </p:sp>
      <p:pic>
        <p:nvPicPr>
          <p:cNvPr id="92166" name="Picture 6" descr="Michael-Jord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586038"/>
            <a:ext cx="4837113" cy="356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Actions to Build Self-Motivation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447800"/>
            <a:ext cx="8763000" cy="53340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dirty="0"/>
              <a:t>Use motivational self-statements (affirmations)</a:t>
            </a:r>
          </a:p>
          <a:p>
            <a:pPr>
              <a:lnSpc>
                <a:spcPct val="110000"/>
              </a:lnSpc>
            </a:pPr>
            <a:r>
              <a:rPr lang="en-US" dirty="0"/>
              <a:t>Use positive mental imagery</a:t>
            </a:r>
          </a:p>
          <a:p>
            <a:pPr>
              <a:lnSpc>
                <a:spcPct val="110000"/>
              </a:lnSpc>
            </a:pPr>
            <a:r>
              <a:rPr lang="en-US" dirty="0"/>
              <a:t>Find an emotional mentor</a:t>
            </a:r>
          </a:p>
          <a:p>
            <a:pPr>
              <a:lnSpc>
                <a:spcPct val="110000"/>
              </a:lnSpc>
            </a:pPr>
            <a:r>
              <a:rPr lang="en-US" dirty="0"/>
              <a:t>Create a healthy work environment</a:t>
            </a:r>
            <a:r>
              <a:rPr lang="en-US" sz="2800" dirty="0"/>
              <a:t>  </a:t>
            </a:r>
          </a:p>
          <a:p>
            <a:pPr lvl="1"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endParaRPr lang="en-US" sz="2800" dirty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87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Emotional Intelligence History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76400"/>
            <a:ext cx="8915400" cy="4381500"/>
          </a:xfrm>
        </p:spPr>
        <p:txBody>
          <a:bodyPr/>
          <a:lstStyle/>
          <a:p>
            <a:pPr>
              <a:buFontTx/>
              <a:buNone/>
            </a:pPr>
            <a:endParaRPr lang="en-US" dirty="0"/>
          </a:p>
        </p:txBody>
      </p:sp>
      <p:cxnSp>
        <p:nvCxnSpPr>
          <p:cNvPr id="63492" name="AutoShape 4"/>
          <p:cNvCxnSpPr>
            <a:cxnSpLocks noChangeShapeType="1"/>
            <a:stCxn id="63491" idx="1"/>
            <a:endCxn id="63491" idx="1"/>
          </p:cNvCxnSpPr>
          <p:nvPr/>
        </p:nvCxnSpPr>
        <p:spPr bwMode="auto">
          <a:xfrm>
            <a:off x="228600" y="3867150"/>
            <a:ext cx="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63493" name="Line 5"/>
          <p:cNvSpPr>
            <a:spLocks noChangeShapeType="1"/>
          </p:cNvSpPr>
          <p:nvPr/>
        </p:nvSpPr>
        <p:spPr bwMode="auto">
          <a:xfrm rot="153707" flipV="1">
            <a:off x="301625" y="5484813"/>
            <a:ext cx="1449388" cy="53975"/>
          </a:xfrm>
          <a:prstGeom prst="line">
            <a:avLst/>
          </a:prstGeom>
          <a:noFill/>
          <a:ln w="76200">
            <a:solidFill>
              <a:schemeClr val="tx2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3494" name="Line 6"/>
          <p:cNvSpPr>
            <a:spLocks noChangeShapeType="1"/>
          </p:cNvSpPr>
          <p:nvPr/>
        </p:nvSpPr>
        <p:spPr bwMode="auto">
          <a:xfrm>
            <a:off x="3429000" y="5562600"/>
            <a:ext cx="1752600" cy="0"/>
          </a:xfrm>
          <a:prstGeom prst="line">
            <a:avLst/>
          </a:prstGeom>
          <a:noFill/>
          <a:ln w="76200">
            <a:solidFill>
              <a:schemeClr val="tx2"/>
            </a:solidFill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3495" name="Line 7"/>
          <p:cNvSpPr>
            <a:spLocks noChangeShapeType="1"/>
          </p:cNvSpPr>
          <p:nvPr/>
        </p:nvSpPr>
        <p:spPr bwMode="auto">
          <a:xfrm>
            <a:off x="5181600" y="5562600"/>
            <a:ext cx="1752600" cy="0"/>
          </a:xfrm>
          <a:prstGeom prst="line">
            <a:avLst/>
          </a:prstGeom>
          <a:noFill/>
          <a:ln w="762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3496" name="Line 8"/>
          <p:cNvSpPr>
            <a:spLocks noChangeShapeType="1"/>
          </p:cNvSpPr>
          <p:nvPr/>
        </p:nvSpPr>
        <p:spPr bwMode="auto">
          <a:xfrm rot="21584235">
            <a:off x="7007225" y="5562600"/>
            <a:ext cx="1906588" cy="0"/>
          </a:xfrm>
          <a:prstGeom prst="line">
            <a:avLst/>
          </a:prstGeom>
          <a:noFill/>
          <a:ln w="76200">
            <a:solidFill>
              <a:schemeClr val="tx2"/>
            </a:solidFill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3497" name="WordArt 9"/>
          <p:cNvSpPr>
            <a:spLocks noChangeArrowheads="1" noChangeShapeType="1" noTextEdit="1"/>
          </p:cNvSpPr>
          <p:nvPr/>
        </p:nvSpPr>
        <p:spPr bwMode="auto">
          <a:xfrm rot="-3289641">
            <a:off x="366712" y="3976688"/>
            <a:ext cx="2047875" cy="6477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2"/>
                </a:solidFill>
                <a:latin typeface="Arial Black"/>
                <a:ea typeface="Arial Black"/>
                <a:cs typeface="Arial Black"/>
              </a:rPr>
              <a:t>Darwin</a:t>
            </a:r>
            <a:endParaRPr lang="en-US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chemeClr val="tx2"/>
              </a:solidFill>
              <a:latin typeface="Arial Black"/>
              <a:ea typeface="Arial Black"/>
              <a:cs typeface="Arial Black"/>
            </a:endParaRPr>
          </a:p>
        </p:txBody>
      </p:sp>
      <p:sp>
        <p:nvSpPr>
          <p:cNvPr id="63498" name="WordArt 10"/>
          <p:cNvSpPr>
            <a:spLocks noChangeArrowheads="1" noChangeShapeType="1" noTextEdit="1"/>
          </p:cNvSpPr>
          <p:nvPr/>
        </p:nvSpPr>
        <p:spPr bwMode="auto">
          <a:xfrm rot="-3321011">
            <a:off x="4857750" y="3219450"/>
            <a:ext cx="4038600" cy="6477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2"/>
                </a:solidFill>
                <a:latin typeface="Arial Black"/>
                <a:ea typeface="Arial Black"/>
                <a:cs typeface="Arial Black"/>
              </a:rPr>
              <a:t>Mayer &amp; Salovey</a:t>
            </a:r>
          </a:p>
        </p:txBody>
      </p:sp>
      <p:sp>
        <p:nvSpPr>
          <p:cNvPr id="63499" name="WordArt 11"/>
          <p:cNvSpPr>
            <a:spLocks noChangeArrowheads="1" noChangeShapeType="1" noTextEdit="1"/>
          </p:cNvSpPr>
          <p:nvPr/>
        </p:nvSpPr>
        <p:spPr bwMode="auto">
          <a:xfrm rot="-3102061">
            <a:off x="3743325" y="4105275"/>
            <a:ext cx="1695450" cy="6477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2"/>
                </a:solidFill>
                <a:latin typeface="Arial Black"/>
                <a:ea typeface="Arial Black"/>
                <a:cs typeface="Arial Black"/>
              </a:rPr>
              <a:t>Bar-On</a:t>
            </a:r>
          </a:p>
        </p:txBody>
      </p:sp>
      <p:sp>
        <p:nvSpPr>
          <p:cNvPr id="63500" name="WordArt 12"/>
          <p:cNvSpPr>
            <a:spLocks noChangeArrowheads="1" noChangeShapeType="1" noTextEdit="1"/>
          </p:cNvSpPr>
          <p:nvPr/>
        </p:nvSpPr>
        <p:spPr bwMode="auto">
          <a:xfrm rot="-3378540">
            <a:off x="7067550" y="3905250"/>
            <a:ext cx="2209800" cy="6477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2"/>
                </a:solidFill>
                <a:latin typeface="Arial Black"/>
                <a:ea typeface="Arial Black"/>
                <a:cs typeface="Arial Black"/>
              </a:rPr>
              <a:t>Goleman</a:t>
            </a:r>
          </a:p>
        </p:txBody>
      </p:sp>
      <p:sp>
        <p:nvSpPr>
          <p:cNvPr id="63501" name="Line 13"/>
          <p:cNvSpPr>
            <a:spLocks noChangeShapeType="1"/>
          </p:cNvSpPr>
          <p:nvPr/>
        </p:nvSpPr>
        <p:spPr bwMode="auto">
          <a:xfrm>
            <a:off x="1752600" y="5562600"/>
            <a:ext cx="1676400" cy="0"/>
          </a:xfrm>
          <a:prstGeom prst="line">
            <a:avLst/>
          </a:prstGeom>
          <a:noFill/>
          <a:ln w="76200">
            <a:solidFill>
              <a:schemeClr val="tx2"/>
            </a:solidFill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3502" name="WordArt 14"/>
          <p:cNvSpPr>
            <a:spLocks noChangeArrowheads="1" noChangeShapeType="1" noTextEdit="1"/>
          </p:cNvSpPr>
          <p:nvPr/>
        </p:nvSpPr>
        <p:spPr bwMode="auto">
          <a:xfrm rot="-3133491">
            <a:off x="1733550" y="3829050"/>
            <a:ext cx="2514600" cy="6477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2"/>
                </a:solidFill>
                <a:latin typeface="Arial Black"/>
                <a:ea typeface="Arial Black"/>
                <a:cs typeface="Arial Black"/>
              </a:rPr>
              <a:t>Thorndike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8" grpId="0"/>
      <p:bldP spid="63499" grpId="0"/>
      <p:bldP spid="63500" grpId="0"/>
      <p:bldP spid="63502" grpId="0"/>
      <p:bldP spid="63502" grpId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Goleman’s</a:t>
            </a:r>
            <a:r>
              <a:rPr lang="en-US" dirty="0" smtClean="0"/>
              <a:t> EQ Model</a:t>
            </a:r>
            <a:endParaRPr lang="en-US" dirty="0"/>
          </a:p>
        </p:txBody>
      </p:sp>
      <p:sp>
        <p:nvSpPr>
          <p:cNvPr id="74757" name="Text Box 5"/>
          <p:cNvSpPr txBox="1">
            <a:spLocks noChangeArrowheads="1"/>
          </p:cNvSpPr>
          <p:nvPr/>
        </p:nvSpPr>
        <p:spPr bwMode="auto">
          <a:xfrm>
            <a:off x="3048000" y="5334000"/>
            <a:ext cx="184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pic>
        <p:nvPicPr>
          <p:cNvPr id="2" name="Picture 1" descr="Screen Shot 2017-01-16 at 9.35.22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295400"/>
            <a:ext cx="6995136" cy="54483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91200" y="2362200"/>
            <a:ext cx="21467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Arial"/>
                <a:cs typeface="Arial"/>
              </a:rPr>
              <a:t>Empathy</a:t>
            </a:r>
            <a:endParaRPr lang="en-US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17885606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Empathy</a:t>
            </a:r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endParaRPr lang="en-US" i="1" dirty="0"/>
          </a:p>
          <a:p>
            <a:pPr>
              <a:buFontTx/>
              <a:buNone/>
            </a:pPr>
            <a:r>
              <a:rPr lang="en-US" i="1" dirty="0"/>
              <a:t>…empathy means thoughtfully considering </a:t>
            </a:r>
            <a:r>
              <a:rPr lang="en-US" i="1" dirty="0" smtClean="0"/>
              <a:t>employee</a:t>
            </a:r>
            <a:r>
              <a:rPr lang="ja-JP" altLang="en-US" i="1" dirty="0" smtClean="0">
                <a:latin typeface="Arial"/>
              </a:rPr>
              <a:t>’</a:t>
            </a:r>
            <a:r>
              <a:rPr lang="en-US" i="1" dirty="0" smtClean="0"/>
              <a:t>s </a:t>
            </a:r>
            <a:r>
              <a:rPr lang="en-US" dirty="0"/>
              <a:t>(</a:t>
            </a:r>
            <a:r>
              <a:rPr lang="en-US" dirty="0" smtClean="0"/>
              <a:t>other’s)</a:t>
            </a:r>
            <a:r>
              <a:rPr lang="en-US" i="1" dirty="0" smtClean="0"/>
              <a:t> </a:t>
            </a:r>
            <a:r>
              <a:rPr lang="en-US" i="1" dirty="0"/>
              <a:t>feelings - along with other factors - in the process of making intelligent decisions…</a:t>
            </a:r>
          </a:p>
          <a:p>
            <a:pPr algn="r">
              <a:buFontTx/>
              <a:buNone/>
            </a:pPr>
            <a:r>
              <a:rPr lang="en-US" dirty="0"/>
              <a:t>Daniel Goleman</a:t>
            </a:r>
            <a:endParaRPr lang="en-US" i="1" dirty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Empathy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447800"/>
            <a:ext cx="9144000" cy="53340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2800" dirty="0"/>
              <a:t>People with high skill levels of empathy:</a:t>
            </a:r>
            <a:r>
              <a:rPr lang="en-US" sz="2400" dirty="0"/>
              <a:t> 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Frequently inform people during times of change </a:t>
            </a:r>
            <a:r>
              <a:rPr lang="en-US" sz="2400" dirty="0" smtClean="0"/>
              <a:t>and uncertainty</a:t>
            </a: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dirty="0"/>
              <a:t>Promote collaboration 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Develop all staff to their potential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Develop and retain the intellectual capital of the organization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Achieve consistently high performance of direct reports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Enjoy increased </a:t>
            </a:r>
            <a:r>
              <a:rPr lang="en-US" sz="2400" dirty="0"/>
              <a:t>job motivation and satisfaction of staff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2400" dirty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Components of Empathy</a:t>
            </a:r>
            <a:endParaRPr lang="en-US" dirty="0"/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Understanding others</a:t>
            </a:r>
          </a:p>
          <a:p>
            <a:r>
              <a:rPr lang="en-US" dirty="0"/>
              <a:t>Developing others</a:t>
            </a:r>
          </a:p>
          <a:p>
            <a:r>
              <a:rPr lang="en-US" dirty="0" smtClean="0"/>
              <a:t>Serving others</a:t>
            </a:r>
            <a:endParaRPr lang="en-US" dirty="0"/>
          </a:p>
          <a:p>
            <a:r>
              <a:rPr lang="en-US" dirty="0"/>
              <a:t>Leveraging diversity</a:t>
            </a:r>
          </a:p>
          <a:p>
            <a:r>
              <a:rPr lang="en-US" dirty="0"/>
              <a:t>Political awareness</a:t>
            </a:r>
          </a:p>
          <a:p>
            <a:pPr>
              <a:buFontTx/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Empathy Notes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0000"/>
              </a:lnSpc>
            </a:pPr>
            <a:r>
              <a:rPr lang="en-US" sz="2800" dirty="0"/>
              <a:t>Understanding is not the same as agreement</a:t>
            </a:r>
          </a:p>
          <a:p>
            <a:pPr>
              <a:lnSpc>
                <a:spcPct val="110000"/>
              </a:lnSpc>
            </a:pPr>
            <a:r>
              <a:rPr lang="en-US" sz="2800" dirty="0"/>
              <a:t>Research suggests a negative correlation between being in positions of power and empathetic abilities</a:t>
            </a:r>
          </a:p>
          <a:p>
            <a:pPr>
              <a:lnSpc>
                <a:spcPct val="110000"/>
              </a:lnSpc>
            </a:pPr>
            <a:r>
              <a:rPr lang="en-US" sz="2800" dirty="0"/>
              <a:t>In a team oriented, customer focused </a:t>
            </a:r>
            <a:r>
              <a:rPr lang="en-US" sz="2800" dirty="0" smtClean="0"/>
              <a:t>organization, </a:t>
            </a:r>
            <a:r>
              <a:rPr lang="en-US" sz="2800" dirty="0"/>
              <a:t>empathy is critical</a:t>
            </a:r>
            <a:endParaRPr lang="en-US" sz="2400" dirty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Empathy Quiz – Thank you</a:t>
            </a:r>
            <a:endParaRPr lang="en-US" dirty="0"/>
          </a:p>
        </p:txBody>
      </p:sp>
      <p:sp>
        <p:nvSpPr>
          <p:cNvPr id="74757" name="Text Box 5"/>
          <p:cNvSpPr txBox="1">
            <a:spLocks noChangeArrowheads="1"/>
          </p:cNvSpPr>
          <p:nvPr/>
        </p:nvSpPr>
        <p:spPr bwMode="auto">
          <a:xfrm>
            <a:off x="3048000" y="5334000"/>
            <a:ext cx="184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pic>
        <p:nvPicPr>
          <p:cNvPr id="2" name="Picture 1" descr="Screen Shot 2017-01-17 at 12.42.15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81300"/>
            <a:ext cx="9144000" cy="128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036401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Actions to Build Empathy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447800"/>
            <a:ext cx="8763000" cy="53340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dirty="0"/>
              <a:t>Look for the good and similar</a:t>
            </a:r>
          </a:p>
          <a:p>
            <a:pPr>
              <a:lnSpc>
                <a:spcPct val="110000"/>
              </a:lnSpc>
            </a:pPr>
            <a:r>
              <a:rPr lang="en-US" dirty="0"/>
              <a:t>Assume people have the best of intentions</a:t>
            </a:r>
          </a:p>
          <a:p>
            <a:pPr>
              <a:lnSpc>
                <a:spcPct val="110000"/>
              </a:lnSpc>
            </a:pPr>
            <a:r>
              <a:rPr lang="en-US" dirty="0"/>
              <a:t>Practice a </a:t>
            </a:r>
            <a:r>
              <a:rPr lang="ja-JP" altLang="en-US" dirty="0">
                <a:latin typeface="Arial"/>
              </a:rPr>
              <a:t>“</a:t>
            </a:r>
            <a:r>
              <a:rPr lang="en-US" dirty="0"/>
              <a:t>walk in their shoes</a:t>
            </a:r>
            <a:r>
              <a:rPr lang="ja-JP" altLang="en-US" dirty="0">
                <a:latin typeface="Arial"/>
              </a:rPr>
              <a:t>”</a:t>
            </a:r>
            <a:endParaRPr lang="en-US" dirty="0"/>
          </a:p>
          <a:p>
            <a:pPr>
              <a:lnSpc>
                <a:spcPct val="110000"/>
              </a:lnSpc>
            </a:pPr>
            <a:r>
              <a:rPr lang="en-US" dirty="0"/>
              <a:t>Listen better</a:t>
            </a:r>
          </a:p>
          <a:p>
            <a:pPr>
              <a:lnSpc>
                <a:spcPct val="110000"/>
              </a:lnSpc>
            </a:pPr>
            <a:r>
              <a:rPr lang="en-US" dirty="0"/>
              <a:t>Try to identify with what the other person is saying and feeling (perhaps by reflecting on an experience you</a:t>
            </a:r>
            <a:r>
              <a:rPr lang="ja-JP" altLang="en-US" dirty="0">
                <a:latin typeface="Arial"/>
              </a:rPr>
              <a:t>’</a:t>
            </a:r>
            <a:r>
              <a:rPr lang="en-US" dirty="0" err="1"/>
              <a:t>ve</a:t>
            </a:r>
            <a:r>
              <a:rPr lang="en-US" dirty="0"/>
              <a:t> had that produced a similar emotion in you)</a:t>
            </a:r>
            <a:r>
              <a:rPr lang="en-US" sz="2400" dirty="0"/>
              <a:t>  </a:t>
            </a:r>
          </a:p>
          <a:p>
            <a:pPr lvl="1">
              <a:lnSpc>
                <a:spcPct val="90000"/>
              </a:lnSpc>
            </a:pPr>
            <a:endParaRPr lang="en-US" sz="2000" dirty="0"/>
          </a:p>
          <a:p>
            <a:pPr>
              <a:lnSpc>
                <a:spcPct val="90000"/>
              </a:lnSpc>
            </a:pPr>
            <a:endParaRPr lang="en-US" sz="2400" dirty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1" grpId="0" build="p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Goleman’s</a:t>
            </a:r>
            <a:r>
              <a:rPr lang="en-US" dirty="0" smtClean="0"/>
              <a:t> EQ Model</a:t>
            </a:r>
            <a:endParaRPr lang="en-US" dirty="0"/>
          </a:p>
        </p:txBody>
      </p:sp>
      <p:sp>
        <p:nvSpPr>
          <p:cNvPr id="74757" name="Text Box 5"/>
          <p:cNvSpPr txBox="1">
            <a:spLocks noChangeArrowheads="1"/>
          </p:cNvSpPr>
          <p:nvPr/>
        </p:nvSpPr>
        <p:spPr bwMode="auto">
          <a:xfrm>
            <a:off x="3048000" y="5334000"/>
            <a:ext cx="184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pic>
        <p:nvPicPr>
          <p:cNvPr id="2" name="Picture 1" descr="Screen Shot 2017-01-16 at 9.35.22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295400"/>
            <a:ext cx="6995136" cy="54483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91200" y="2362200"/>
            <a:ext cx="21467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Arial"/>
                <a:cs typeface="Arial"/>
              </a:rPr>
              <a:t>Empathy</a:t>
            </a:r>
            <a:endParaRPr lang="en-US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28409479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152400"/>
            <a:ext cx="7391400" cy="838200"/>
          </a:xfrm>
        </p:spPr>
        <p:txBody>
          <a:bodyPr/>
          <a:lstStyle/>
          <a:p>
            <a:r>
              <a:rPr lang="en-US" sz="3400" dirty="0"/>
              <a:t>Managing </a:t>
            </a:r>
            <a:r>
              <a:rPr lang="en-US" sz="3400" dirty="0" smtClean="0"/>
              <a:t>Relationships</a:t>
            </a:r>
            <a:endParaRPr lang="en-US" dirty="0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endParaRPr lang="en-US" i="1"/>
          </a:p>
          <a:p>
            <a:pPr>
              <a:buFontTx/>
              <a:buNone/>
            </a:pPr>
            <a:r>
              <a:rPr lang="en-US" i="1"/>
              <a:t>Adeptness at inducing desirable responses in others.</a:t>
            </a:r>
          </a:p>
          <a:p>
            <a:pPr algn="r">
              <a:buFontTx/>
              <a:buNone/>
            </a:pPr>
            <a:r>
              <a:rPr lang="en-US"/>
              <a:t>Daniel Goleman</a:t>
            </a:r>
            <a:endParaRPr lang="en-US" i="1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400" dirty="0"/>
              <a:t>Managing </a:t>
            </a:r>
            <a:r>
              <a:rPr lang="en-US" sz="3400" dirty="0" smtClean="0"/>
              <a:t>Relationships</a:t>
            </a:r>
            <a:endParaRPr lang="en-US" sz="3400" dirty="0"/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447800"/>
            <a:ext cx="8382000" cy="533400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30000"/>
              </a:spcBef>
              <a:buFontTx/>
              <a:buNone/>
            </a:pPr>
            <a:r>
              <a:rPr lang="en-US" dirty="0"/>
              <a:t>People with high skill levels of managing </a:t>
            </a:r>
            <a:r>
              <a:rPr lang="en-US" dirty="0" smtClean="0"/>
              <a:t>relationships:</a:t>
            </a:r>
            <a:endParaRPr lang="en-US" sz="2800" dirty="0"/>
          </a:p>
          <a:p>
            <a:pPr>
              <a:lnSpc>
                <a:spcPct val="90000"/>
              </a:lnSpc>
              <a:spcBef>
                <a:spcPct val="30000"/>
              </a:spcBef>
            </a:pPr>
            <a:r>
              <a:rPr lang="en-US" sz="2800" dirty="0"/>
              <a:t>Can count on a wide circle of colleagues during difficult times</a:t>
            </a:r>
          </a:p>
          <a:p>
            <a:pPr>
              <a:lnSpc>
                <a:spcPct val="90000"/>
              </a:lnSpc>
              <a:spcBef>
                <a:spcPct val="30000"/>
              </a:spcBef>
            </a:pPr>
            <a:r>
              <a:rPr lang="en-US" sz="2800" dirty="0"/>
              <a:t>Find the </a:t>
            </a:r>
            <a:r>
              <a:rPr lang="ja-JP" altLang="en-US" sz="2800" dirty="0">
                <a:latin typeface="Arial"/>
              </a:rPr>
              <a:t>“</a:t>
            </a:r>
            <a:r>
              <a:rPr lang="en-US" sz="2800" dirty="0"/>
              <a:t>common ground</a:t>
            </a:r>
            <a:r>
              <a:rPr lang="ja-JP" altLang="en-US" sz="2800" dirty="0">
                <a:latin typeface="Arial"/>
              </a:rPr>
              <a:t>”</a:t>
            </a:r>
            <a:r>
              <a:rPr lang="en-US" sz="2800" dirty="0"/>
              <a:t> among differing views</a:t>
            </a:r>
          </a:p>
          <a:p>
            <a:pPr>
              <a:lnSpc>
                <a:spcPct val="90000"/>
              </a:lnSpc>
              <a:spcBef>
                <a:spcPct val="30000"/>
              </a:spcBef>
            </a:pPr>
            <a:r>
              <a:rPr lang="en-US" sz="2800" dirty="0"/>
              <a:t>Effectively leads teams</a:t>
            </a:r>
          </a:p>
          <a:p>
            <a:pPr>
              <a:lnSpc>
                <a:spcPct val="90000"/>
              </a:lnSpc>
              <a:spcBef>
                <a:spcPct val="30000"/>
              </a:spcBef>
            </a:pPr>
            <a:r>
              <a:rPr lang="en-US" sz="2800" dirty="0"/>
              <a:t>Achieve change initiative objectives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EQ </a:t>
            </a:r>
            <a:r>
              <a:rPr lang="en-US" dirty="0"/>
              <a:t>Definitions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371600"/>
            <a:ext cx="8610600" cy="51816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endParaRPr lang="en-US" sz="2800" dirty="0"/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b="1" dirty="0"/>
              <a:t>Formal </a:t>
            </a:r>
            <a:r>
              <a:rPr lang="en-US" sz="2800" b="1" dirty="0" smtClean="0"/>
              <a:t>Definition</a:t>
            </a:r>
            <a:r>
              <a:rPr lang="en-US" sz="2800" dirty="0" smtClean="0"/>
              <a:t>: </a:t>
            </a:r>
            <a:r>
              <a:rPr lang="en-US" sz="2800" dirty="0"/>
              <a:t>t</a:t>
            </a:r>
            <a:r>
              <a:rPr lang="en-US" sz="2800" dirty="0" smtClean="0"/>
              <a:t>he </a:t>
            </a:r>
            <a:r>
              <a:rPr lang="en-US" sz="2800" dirty="0"/>
              <a:t>ability to use your emotions </a:t>
            </a:r>
            <a:r>
              <a:rPr lang="en-US" sz="2800" dirty="0" smtClean="0"/>
              <a:t>to form an optimal relationship with yourself and others. </a:t>
            </a:r>
            <a:endParaRPr lang="en-US" sz="2800" dirty="0"/>
          </a:p>
          <a:p>
            <a:pPr>
              <a:lnSpc>
                <a:spcPct val="90000"/>
              </a:lnSpc>
              <a:buFontTx/>
              <a:buNone/>
            </a:pPr>
            <a:endParaRPr lang="en-US" sz="2800" dirty="0"/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b="1" dirty="0"/>
              <a:t>Daniel Goleman </a:t>
            </a:r>
            <a:r>
              <a:rPr lang="en-US" sz="2800" b="1" dirty="0" smtClean="0"/>
              <a:t>Definition</a:t>
            </a:r>
            <a:r>
              <a:rPr lang="en-US" sz="2800" dirty="0" smtClean="0"/>
              <a:t>: </a:t>
            </a:r>
            <a:r>
              <a:rPr lang="en-US" sz="2800" dirty="0"/>
              <a:t>t</a:t>
            </a:r>
            <a:r>
              <a:rPr lang="en-US" sz="2800" dirty="0" smtClean="0"/>
              <a:t>he </a:t>
            </a:r>
            <a:r>
              <a:rPr lang="en-US" sz="2800" dirty="0"/>
              <a:t>capacity for recognizing our own feelings and those of others, for motivating ourselves and for managing emotions well in ourselves and others.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152400"/>
            <a:ext cx="7467600" cy="838200"/>
          </a:xfrm>
        </p:spPr>
        <p:txBody>
          <a:bodyPr/>
          <a:lstStyle/>
          <a:p>
            <a:r>
              <a:rPr lang="en-US" sz="3000" dirty="0"/>
              <a:t>Components of Managing </a:t>
            </a:r>
            <a:r>
              <a:rPr lang="en-US" sz="3000" dirty="0" smtClean="0"/>
              <a:t>Relationships</a:t>
            </a:r>
            <a:endParaRPr lang="en-US" sz="3000" dirty="0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/>
              <a:t>Influence</a:t>
            </a:r>
          </a:p>
          <a:p>
            <a:r>
              <a:rPr lang="en-US" sz="2800" dirty="0"/>
              <a:t>Communication</a:t>
            </a:r>
          </a:p>
          <a:p>
            <a:r>
              <a:rPr lang="en-US" sz="2800" dirty="0"/>
              <a:t>Conflict management</a:t>
            </a:r>
          </a:p>
          <a:p>
            <a:r>
              <a:rPr lang="en-US" sz="2800" dirty="0"/>
              <a:t>Leadership</a:t>
            </a:r>
          </a:p>
          <a:p>
            <a:r>
              <a:rPr lang="en-US" sz="2800" dirty="0"/>
              <a:t>Change catalyst</a:t>
            </a:r>
          </a:p>
          <a:p>
            <a:r>
              <a:rPr lang="en-US" sz="2800" dirty="0"/>
              <a:t>Building bonds</a:t>
            </a:r>
          </a:p>
          <a:p>
            <a:r>
              <a:rPr lang="en-US" sz="2800" dirty="0"/>
              <a:t>Collaboration and cooperation</a:t>
            </a:r>
          </a:p>
          <a:p>
            <a:pPr>
              <a:buFontTx/>
              <a:buNone/>
            </a:pPr>
            <a:endParaRPr lang="en-US" sz="2800" dirty="0"/>
          </a:p>
          <a:p>
            <a:endParaRPr lang="en-US" sz="2800" dirty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152400"/>
            <a:ext cx="7391400" cy="838200"/>
          </a:xfrm>
        </p:spPr>
        <p:txBody>
          <a:bodyPr/>
          <a:lstStyle/>
          <a:p>
            <a:r>
              <a:rPr lang="en-US" sz="2900" dirty="0"/>
              <a:t>Actions to Build Managing </a:t>
            </a:r>
            <a:r>
              <a:rPr lang="en-US" sz="2900" dirty="0" smtClean="0"/>
              <a:t>Relationships</a:t>
            </a:r>
            <a:endParaRPr lang="en-US" sz="2900" dirty="0"/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447800"/>
            <a:ext cx="8763000" cy="53340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sz="3600" dirty="0"/>
              <a:t>Know the relationship boundaries and expectations</a:t>
            </a:r>
          </a:p>
          <a:p>
            <a:pPr>
              <a:lnSpc>
                <a:spcPct val="110000"/>
              </a:lnSpc>
            </a:pPr>
            <a:r>
              <a:rPr lang="en-US" sz="3600" dirty="0"/>
              <a:t>Use appropriate self-disclosure</a:t>
            </a:r>
          </a:p>
          <a:p>
            <a:pPr>
              <a:lnSpc>
                <a:spcPct val="110000"/>
              </a:lnSpc>
            </a:pPr>
            <a:r>
              <a:rPr lang="en-US" sz="3600" dirty="0"/>
              <a:t>Keep confidences</a:t>
            </a:r>
          </a:p>
          <a:p>
            <a:pPr>
              <a:lnSpc>
                <a:spcPct val="110000"/>
              </a:lnSpc>
            </a:pPr>
            <a:r>
              <a:rPr lang="en-US" sz="3600" dirty="0"/>
              <a:t>Be enthusiastic</a:t>
            </a:r>
          </a:p>
          <a:p>
            <a:pPr>
              <a:lnSpc>
                <a:spcPct val="110000"/>
              </a:lnSpc>
            </a:pPr>
            <a:r>
              <a:rPr lang="en-US" sz="3600" dirty="0"/>
              <a:t>Listen more and talk less</a:t>
            </a:r>
            <a:endParaRPr lang="en-US" sz="2800" dirty="0"/>
          </a:p>
          <a:p>
            <a:pPr lvl="1"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endParaRPr lang="en-US" sz="2800" dirty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7" grpId="0" build="p" autoUpdateAnimBg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0"/>
              <a:t>Personal EI Development Plan</a:t>
            </a:r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447800"/>
            <a:ext cx="8763000" cy="5334000"/>
          </a:xfrm>
        </p:spPr>
        <p:txBody>
          <a:bodyPr/>
          <a:lstStyle/>
          <a:p>
            <a:pPr lvl="1">
              <a:lnSpc>
                <a:spcPct val="90000"/>
              </a:lnSpc>
            </a:pPr>
            <a:endParaRPr lang="en-US" sz="2400" dirty="0"/>
          </a:p>
          <a:p>
            <a:pPr marL="0" indent="0">
              <a:lnSpc>
                <a:spcPct val="90000"/>
              </a:lnSpc>
              <a:buNone/>
            </a:pPr>
            <a:endParaRPr lang="en-US" sz="2800" dirty="0"/>
          </a:p>
        </p:txBody>
      </p:sp>
      <p:sp>
        <p:nvSpPr>
          <p:cNvPr id="2" name="TextBox 1"/>
          <p:cNvSpPr txBox="1"/>
          <p:nvPr/>
        </p:nvSpPr>
        <p:spPr>
          <a:xfrm>
            <a:off x="0" y="0"/>
            <a:ext cx="9144000" cy="175432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 descr="Screen Shot 2017-07-06 at 11.21.14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0900" y="990600"/>
            <a:ext cx="4889500" cy="3505200"/>
          </a:xfrm>
          <a:prstGeom prst="rect">
            <a:avLst/>
          </a:prstGeom>
        </p:spPr>
      </p:pic>
      <p:pic>
        <p:nvPicPr>
          <p:cNvPr id="5" name="Picture 4" descr="Screen Shot 2017-07-06 at 11.22.21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4483100"/>
            <a:ext cx="3048000" cy="1600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151175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3276600" y="381000"/>
            <a:ext cx="22860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Survivor</a:t>
            </a:r>
            <a:endParaRPr lang="en-US" dirty="0">
              <a:solidFill>
                <a:srgbClr val="FF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752600"/>
            <a:ext cx="5440680" cy="3881755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0"/>
            <a:ext cx="9144000" cy="12954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Key Strategy</a:t>
            </a:r>
          </a:p>
        </p:txBody>
      </p:sp>
      <p:sp>
        <p:nvSpPr>
          <p:cNvPr id="399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2971800"/>
            <a:ext cx="7467600" cy="1981200"/>
          </a:xfrm>
        </p:spPr>
        <p:txBody>
          <a:bodyPr/>
          <a:lstStyle/>
          <a:p>
            <a:pPr eaLnBrk="1" hangingPunct="1">
              <a:buFont typeface="Wingdings" charset="0"/>
              <a:buNone/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Don</a:t>
            </a:r>
            <a:r>
              <a:rPr lang="ja-JP" altLang="en-US" dirty="0">
                <a:latin typeface="Arial" charset="0"/>
                <a:ea typeface="ＭＳ Ｐゴシック" charset="0"/>
                <a:cs typeface="ＭＳ Ｐゴシック" charset="0"/>
              </a:rPr>
              <a:t>’</a:t>
            </a:r>
            <a:r>
              <a:rPr lang="en-US" altLang="ja-JP" dirty="0">
                <a:latin typeface="Arial" charset="0"/>
                <a:ea typeface="ＭＳ Ｐゴシック" charset="0"/>
                <a:cs typeface="ＭＳ Ｐゴシック" charset="0"/>
              </a:rPr>
              <a:t>t </a:t>
            </a:r>
            <a:r>
              <a:rPr lang="en-US" altLang="ja-JP" u="sng" dirty="0">
                <a:latin typeface="Arial" charset="0"/>
                <a:ea typeface="ＭＳ Ｐゴシック" charset="0"/>
                <a:cs typeface="ＭＳ Ｐゴシック" charset="0"/>
              </a:rPr>
              <a:t>offend</a:t>
            </a:r>
          </a:p>
          <a:p>
            <a:pPr eaLnBrk="1" hangingPunct="1">
              <a:buFont typeface="Wingdings" charset="0"/>
              <a:buNone/>
            </a:pP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buFont typeface="Wingdings" charset="0"/>
              <a:buNone/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Don</a:t>
            </a:r>
            <a:r>
              <a:rPr lang="ja-JP" altLang="en-US" dirty="0">
                <a:latin typeface="Arial" charset="0"/>
                <a:ea typeface="ＭＳ Ｐゴシック" charset="0"/>
                <a:cs typeface="ＭＳ Ｐゴシック" charset="0"/>
              </a:rPr>
              <a:t>’</a:t>
            </a:r>
            <a:r>
              <a:rPr lang="en-US" altLang="ja-JP" dirty="0">
                <a:latin typeface="Arial" charset="0"/>
                <a:ea typeface="ＭＳ Ｐゴシック" charset="0"/>
                <a:cs typeface="ＭＳ Ｐゴシック" charset="0"/>
              </a:rPr>
              <a:t>t be </a:t>
            </a:r>
            <a:r>
              <a:rPr lang="en-US" altLang="ja-JP" u="sng" dirty="0">
                <a:latin typeface="Arial" charset="0"/>
                <a:ea typeface="ＭＳ Ｐゴシック" charset="0"/>
                <a:cs typeface="ＭＳ Ｐゴシック" charset="0"/>
              </a:rPr>
              <a:t>offended</a:t>
            </a:r>
            <a:r>
              <a:rPr lang="en-US" altLang="ja-JP" dirty="0">
                <a:latin typeface="Arial" charset="0"/>
                <a:ea typeface="ＭＳ Ｐゴシック" charset="0"/>
                <a:cs typeface="ＭＳ Ｐゴシック" charset="0"/>
              </a:rPr>
              <a:t>.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1219200"/>
          </a:xfrm>
          <a:prstGeom prst="rect">
            <a:avLst/>
          </a:prstGeom>
          <a:solidFill>
            <a:srgbClr val="B0082C"/>
          </a:solidFill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1927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19271"/>
                </a:solidFill>
                <a:latin typeface="Arial" pitchFamily="-111" charset="0"/>
                <a:ea typeface="ＭＳ Ｐゴシック" pitchFamily="-111" charset="-128"/>
                <a:cs typeface="ＭＳ Ｐゴシック" pitchFamily="-111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19271"/>
                </a:solidFill>
                <a:latin typeface="Arial" pitchFamily="-111" charset="0"/>
                <a:ea typeface="ＭＳ Ｐゴシック" pitchFamily="-111" charset="-128"/>
                <a:cs typeface="ＭＳ Ｐゴシック" pitchFamily="-111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19271"/>
                </a:solidFill>
                <a:latin typeface="Arial" pitchFamily="-111" charset="0"/>
                <a:ea typeface="ＭＳ Ｐゴシック" pitchFamily="-111" charset="-128"/>
                <a:cs typeface="ＭＳ Ｐゴシック" pitchFamily="-111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19271"/>
                </a:solidFill>
                <a:latin typeface="Arial" pitchFamily="-111" charset="0"/>
                <a:ea typeface="ＭＳ Ｐゴシック" pitchFamily="-111" charset="-128"/>
                <a:cs typeface="ＭＳ Ｐゴシック" pitchFamily="-111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19271"/>
                </a:solidFill>
                <a:latin typeface="Arial" pitchFamily="-111" charset="0"/>
                <a:ea typeface="ＭＳ Ｐゴシック" pitchFamily="-111" charset="-128"/>
                <a:cs typeface="ＭＳ Ｐゴシック" pitchFamily="-111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19271"/>
                </a:solidFill>
                <a:latin typeface="Arial" pitchFamily="-111" charset="0"/>
                <a:ea typeface="ＭＳ Ｐゴシック" pitchFamily="-111" charset="-128"/>
                <a:cs typeface="ＭＳ Ｐゴシック" pitchFamily="-111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19271"/>
                </a:solidFill>
                <a:latin typeface="Arial" pitchFamily="-111" charset="0"/>
                <a:ea typeface="ＭＳ Ｐゴシック" pitchFamily="-111" charset="-128"/>
                <a:cs typeface="ＭＳ Ｐゴシック" pitchFamily="-111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19271"/>
                </a:solidFill>
                <a:latin typeface="Arial" pitchFamily="-111" charset="0"/>
                <a:ea typeface="ＭＳ Ｐゴシック" pitchFamily="-111" charset="-128"/>
                <a:cs typeface="ＭＳ Ｐゴシック" pitchFamily="-111" charset="-128"/>
              </a:defRPr>
            </a:lvl9pPr>
          </a:lstStyle>
          <a:p>
            <a:pPr algn="r" eaLnBrk="1" hangingPunct="1">
              <a:defRPr/>
            </a:pPr>
            <a:r>
              <a:rPr lang="en-US" dirty="0" smtClean="0">
                <a:solidFill>
                  <a:srgbClr val="FFFFFF"/>
                </a:solidFill>
                <a:latin typeface="Arial"/>
                <a:ea typeface="ＭＳ Ｐゴシック"/>
                <a:cs typeface="ＭＳ Ｐゴシック"/>
              </a:rPr>
              <a:t>Handle Conflict  </a:t>
            </a:r>
          </a:p>
        </p:txBody>
      </p:sp>
      <p:pic>
        <p:nvPicPr>
          <p:cNvPr id="2" name="Picture 1" descr="Screen Shot 2017-02-14 at 1.10.12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1100" y="4457700"/>
            <a:ext cx="4152900" cy="240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58210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0"/>
            <a:ext cx="9144000" cy="12954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Key Strategy</a:t>
            </a: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40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0" y="2819400"/>
            <a:ext cx="7467600" cy="1371600"/>
          </a:xfrm>
        </p:spPr>
        <p:txBody>
          <a:bodyPr/>
          <a:lstStyle/>
          <a:p>
            <a:pPr eaLnBrk="1" hangingPunct="1">
              <a:buFont typeface="Wingdings" charset="0"/>
              <a:buNone/>
            </a:pP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There are some things, I just don’t have to have an opinion on!</a:t>
            </a:r>
            <a:endParaRPr lang="en-US" u="sng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buFont typeface="Wingdings" charset="0"/>
              <a:buNone/>
            </a:pP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3" name="Picture 2" descr="Screen Shot 2015-04-09 at 10.14.16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8944" y="4495800"/>
            <a:ext cx="2443656" cy="2286000"/>
          </a:xfrm>
          <a:prstGeom prst="rect">
            <a:avLst/>
          </a:prstGeom>
        </p:spPr>
      </p:pic>
      <p:sp>
        <p:nvSpPr>
          <p:cNvPr id="4" name="&quot;No&quot; Symbol 3"/>
          <p:cNvSpPr/>
          <p:nvPr/>
        </p:nvSpPr>
        <p:spPr bwMode="auto">
          <a:xfrm>
            <a:off x="2971800" y="4572000"/>
            <a:ext cx="2895600" cy="2209800"/>
          </a:xfrm>
          <a:prstGeom prst="noSmoking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2400">
              <a:solidFill>
                <a:srgbClr val="000000"/>
              </a:solidFill>
              <a:latin typeface="Arial" pitchFamily="-111" charset="0"/>
              <a:ea typeface="ＭＳ Ｐゴシック" pitchFamily="-111" charset="-128"/>
              <a:cs typeface="ＭＳ Ｐゴシック" pitchFamily="-111" charset="-128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1219200"/>
          </a:xfrm>
          <a:prstGeom prst="rect">
            <a:avLst/>
          </a:prstGeom>
          <a:solidFill>
            <a:srgbClr val="B0082C"/>
          </a:solidFill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1927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19271"/>
                </a:solidFill>
                <a:latin typeface="Arial" pitchFamily="-111" charset="0"/>
                <a:ea typeface="ＭＳ Ｐゴシック" pitchFamily="-111" charset="-128"/>
                <a:cs typeface="ＭＳ Ｐゴシック" pitchFamily="-111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19271"/>
                </a:solidFill>
                <a:latin typeface="Arial" pitchFamily="-111" charset="0"/>
                <a:ea typeface="ＭＳ Ｐゴシック" pitchFamily="-111" charset="-128"/>
                <a:cs typeface="ＭＳ Ｐゴシック" pitchFamily="-111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19271"/>
                </a:solidFill>
                <a:latin typeface="Arial" pitchFamily="-111" charset="0"/>
                <a:ea typeface="ＭＳ Ｐゴシック" pitchFamily="-111" charset="-128"/>
                <a:cs typeface="ＭＳ Ｐゴシック" pitchFamily="-111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19271"/>
                </a:solidFill>
                <a:latin typeface="Arial" pitchFamily="-111" charset="0"/>
                <a:ea typeface="ＭＳ Ｐゴシック" pitchFamily="-111" charset="-128"/>
                <a:cs typeface="ＭＳ Ｐゴシック" pitchFamily="-111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19271"/>
                </a:solidFill>
                <a:latin typeface="Arial" pitchFamily="-111" charset="0"/>
                <a:ea typeface="ＭＳ Ｐゴシック" pitchFamily="-111" charset="-128"/>
                <a:cs typeface="ＭＳ Ｐゴシック" pitchFamily="-111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19271"/>
                </a:solidFill>
                <a:latin typeface="Arial" pitchFamily="-111" charset="0"/>
                <a:ea typeface="ＭＳ Ｐゴシック" pitchFamily="-111" charset="-128"/>
                <a:cs typeface="ＭＳ Ｐゴシック" pitchFamily="-111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19271"/>
                </a:solidFill>
                <a:latin typeface="Arial" pitchFamily="-111" charset="0"/>
                <a:ea typeface="ＭＳ Ｐゴシック" pitchFamily="-111" charset="-128"/>
                <a:cs typeface="ＭＳ Ｐゴシック" pitchFamily="-111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19271"/>
                </a:solidFill>
                <a:latin typeface="Arial" pitchFamily="-111" charset="0"/>
                <a:ea typeface="ＭＳ Ｐゴシック" pitchFamily="-111" charset="-128"/>
                <a:cs typeface="ＭＳ Ｐゴシック" pitchFamily="-111" charset="-128"/>
              </a:defRPr>
            </a:lvl9pPr>
          </a:lstStyle>
          <a:p>
            <a:pPr algn="r" eaLnBrk="1" hangingPunct="1">
              <a:defRPr/>
            </a:pPr>
            <a:r>
              <a:rPr lang="en-US" dirty="0" smtClean="0">
                <a:solidFill>
                  <a:srgbClr val="FFFFFF"/>
                </a:solidFill>
                <a:latin typeface="Arial"/>
                <a:ea typeface="ＭＳ Ｐゴシック"/>
                <a:cs typeface="ＭＳ Ｐゴシック"/>
              </a:rPr>
              <a:t>Handle Conflict  </a:t>
            </a:r>
          </a:p>
        </p:txBody>
      </p:sp>
    </p:spTree>
    <p:extLst>
      <p:ext uri="{BB962C8B-B14F-4D97-AF65-F5344CB8AC3E}">
        <p14:creationId xmlns:p14="http://schemas.microsoft.com/office/powerpoint/2010/main" val="14936237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0"/>
            <a:ext cx="9144000" cy="12954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Key Strategy</a:t>
            </a: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40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0" y="2743200"/>
            <a:ext cx="7467600" cy="1371600"/>
          </a:xfrm>
        </p:spPr>
        <p:txBody>
          <a:bodyPr/>
          <a:lstStyle/>
          <a:p>
            <a:pPr eaLnBrk="1" hangingPunct="1">
              <a:buFont typeface="Wingdings" charset="0"/>
              <a:buNone/>
            </a:pP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Don’t assume motive.</a:t>
            </a:r>
            <a:endParaRPr lang="en-US" u="sng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buFont typeface="Wingdings" charset="0"/>
              <a:buNone/>
            </a:pP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2" name="Picture 1" descr="Screen Shot 2015-12-08 at 12.06.59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7773" y="4267200"/>
            <a:ext cx="3259627" cy="2332977"/>
          </a:xfrm>
          <a:prstGeom prst="rect">
            <a:avLst/>
          </a:prstGeom>
        </p:spPr>
      </p:pic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1219200"/>
          </a:xfrm>
          <a:prstGeom prst="rect">
            <a:avLst/>
          </a:prstGeom>
          <a:solidFill>
            <a:srgbClr val="B0082C"/>
          </a:solidFill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1927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19271"/>
                </a:solidFill>
                <a:latin typeface="Arial" pitchFamily="-111" charset="0"/>
                <a:ea typeface="ＭＳ Ｐゴシック" pitchFamily="-111" charset="-128"/>
                <a:cs typeface="ＭＳ Ｐゴシック" pitchFamily="-111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19271"/>
                </a:solidFill>
                <a:latin typeface="Arial" pitchFamily="-111" charset="0"/>
                <a:ea typeface="ＭＳ Ｐゴシック" pitchFamily="-111" charset="-128"/>
                <a:cs typeface="ＭＳ Ｐゴシック" pitchFamily="-111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19271"/>
                </a:solidFill>
                <a:latin typeface="Arial" pitchFamily="-111" charset="0"/>
                <a:ea typeface="ＭＳ Ｐゴシック" pitchFamily="-111" charset="-128"/>
                <a:cs typeface="ＭＳ Ｐゴシック" pitchFamily="-111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19271"/>
                </a:solidFill>
                <a:latin typeface="Arial" pitchFamily="-111" charset="0"/>
                <a:ea typeface="ＭＳ Ｐゴシック" pitchFamily="-111" charset="-128"/>
                <a:cs typeface="ＭＳ Ｐゴシック" pitchFamily="-111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19271"/>
                </a:solidFill>
                <a:latin typeface="Arial" pitchFamily="-111" charset="0"/>
                <a:ea typeface="ＭＳ Ｐゴシック" pitchFamily="-111" charset="-128"/>
                <a:cs typeface="ＭＳ Ｐゴシック" pitchFamily="-111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19271"/>
                </a:solidFill>
                <a:latin typeface="Arial" pitchFamily="-111" charset="0"/>
                <a:ea typeface="ＭＳ Ｐゴシック" pitchFamily="-111" charset="-128"/>
                <a:cs typeface="ＭＳ Ｐゴシック" pitchFamily="-111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19271"/>
                </a:solidFill>
                <a:latin typeface="Arial" pitchFamily="-111" charset="0"/>
                <a:ea typeface="ＭＳ Ｐゴシック" pitchFamily="-111" charset="-128"/>
                <a:cs typeface="ＭＳ Ｐゴシック" pitchFamily="-111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19271"/>
                </a:solidFill>
                <a:latin typeface="Arial" pitchFamily="-111" charset="0"/>
                <a:ea typeface="ＭＳ Ｐゴシック" pitchFamily="-111" charset="-128"/>
                <a:cs typeface="ＭＳ Ｐゴシック" pitchFamily="-111" charset="-128"/>
              </a:defRPr>
            </a:lvl9pPr>
          </a:lstStyle>
          <a:p>
            <a:pPr algn="r" eaLnBrk="1" hangingPunct="1">
              <a:defRPr/>
            </a:pPr>
            <a:r>
              <a:rPr lang="en-US" dirty="0" smtClean="0">
                <a:solidFill>
                  <a:srgbClr val="FFFFFF"/>
                </a:solidFill>
                <a:latin typeface="Arial"/>
                <a:ea typeface="ＭＳ Ｐゴシック"/>
                <a:cs typeface="ＭＳ Ｐゴシック"/>
              </a:rPr>
              <a:t>Handle Conflict  </a:t>
            </a:r>
          </a:p>
        </p:txBody>
      </p:sp>
    </p:spTree>
    <p:extLst>
      <p:ext uri="{BB962C8B-B14F-4D97-AF65-F5344CB8AC3E}">
        <p14:creationId xmlns:p14="http://schemas.microsoft.com/office/powerpoint/2010/main" val="334327992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0"/>
            <a:ext cx="9144000" cy="12954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Key Strategy</a:t>
            </a: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40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0" y="2667000"/>
            <a:ext cx="7467600" cy="1371600"/>
          </a:xfrm>
        </p:spPr>
        <p:txBody>
          <a:bodyPr/>
          <a:lstStyle/>
          <a:p>
            <a:pPr eaLnBrk="1" hangingPunct="1">
              <a:buFont typeface="Wingdings" charset="0"/>
              <a:buNone/>
            </a:pP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Let’s agree to disagree, agreeably.</a:t>
            </a:r>
            <a:endParaRPr lang="en-US" u="sng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buFont typeface="Wingdings" charset="0"/>
              <a:buNone/>
            </a:pP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2" name="Picture 1" descr="Screen Shot 2015-04-09 at 10.25.22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3437809"/>
            <a:ext cx="5257800" cy="3039191"/>
          </a:xfrm>
          <a:prstGeom prst="rect">
            <a:avLst/>
          </a:prstGeom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1219200"/>
          </a:xfrm>
          <a:prstGeom prst="rect">
            <a:avLst/>
          </a:prstGeom>
          <a:solidFill>
            <a:srgbClr val="B0082C"/>
          </a:solidFill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1927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19271"/>
                </a:solidFill>
                <a:latin typeface="Arial" pitchFamily="-111" charset="0"/>
                <a:ea typeface="ＭＳ Ｐゴシック" pitchFamily="-111" charset="-128"/>
                <a:cs typeface="ＭＳ Ｐゴシック" pitchFamily="-111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19271"/>
                </a:solidFill>
                <a:latin typeface="Arial" pitchFamily="-111" charset="0"/>
                <a:ea typeface="ＭＳ Ｐゴシック" pitchFamily="-111" charset="-128"/>
                <a:cs typeface="ＭＳ Ｐゴシック" pitchFamily="-111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19271"/>
                </a:solidFill>
                <a:latin typeface="Arial" pitchFamily="-111" charset="0"/>
                <a:ea typeface="ＭＳ Ｐゴシック" pitchFamily="-111" charset="-128"/>
                <a:cs typeface="ＭＳ Ｐゴシック" pitchFamily="-111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19271"/>
                </a:solidFill>
                <a:latin typeface="Arial" pitchFamily="-111" charset="0"/>
                <a:ea typeface="ＭＳ Ｐゴシック" pitchFamily="-111" charset="-128"/>
                <a:cs typeface="ＭＳ Ｐゴシック" pitchFamily="-111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19271"/>
                </a:solidFill>
                <a:latin typeface="Arial" pitchFamily="-111" charset="0"/>
                <a:ea typeface="ＭＳ Ｐゴシック" pitchFamily="-111" charset="-128"/>
                <a:cs typeface="ＭＳ Ｐゴシック" pitchFamily="-111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19271"/>
                </a:solidFill>
                <a:latin typeface="Arial" pitchFamily="-111" charset="0"/>
                <a:ea typeface="ＭＳ Ｐゴシック" pitchFamily="-111" charset="-128"/>
                <a:cs typeface="ＭＳ Ｐゴシック" pitchFamily="-111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19271"/>
                </a:solidFill>
                <a:latin typeface="Arial" pitchFamily="-111" charset="0"/>
                <a:ea typeface="ＭＳ Ｐゴシック" pitchFamily="-111" charset="-128"/>
                <a:cs typeface="ＭＳ Ｐゴシック" pitchFamily="-111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19271"/>
                </a:solidFill>
                <a:latin typeface="Arial" pitchFamily="-111" charset="0"/>
                <a:ea typeface="ＭＳ Ｐゴシック" pitchFamily="-111" charset="-128"/>
                <a:cs typeface="ＭＳ Ｐゴシック" pitchFamily="-111" charset="-128"/>
              </a:defRPr>
            </a:lvl9pPr>
          </a:lstStyle>
          <a:p>
            <a:pPr algn="r" eaLnBrk="1" hangingPunct="1">
              <a:defRPr/>
            </a:pPr>
            <a:r>
              <a:rPr lang="en-US" dirty="0" smtClean="0">
                <a:solidFill>
                  <a:srgbClr val="FFFFFF"/>
                </a:solidFill>
                <a:latin typeface="Arial"/>
                <a:ea typeface="ＭＳ Ｐゴシック"/>
                <a:cs typeface="ＭＳ Ｐゴシック"/>
              </a:rPr>
              <a:t>Handle Conflict  </a:t>
            </a:r>
          </a:p>
        </p:txBody>
      </p:sp>
    </p:spTree>
    <p:extLst>
      <p:ext uri="{BB962C8B-B14F-4D97-AF65-F5344CB8AC3E}">
        <p14:creationId xmlns:p14="http://schemas.microsoft.com/office/powerpoint/2010/main" val="218590703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Line 18"/>
          <p:cNvSpPr>
            <a:spLocks noChangeShapeType="1"/>
          </p:cNvSpPr>
          <p:nvPr/>
        </p:nvSpPr>
        <p:spPr bwMode="auto">
          <a:xfrm flipH="1">
            <a:off x="3886200" y="3886200"/>
            <a:ext cx="20574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50" name="Line 17"/>
          <p:cNvSpPr>
            <a:spLocks noChangeShapeType="1"/>
          </p:cNvSpPr>
          <p:nvPr/>
        </p:nvSpPr>
        <p:spPr bwMode="auto">
          <a:xfrm rot="10800000">
            <a:off x="3810000" y="2667000"/>
            <a:ext cx="2286000" cy="22860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51" name="Line 16"/>
          <p:cNvSpPr>
            <a:spLocks noChangeShapeType="1"/>
          </p:cNvSpPr>
          <p:nvPr/>
        </p:nvSpPr>
        <p:spPr bwMode="auto">
          <a:xfrm>
            <a:off x="3505200" y="2971800"/>
            <a:ext cx="2286000" cy="22860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5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Proactive Approaches</a:t>
            </a:r>
          </a:p>
        </p:txBody>
      </p:sp>
      <p:sp>
        <p:nvSpPr>
          <p:cNvPr id="150531" name="Oval 3"/>
          <p:cNvSpPr>
            <a:spLocks noChangeArrowheads="1"/>
          </p:cNvSpPr>
          <p:nvPr/>
        </p:nvSpPr>
        <p:spPr bwMode="auto">
          <a:xfrm>
            <a:off x="5892800" y="1760538"/>
            <a:ext cx="1317625" cy="1322387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  <a:effectLst>
            <a:outerShdw blurRad="63500" dist="17961" dir="2700000" algn="ctr" rotWithShape="0">
              <a:srgbClr val="000000">
                <a:alpha val="74998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150532" name="Oval 4"/>
          <p:cNvSpPr>
            <a:spLocks noChangeArrowheads="1"/>
          </p:cNvSpPr>
          <p:nvPr/>
        </p:nvSpPr>
        <p:spPr bwMode="auto">
          <a:xfrm>
            <a:off x="2514600" y="1752600"/>
            <a:ext cx="1322388" cy="1322388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  <a:effectLst>
            <a:outerShdw blurRad="63500" dist="17961" dir="2700000" algn="ctr" rotWithShape="0">
              <a:srgbClr val="000000">
                <a:alpha val="74998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53255" name="Text Box 5"/>
          <p:cNvSpPr txBox="1">
            <a:spLocks noChangeArrowheads="1"/>
          </p:cNvSpPr>
          <p:nvPr/>
        </p:nvSpPr>
        <p:spPr bwMode="auto">
          <a:xfrm>
            <a:off x="2755900" y="1854200"/>
            <a:ext cx="884238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6000" b="1">
                <a:latin typeface="Times New Roman" charset="0"/>
              </a:rPr>
              <a:t>P</a:t>
            </a:r>
          </a:p>
        </p:txBody>
      </p:sp>
      <p:sp>
        <p:nvSpPr>
          <p:cNvPr id="150534" name="Oval 6"/>
          <p:cNvSpPr>
            <a:spLocks noChangeArrowheads="1"/>
          </p:cNvSpPr>
          <p:nvPr/>
        </p:nvSpPr>
        <p:spPr bwMode="auto">
          <a:xfrm>
            <a:off x="5892800" y="3246438"/>
            <a:ext cx="1317625" cy="13208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  <a:effectLst>
            <a:outerShdw blurRad="63500" dist="17961" dir="2700000" algn="ctr" rotWithShape="0">
              <a:srgbClr val="000000">
                <a:alpha val="74998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150535" name="Oval 7"/>
          <p:cNvSpPr>
            <a:spLocks noChangeArrowheads="1"/>
          </p:cNvSpPr>
          <p:nvPr/>
        </p:nvSpPr>
        <p:spPr bwMode="auto">
          <a:xfrm>
            <a:off x="2514600" y="3238500"/>
            <a:ext cx="1322388" cy="13208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  <a:effectLst>
            <a:outerShdw blurRad="63500" dist="17961" dir="2700000" algn="ctr" rotWithShape="0">
              <a:srgbClr val="000000">
                <a:alpha val="74998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53258" name="Text Box 8"/>
          <p:cNvSpPr txBox="1">
            <a:spLocks noChangeArrowheads="1"/>
          </p:cNvSpPr>
          <p:nvPr/>
        </p:nvSpPr>
        <p:spPr bwMode="auto">
          <a:xfrm>
            <a:off x="2670175" y="3344863"/>
            <a:ext cx="990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6000" b="1">
                <a:latin typeface="Times New Roman" charset="0"/>
              </a:rPr>
              <a:t>A</a:t>
            </a:r>
          </a:p>
        </p:txBody>
      </p:sp>
      <p:sp>
        <p:nvSpPr>
          <p:cNvPr id="150537" name="Oval 9"/>
          <p:cNvSpPr>
            <a:spLocks noChangeArrowheads="1"/>
          </p:cNvSpPr>
          <p:nvPr/>
        </p:nvSpPr>
        <p:spPr bwMode="auto">
          <a:xfrm>
            <a:off x="5892800" y="4694238"/>
            <a:ext cx="1317625" cy="1322387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  <a:effectLst>
            <a:outerShdw blurRad="63500" dist="17961" dir="2700000" algn="ctr" rotWithShape="0">
              <a:srgbClr val="000000">
                <a:alpha val="74998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150538" name="Oval 10"/>
          <p:cNvSpPr>
            <a:spLocks noChangeArrowheads="1"/>
          </p:cNvSpPr>
          <p:nvPr/>
        </p:nvSpPr>
        <p:spPr bwMode="auto">
          <a:xfrm>
            <a:off x="2514600" y="4686300"/>
            <a:ext cx="1322388" cy="1322388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  <a:effectLst>
            <a:outerShdw blurRad="63500" dist="17961" dir="2700000" algn="ctr" rotWithShape="0">
              <a:srgbClr val="000000">
                <a:alpha val="74998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53261" name="Text Box 11"/>
          <p:cNvSpPr txBox="1">
            <a:spLocks noChangeArrowheads="1"/>
          </p:cNvSpPr>
          <p:nvPr/>
        </p:nvSpPr>
        <p:spPr bwMode="auto">
          <a:xfrm>
            <a:off x="2657475" y="4792663"/>
            <a:ext cx="1003300" cy="9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6000" b="1">
                <a:latin typeface="Times New Roman" charset="0"/>
              </a:rPr>
              <a:t>C</a:t>
            </a:r>
          </a:p>
        </p:txBody>
      </p:sp>
      <p:sp>
        <p:nvSpPr>
          <p:cNvPr id="53262" name="Text Box 12"/>
          <p:cNvSpPr txBox="1">
            <a:spLocks noChangeArrowheads="1"/>
          </p:cNvSpPr>
          <p:nvPr/>
        </p:nvSpPr>
        <p:spPr bwMode="auto">
          <a:xfrm>
            <a:off x="6118225" y="1862138"/>
            <a:ext cx="884238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6000" b="1">
                <a:latin typeface="Times New Roman" charset="0"/>
              </a:rPr>
              <a:t>P</a:t>
            </a:r>
          </a:p>
        </p:txBody>
      </p:sp>
      <p:sp>
        <p:nvSpPr>
          <p:cNvPr id="53263" name="Text Box 13"/>
          <p:cNvSpPr txBox="1">
            <a:spLocks noChangeArrowheads="1"/>
          </p:cNvSpPr>
          <p:nvPr/>
        </p:nvSpPr>
        <p:spPr bwMode="auto">
          <a:xfrm>
            <a:off x="6032500" y="3352800"/>
            <a:ext cx="989013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6000" b="1">
                <a:latin typeface="Times New Roman" charset="0"/>
              </a:rPr>
              <a:t>A</a:t>
            </a:r>
          </a:p>
        </p:txBody>
      </p:sp>
      <p:sp>
        <p:nvSpPr>
          <p:cNvPr id="53264" name="Text Box 14"/>
          <p:cNvSpPr txBox="1">
            <a:spLocks noChangeArrowheads="1"/>
          </p:cNvSpPr>
          <p:nvPr/>
        </p:nvSpPr>
        <p:spPr bwMode="auto">
          <a:xfrm>
            <a:off x="6019800" y="4800600"/>
            <a:ext cx="1001713" cy="9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6000" b="1">
                <a:latin typeface="Times New Roman" charset="0"/>
              </a:rPr>
              <a:t>C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Take the…</a:t>
            </a:r>
          </a:p>
        </p:txBody>
      </p:sp>
      <p:sp>
        <p:nvSpPr>
          <p:cNvPr id="8192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charset="0"/>
              <a:buNone/>
              <a:tabLst>
                <a:tab pos="688975" algn="l"/>
              </a:tabLst>
            </a:pPr>
            <a:r>
              <a:rPr lang="en-US" sz="5000" b="1" dirty="0">
                <a:latin typeface="Arial" charset="0"/>
                <a:ea typeface="ＭＳ Ｐゴシック" charset="0"/>
                <a:cs typeface="ＭＳ Ｐゴシック" charset="0"/>
              </a:rPr>
              <a:t>L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	</a:t>
            </a:r>
            <a:r>
              <a:rPr lang="en-US" dirty="0" err="1">
                <a:latin typeface="Arial" charset="0"/>
                <a:ea typeface="ＭＳ Ｐゴシック" charset="0"/>
                <a:cs typeface="ＭＳ Ｐゴシック" charset="0"/>
              </a:rPr>
              <a:t>isten</a:t>
            </a:r>
            <a:endParaRPr lang="en-US" i="1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  <a:spcBef>
                <a:spcPct val="60000"/>
              </a:spcBef>
              <a:buFont typeface="Wingdings" charset="0"/>
              <a:buNone/>
              <a:tabLst>
                <a:tab pos="688975" algn="l"/>
              </a:tabLst>
            </a:pPr>
            <a:r>
              <a:rPr lang="en-US" sz="5000" b="1" dirty="0">
                <a:latin typeface="Arial" charset="0"/>
                <a:ea typeface="ＭＳ Ｐゴシック" charset="0"/>
                <a:cs typeface="ＭＳ Ｐゴシック" charset="0"/>
              </a:rPr>
              <a:t>E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	</a:t>
            </a:r>
            <a:r>
              <a:rPr lang="en-US" dirty="0" err="1">
                <a:latin typeface="Arial" charset="0"/>
                <a:ea typeface="ＭＳ Ｐゴシック" charset="0"/>
                <a:cs typeface="ＭＳ Ｐゴシック" charset="0"/>
              </a:rPr>
              <a:t>mpathize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  <a:spcBef>
                <a:spcPct val="60000"/>
              </a:spcBef>
              <a:buFont typeface="Wingdings" charset="0"/>
              <a:buNone/>
              <a:tabLst>
                <a:tab pos="688975" algn="l"/>
              </a:tabLst>
            </a:pPr>
            <a:r>
              <a:rPr lang="en-US" sz="5000" b="1" dirty="0">
                <a:latin typeface="Arial" charset="0"/>
                <a:ea typeface="ＭＳ Ｐゴシック" charset="0"/>
                <a:cs typeface="ＭＳ Ｐゴシック" charset="0"/>
              </a:rPr>
              <a:t>A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	</a:t>
            </a:r>
            <a:r>
              <a:rPr lang="en-US" dirty="0" err="1">
                <a:latin typeface="Arial" charset="0"/>
                <a:ea typeface="ＭＳ Ｐゴシック" charset="0"/>
                <a:cs typeface="ＭＳ Ｐゴシック" charset="0"/>
              </a:rPr>
              <a:t>pologize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  <a:spcBef>
                <a:spcPct val="60000"/>
              </a:spcBef>
              <a:buFont typeface="Wingdings" charset="0"/>
              <a:buNone/>
              <a:tabLst>
                <a:tab pos="688975" algn="l"/>
              </a:tabLst>
            </a:pPr>
            <a:r>
              <a:rPr lang="en-US" sz="5000" b="1" dirty="0">
                <a:latin typeface="Arial" charset="0"/>
                <a:ea typeface="ＭＳ Ｐゴシック" charset="0"/>
                <a:cs typeface="ＭＳ Ｐゴシック" charset="0"/>
              </a:rPr>
              <a:t>D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	o something or </a:t>
            </a:r>
            <a:br>
              <a:rPr lang="en-US" dirty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	Direct to someone who can</a:t>
            </a:r>
            <a:endParaRPr lang="en-US" b="1" dirty="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  <a:buFont typeface="Wingdings" charset="0"/>
              <a:buNone/>
              <a:tabLst>
                <a:tab pos="688975" algn="l"/>
              </a:tabLst>
            </a:pP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EQ = Emotional Intelligence</a:t>
            </a:r>
            <a:endParaRPr lang="en-US" dirty="0"/>
          </a:p>
        </p:txBody>
      </p:sp>
      <p:sp>
        <p:nvSpPr>
          <p:cNvPr id="74757" name="Text Box 5"/>
          <p:cNvSpPr txBox="1">
            <a:spLocks noChangeArrowheads="1"/>
          </p:cNvSpPr>
          <p:nvPr/>
        </p:nvSpPr>
        <p:spPr bwMode="auto">
          <a:xfrm>
            <a:off x="3048000" y="5334000"/>
            <a:ext cx="184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pic>
        <p:nvPicPr>
          <p:cNvPr id="3" name="Picture 2" descr="Screen Shot 2017-01-19 at 4.03.0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9200"/>
            <a:ext cx="9144000" cy="5664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939888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Saying </a:t>
            </a:r>
            <a:r>
              <a:rPr lang="ja-JP" altLang="en-US" dirty="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 dirty="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No</a:t>
            </a:r>
            <a:r>
              <a:rPr lang="ja-JP" altLang="en-US" dirty="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”</a:t>
            </a:r>
            <a:r>
              <a:rPr lang="en-US" altLang="ja-JP" dirty="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 Nicely</a:t>
            </a:r>
            <a:endParaRPr lang="en-US" dirty="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5234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Font typeface="Wingdings" charset="0"/>
              <a:buNone/>
            </a:pPr>
            <a:r>
              <a:rPr lang="en-US" sz="5000" b="1" dirty="0">
                <a:latin typeface="Arial" charset="0"/>
                <a:ea typeface="ＭＳ Ｐゴシック" charset="0"/>
                <a:cs typeface="ＭＳ Ｐゴシック" charset="0"/>
              </a:rPr>
              <a:t>N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	</a:t>
            </a:r>
            <a:r>
              <a:rPr lang="en-US" dirty="0" err="1">
                <a:latin typeface="Arial" charset="0"/>
                <a:ea typeface="ＭＳ Ｐゴシック" charset="0"/>
                <a:cs typeface="ＭＳ Ｐゴシック" charset="0"/>
              </a:rPr>
              <a:t>eutralize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 through a positive 		beginning</a:t>
            </a:r>
          </a:p>
          <a:p>
            <a:pPr marL="0" indent="0" eaLnBrk="1" hangingPunct="1">
              <a:buFont typeface="Wingdings" charset="0"/>
              <a:buNone/>
            </a:pPr>
            <a:r>
              <a:rPr lang="en-US" sz="5000" b="1" dirty="0">
                <a:latin typeface="Arial" charset="0"/>
                <a:ea typeface="ＭＳ Ｐゴシック" charset="0"/>
                <a:cs typeface="ＭＳ Ｐゴシック" charset="0"/>
              </a:rPr>
              <a:t> I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	</a:t>
            </a:r>
            <a:r>
              <a:rPr lang="en-US" dirty="0" err="1">
                <a:latin typeface="Arial" charset="0"/>
                <a:ea typeface="ＭＳ Ｐゴシック" charset="0"/>
                <a:cs typeface="ＭＳ Ｐゴシック" charset="0"/>
              </a:rPr>
              <a:t>mmediately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 empathize</a:t>
            </a:r>
          </a:p>
          <a:p>
            <a:pPr marL="0" indent="0" eaLnBrk="1" hangingPunct="1">
              <a:buFont typeface="Wingdings" charset="0"/>
              <a:buNone/>
            </a:pPr>
            <a:r>
              <a:rPr lang="en-US" sz="5000" b="1" dirty="0">
                <a:latin typeface="Arial" charset="0"/>
                <a:ea typeface="ＭＳ Ｐゴシック" charset="0"/>
                <a:cs typeface="ＭＳ Ｐゴシック" charset="0"/>
              </a:rPr>
              <a:t>C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	</a:t>
            </a:r>
            <a:r>
              <a:rPr lang="en-US" dirty="0" err="1">
                <a:latin typeface="Arial" charset="0"/>
                <a:ea typeface="ＭＳ Ｐゴシック" charset="0"/>
                <a:cs typeface="ＭＳ Ｐゴシック" charset="0"/>
              </a:rPr>
              <a:t>ourteously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 explain</a:t>
            </a:r>
          </a:p>
          <a:p>
            <a:pPr marL="0" indent="0" eaLnBrk="1" hangingPunct="1">
              <a:buFont typeface="Wingdings" charset="0"/>
              <a:buNone/>
            </a:pPr>
            <a:r>
              <a:rPr lang="en-US" sz="5000" b="1" dirty="0">
                <a:latin typeface="Arial" charset="0"/>
                <a:ea typeface="ＭＳ Ｐゴシック" charset="0"/>
                <a:cs typeface="ＭＳ Ｐゴシック" charset="0"/>
              </a:rPr>
              <a:t>E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	</a:t>
            </a:r>
            <a:r>
              <a:rPr lang="en-US" dirty="0" err="1">
                <a:latin typeface="Arial" charset="0"/>
                <a:ea typeface="ＭＳ Ｐゴシック" charset="0"/>
                <a:cs typeface="ＭＳ Ｐゴシック" charset="0"/>
              </a:rPr>
              <a:t>mphasize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 your desire to help</a:t>
            </a:r>
            <a:endParaRPr lang="en-US" b="1" dirty="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marL="0" indent="0" eaLnBrk="1" hangingPunct="1">
              <a:buFont typeface="Wingdings" charset="0"/>
              <a:buNone/>
            </a:pP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76200" y="1295400"/>
            <a:ext cx="8534400" cy="601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defRPr/>
            </a:pPr>
            <a:r>
              <a:rPr lang="en-US" sz="2400" dirty="0" smtClean="0">
                <a:latin typeface="Arial" charset="0"/>
              </a:rPr>
              <a:t>My name is David Alba – davidalba007@gmail.com</a:t>
            </a:r>
          </a:p>
          <a:p>
            <a:pPr>
              <a:defRPr/>
            </a:pPr>
            <a:endParaRPr lang="en-US" sz="2400" dirty="0" smtClean="0">
              <a:latin typeface="Arial" charset="0"/>
            </a:endParaRPr>
          </a:p>
          <a:p>
            <a:pPr>
              <a:spcAft>
                <a:spcPts val="1200"/>
              </a:spcAft>
              <a:defRPr/>
            </a:pPr>
            <a:r>
              <a:rPr lang="en-US" sz="2400" i="1" dirty="0" smtClean="0">
                <a:latin typeface="Arial" charset="0"/>
              </a:rPr>
              <a:t>If any of my stories </a:t>
            </a:r>
            <a:r>
              <a:rPr lang="en-US" sz="2400" i="1" dirty="0" err="1" smtClean="0">
                <a:latin typeface="Arial" charset="0"/>
              </a:rPr>
              <a:t>aren</a:t>
            </a:r>
            <a:r>
              <a:rPr lang="ja-JP" altLang="en-US" sz="2400" i="1" dirty="0" smtClean="0"/>
              <a:t>’</a:t>
            </a:r>
            <a:r>
              <a:rPr lang="en-US" sz="2400" i="1" dirty="0" smtClean="0">
                <a:latin typeface="Arial" charset="0"/>
              </a:rPr>
              <a:t>t true - they should</a:t>
            </a:r>
            <a:r>
              <a:rPr lang="ja-JP" altLang="en-US" sz="2400" i="1" dirty="0" smtClean="0"/>
              <a:t>’</a:t>
            </a:r>
            <a:r>
              <a:rPr lang="en-US" sz="2400" i="1" dirty="0" err="1" smtClean="0">
                <a:latin typeface="Arial" charset="0"/>
              </a:rPr>
              <a:t>ve</a:t>
            </a:r>
            <a:r>
              <a:rPr lang="en-US" sz="2400" i="1" dirty="0" smtClean="0">
                <a:latin typeface="Arial" charset="0"/>
              </a:rPr>
              <a:t> been.</a:t>
            </a:r>
          </a:p>
          <a:p>
            <a:pPr marL="0" indent="0">
              <a:spcAft>
                <a:spcPts val="1200"/>
              </a:spcAft>
              <a:buNone/>
              <a:defRPr/>
            </a:pPr>
            <a:endParaRPr lang="en-US" sz="2400" i="1" dirty="0" smtClean="0">
              <a:latin typeface="Arial" charset="0"/>
            </a:endParaRPr>
          </a:p>
          <a:p>
            <a:pPr marL="0" indent="0">
              <a:buClr>
                <a:srgbClr val="FF0000"/>
              </a:buClr>
              <a:buSzPct val="100000"/>
              <a:buFontTx/>
              <a:buNone/>
            </a:pPr>
            <a:r>
              <a:rPr lang="en-US" sz="2400" dirty="0" smtClean="0">
                <a:latin typeface="Arial" charset="0"/>
                <a:ea typeface="ＭＳ Ｐゴシック" charset="0"/>
                <a:cs typeface="ＭＳ Ｐゴシック" charset="0"/>
              </a:rPr>
              <a:t>Three books that I recommend:</a:t>
            </a:r>
            <a:endParaRPr lang="en-US" sz="24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6" name="Picture 5" descr="Screen Shot 2013-11-14 at 4.07.1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4114800"/>
            <a:ext cx="1676400" cy="2631480"/>
          </a:xfrm>
          <a:prstGeom prst="rect">
            <a:avLst/>
          </a:prstGeom>
        </p:spPr>
      </p:pic>
      <p:pic>
        <p:nvPicPr>
          <p:cNvPr id="7" name="Picture 6" descr="Screen Shot 2013-11-14 at 4.09.21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3962400"/>
            <a:ext cx="1828800" cy="2774564"/>
          </a:xfrm>
          <a:prstGeom prst="rect">
            <a:avLst/>
          </a:prstGeom>
        </p:spPr>
      </p:pic>
      <p:pic>
        <p:nvPicPr>
          <p:cNvPr id="8" name="Picture 7" descr="Screen Shot 2017-01-18 at 1.07.52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4114800"/>
            <a:ext cx="1725078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239628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Goleman’s</a:t>
            </a:r>
            <a:r>
              <a:rPr lang="en-US" dirty="0" smtClean="0"/>
              <a:t> EQ Model</a:t>
            </a:r>
            <a:endParaRPr lang="en-US" dirty="0"/>
          </a:p>
        </p:txBody>
      </p:sp>
      <p:sp>
        <p:nvSpPr>
          <p:cNvPr id="74757" name="Text Box 5"/>
          <p:cNvSpPr txBox="1">
            <a:spLocks noChangeArrowheads="1"/>
          </p:cNvSpPr>
          <p:nvPr/>
        </p:nvSpPr>
        <p:spPr bwMode="auto">
          <a:xfrm>
            <a:off x="3048000" y="5334000"/>
            <a:ext cx="184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pic>
        <p:nvPicPr>
          <p:cNvPr id="2" name="Picture 1" descr="Screen Shot 2017-01-16 at 9.35.22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295400"/>
            <a:ext cx="6995136" cy="544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596912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EQ </a:t>
            </a:r>
            <a:r>
              <a:rPr lang="en-US" dirty="0"/>
              <a:t>Findings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447800"/>
            <a:ext cx="8763000" cy="4953000"/>
          </a:xfrm>
        </p:spPr>
        <p:txBody>
          <a:bodyPr/>
          <a:lstStyle/>
          <a:p>
            <a:r>
              <a:rPr lang="en-US" sz="2400" dirty="0"/>
              <a:t>High </a:t>
            </a:r>
            <a:r>
              <a:rPr lang="en-US" sz="2400" dirty="0" smtClean="0"/>
              <a:t>EQ </a:t>
            </a:r>
            <a:r>
              <a:rPr lang="en-US" sz="2400" dirty="0"/>
              <a:t>people are happier, healthier and more successful in </a:t>
            </a:r>
            <a:r>
              <a:rPr lang="en-US" sz="2400" dirty="0" smtClean="0"/>
              <a:t>relationships.</a:t>
            </a:r>
            <a:endParaRPr lang="en-US" sz="2400" dirty="0"/>
          </a:p>
          <a:p>
            <a:pPr>
              <a:buFontTx/>
              <a:buNone/>
            </a:pPr>
            <a:endParaRPr lang="en-US" sz="1200" dirty="0"/>
          </a:p>
          <a:p>
            <a:r>
              <a:rPr lang="en-US" sz="2400" dirty="0"/>
              <a:t>High </a:t>
            </a:r>
            <a:r>
              <a:rPr lang="en-US" sz="2400" dirty="0" smtClean="0"/>
              <a:t>EQ </a:t>
            </a:r>
            <a:r>
              <a:rPr lang="en-US" sz="2400" dirty="0"/>
              <a:t>people exhibit:</a:t>
            </a:r>
          </a:p>
          <a:p>
            <a:pPr lvl="1"/>
            <a:r>
              <a:rPr lang="en-US" sz="2000" dirty="0"/>
              <a:t>Balance between emotion and reason</a:t>
            </a:r>
          </a:p>
          <a:p>
            <a:pPr lvl="1"/>
            <a:r>
              <a:rPr lang="en-US" sz="2000" dirty="0"/>
              <a:t>Awareness of their own feelings</a:t>
            </a:r>
          </a:p>
          <a:p>
            <a:pPr lvl="1"/>
            <a:r>
              <a:rPr lang="en-US" sz="2000" dirty="0"/>
              <a:t>Empathy and compassion for others</a:t>
            </a:r>
          </a:p>
          <a:p>
            <a:pPr lvl="1"/>
            <a:r>
              <a:rPr lang="en-US" sz="2000" dirty="0"/>
              <a:t>Signs of high self-esteem</a:t>
            </a:r>
          </a:p>
          <a:p>
            <a:pPr lvl="1">
              <a:buFontTx/>
              <a:buNone/>
            </a:pPr>
            <a:endParaRPr lang="en-US" sz="900" dirty="0"/>
          </a:p>
          <a:p>
            <a:r>
              <a:rPr lang="en-US" sz="2400" dirty="0"/>
              <a:t>We </a:t>
            </a:r>
            <a:r>
              <a:rPr lang="en-US" sz="2400" dirty="0" smtClean="0"/>
              <a:t>aren</a:t>
            </a:r>
            <a:r>
              <a:rPr lang="en-US" sz="2400" dirty="0" smtClean="0">
                <a:latin typeface="Arial"/>
              </a:rPr>
              <a:t>’</a:t>
            </a:r>
            <a:r>
              <a:rPr lang="en-US" sz="2400" dirty="0" smtClean="0"/>
              <a:t>t </a:t>
            </a:r>
            <a:r>
              <a:rPr lang="en-US" sz="2400" dirty="0"/>
              <a:t>all created emotionally equal - we have different emotional </a:t>
            </a:r>
            <a:r>
              <a:rPr lang="en-US" sz="2400" dirty="0" smtClean="0"/>
              <a:t>temperaments.</a:t>
            </a:r>
            <a:endParaRPr lang="en-US" sz="1000" dirty="0" smtClean="0"/>
          </a:p>
          <a:p>
            <a:pPr marL="0" indent="0">
              <a:buNone/>
            </a:pPr>
            <a:endParaRPr lang="en-US" sz="800" dirty="0"/>
          </a:p>
          <a:p>
            <a:r>
              <a:rPr lang="en-US" sz="2400" dirty="0"/>
              <a:t>The way we act out, express </a:t>
            </a:r>
            <a:r>
              <a:rPr lang="en-US" sz="2400" dirty="0" smtClean="0"/>
              <a:t>ourselves, </a:t>
            </a:r>
            <a:r>
              <a:rPr lang="en-US" sz="2400" dirty="0"/>
              <a:t>and use our emotions can be </a:t>
            </a:r>
            <a:r>
              <a:rPr lang="en-US" sz="2400" dirty="0" smtClean="0"/>
              <a:t>changed! </a:t>
            </a:r>
            <a:endParaRPr lang="en-US" sz="2400" dirty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EQ at Work</a:t>
            </a:r>
            <a:endParaRPr lang="en-US" dirty="0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447800"/>
            <a:ext cx="8763000" cy="4762500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sz="2400" dirty="0"/>
              <a:t>70% of the reasons for losing a customer are </a:t>
            </a:r>
            <a:r>
              <a:rPr lang="en-US" sz="2400" dirty="0" smtClean="0"/>
              <a:t>EQ related.</a:t>
            </a:r>
            <a:endParaRPr lang="en-US" sz="2400" dirty="0"/>
          </a:p>
          <a:p>
            <a:r>
              <a:rPr lang="en-US" sz="2400" dirty="0"/>
              <a:t>59% of workers report they do not receive recognition for a job well </a:t>
            </a:r>
            <a:r>
              <a:rPr lang="en-US" sz="2400" dirty="0" smtClean="0"/>
              <a:t>done.</a:t>
            </a:r>
            <a:endParaRPr lang="en-US" sz="2400" dirty="0"/>
          </a:p>
          <a:p>
            <a:r>
              <a:rPr lang="en-US" sz="2400" dirty="0"/>
              <a:t>75% of workers say they do not find management</a:t>
            </a:r>
            <a:r>
              <a:rPr lang="ja-JP" altLang="en-US" sz="2400" dirty="0">
                <a:latin typeface="Arial"/>
              </a:rPr>
              <a:t>’</a:t>
            </a:r>
            <a:r>
              <a:rPr lang="en-US" sz="2400" dirty="0"/>
              <a:t>s leadership </a:t>
            </a:r>
            <a:r>
              <a:rPr lang="en-US" sz="2400" dirty="0" smtClean="0"/>
              <a:t>inspiring.</a:t>
            </a:r>
            <a:endParaRPr lang="en-US" sz="2400" dirty="0"/>
          </a:p>
          <a:p>
            <a:r>
              <a:rPr lang="en-US" sz="2400" dirty="0"/>
              <a:t>50% of time wasted in the workplace is due to the lack of </a:t>
            </a:r>
            <a:r>
              <a:rPr lang="en-US" sz="2400" dirty="0" smtClean="0"/>
              <a:t>trust.</a:t>
            </a:r>
            <a:endParaRPr lang="en-US" sz="2400" dirty="0"/>
          </a:p>
          <a:p>
            <a:pPr>
              <a:lnSpc>
                <a:spcPct val="120000"/>
              </a:lnSpc>
            </a:pPr>
            <a:r>
              <a:rPr lang="en-US" sz="2400" dirty="0"/>
              <a:t>Everyday 50,000 people quit their </a:t>
            </a:r>
            <a:r>
              <a:rPr lang="en-US" sz="2400" dirty="0" smtClean="0"/>
              <a:t>jobs.</a:t>
            </a:r>
            <a:endParaRPr lang="en-US" sz="2400" dirty="0"/>
          </a:p>
          <a:p>
            <a:pPr>
              <a:lnSpc>
                <a:spcPct val="120000"/>
              </a:lnSpc>
            </a:pPr>
            <a:r>
              <a:rPr lang="en-US" sz="2400" dirty="0"/>
              <a:t>85% of workers report they could work more </a:t>
            </a:r>
            <a:r>
              <a:rPr lang="en-US" sz="2400" dirty="0" smtClean="0"/>
              <a:t>effectively.</a:t>
            </a:r>
            <a:endParaRPr lang="en-US" sz="2400" dirty="0"/>
          </a:p>
          <a:p>
            <a:pPr>
              <a:lnSpc>
                <a:spcPct val="120000"/>
              </a:lnSpc>
            </a:pPr>
            <a:r>
              <a:rPr lang="en-US" sz="2400" dirty="0"/>
              <a:t>80% of Americans do not look forward to going to </a:t>
            </a:r>
            <a:r>
              <a:rPr lang="en-US" sz="2400" dirty="0" smtClean="0"/>
              <a:t>work.</a:t>
            </a:r>
            <a:endParaRPr lang="en-US" sz="1800" dirty="0"/>
          </a:p>
        </p:txBody>
      </p:sp>
      <p:graphicFrame>
        <p:nvGraphicFramePr>
          <p:cNvPr id="60420" name="Object 4"/>
          <p:cNvGraphicFramePr>
            <a:graphicFrameLocks noGrp="1" noChangeAspect="1"/>
          </p:cNvGraphicFramePr>
          <p:nvPr>
            <p:ph sz="half" idx="2"/>
          </p:nvPr>
        </p:nvGraphicFramePr>
        <p:xfrm>
          <a:off x="4783138" y="5511800"/>
          <a:ext cx="1519237" cy="1338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83" name="CorelDRAW CMX" r:id="rId4" imgW="7337778" imgH="6468533" progId="CorelDraw.CMX.9">
                  <p:embed/>
                </p:oleObj>
              </mc:Choice>
              <mc:Fallback>
                <p:oleObj name="CorelDRAW CMX" r:id="rId4" imgW="7337778" imgH="6468533" progId="CorelDraw.CMX.9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3138" y="5511800"/>
                        <a:ext cx="1519237" cy="13382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0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0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0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9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EQ at Work </a:t>
            </a:r>
            <a:r>
              <a:rPr lang="en-US" b="0" dirty="0" smtClean="0"/>
              <a:t>(</a:t>
            </a:r>
            <a:r>
              <a:rPr lang="en-US" b="0" dirty="0" err="1" smtClean="0"/>
              <a:t>cont</a:t>
            </a:r>
            <a:r>
              <a:rPr lang="en-US" b="0" dirty="0" smtClean="0"/>
              <a:t>)</a:t>
            </a:r>
            <a:endParaRPr lang="en-US" b="0" dirty="0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65000"/>
              </a:spcBef>
            </a:pPr>
            <a:r>
              <a:rPr lang="en-US" sz="2400" dirty="0" smtClean="0"/>
              <a:t>EQ is greater than </a:t>
            </a:r>
            <a:r>
              <a:rPr lang="en-US" sz="2400" dirty="0"/>
              <a:t>85% of what enables </a:t>
            </a:r>
            <a:r>
              <a:rPr lang="ja-JP" altLang="en-US" sz="2400" dirty="0">
                <a:latin typeface="Arial"/>
              </a:rPr>
              <a:t>“</a:t>
            </a:r>
            <a:r>
              <a:rPr lang="en-US" sz="2400" dirty="0"/>
              <a:t>star performers</a:t>
            </a:r>
            <a:r>
              <a:rPr lang="ja-JP" altLang="en-US" sz="2400" dirty="0">
                <a:latin typeface="Arial"/>
              </a:rPr>
              <a:t>”</a:t>
            </a:r>
            <a:r>
              <a:rPr lang="en-US" sz="2400" dirty="0"/>
              <a:t> to develop into great </a:t>
            </a:r>
            <a:r>
              <a:rPr lang="en-US" sz="2400" dirty="0" smtClean="0"/>
              <a:t>leaders.</a:t>
            </a:r>
            <a:endParaRPr lang="en-US" sz="2400" dirty="0"/>
          </a:p>
          <a:p>
            <a:pPr>
              <a:spcBef>
                <a:spcPct val="65000"/>
              </a:spcBef>
            </a:pPr>
            <a:r>
              <a:rPr lang="en-US" sz="2400" dirty="0" smtClean="0"/>
              <a:t>EQ allows </a:t>
            </a:r>
            <a:r>
              <a:rPr lang="en-US" sz="2400" dirty="0"/>
              <a:t>people to think more clearly under pressure, eliminating time wasted by anger, anxiety and </a:t>
            </a:r>
            <a:r>
              <a:rPr lang="en-US" sz="2400" dirty="0" smtClean="0"/>
              <a:t>fear.</a:t>
            </a:r>
            <a:endParaRPr lang="en-US" sz="2400" dirty="0"/>
          </a:p>
          <a:p>
            <a:pPr>
              <a:spcBef>
                <a:spcPct val="65000"/>
              </a:spcBef>
            </a:pPr>
            <a:r>
              <a:rPr lang="en-US" sz="2400" dirty="0"/>
              <a:t>As a determinant of high </a:t>
            </a:r>
            <a:r>
              <a:rPr lang="en-US" sz="2400" dirty="0" smtClean="0"/>
              <a:t>performance, EQ </a:t>
            </a:r>
            <a:r>
              <a:rPr lang="en-US" sz="2400" dirty="0"/>
              <a:t>is twice as important as technical and cognitive skills </a:t>
            </a:r>
            <a:r>
              <a:rPr lang="en-US" sz="2400" dirty="0" smtClean="0"/>
              <a:t>combined.</a:t>
            </a:r>
            <a:endParaRPr lang="en-US" sz="2400" dirty="0"/>
          </a:p>
          <a:p>
            <a:pPr>
              <a:spcBef>
                <a:spcPct val="65000"/>
              </a:spcBef>
            </a:pPr>
            <a:r>
              <a:rPr lang="en-US" sz="2400" dirty="0" smtClean="0"/>
              <a:t>Workers with high EQ get </a:t>
            </a:r>
            <a:r>
              <a:rPr lang="en-US" sz="2400" dirty="0"/>
              <a:t>along better and solve problems more </a:t>
            </a:r>
            <a:r>
              <a:rPr lang="en-US" sz="2400" dirty="0" smtClean="0"/>
              <a:t>efficiently.</a:t>
            </a:r>
            <a:endParaRPr lang="en-US" sz="2400" dirty="0"/>
          </a:p>
          <a:p>
            <a:pPr>
              <a:spcBef>
                <a:spcPct val="65000"/>
              </a:spcBef>
            </a:pPr>
            <a:r>
              <a:rPr lang="en-US" sz="2400" dirty="0"/>
              <a:t>Workers with high EQ </a:t>
            </a:r>
            <a:r>
              <a:rPr lang="en-US" sz="2400" dirty="0" smtClean="0"/>
              <a:t>positively </a:t>
            </a:r>
            <a:r>
              <a:rPr lang="en-US" sz="2400" dirty="0"/>
              <a:t>impact people they interact with – </a:t>
            </a:r>
            <a:r>
              <a:rPr lang="en-US" sz="2400" dirty="0" smtClean="0"/>
              <a:t>they are good </a:t>
            </a:r>
            <a:r>
              <a:rPr lang="en-US" sz="2400" dirty="0"/>
              <a:t>role models of excellent </a:t>
            </a:r>
            <a:r>
              <a:rPr lang="en-US" sz="2400" dirty="0" smtClean="0"/>
              <a:t>performance.</a:t>
            </a:r>
            <a:endParaRPr lang="en-US" sz="2400" dirty="0"/>
          </a:p>
          <a:p>
            <a:pPr>
              <a:buFontTx/>
              <a:buNone/>
            </a:pPr>
            <a:endParaRPr lang="en-US" sz="2400" dirty="0"/>
          </a:p>
          <a:p>
            <a:endParaRPr lang="en-US" sz="2400" dirty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TP Tallahassee Slides">
  <a:themeElements>
    <a:clrScheme name="MTP Tallahassee Slides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TP Tallahassee Slides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Optima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Optima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MTP Tallahassee Slides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TP Tallahassee Slides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TP Tallahassee Slides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TP Tallahassee Slides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TP Tallahassee Slide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TP Tallahassee Slide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TP Tallahassee Slide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Blank Presenta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  <a:ea typeface="ＭＳ Ｐゴシック" pitchFamily="-111" charset="-128"/>
            <a:cs typeface="ＭＳ Ｐゴシック" pitchFamily="-11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  <a:ea typeface="ＭＳ Ｐゴシック" pitchFamily="-111" charset="-128"/>
            <a:cs typeface="ＭＳ Ｐゴシック" pitchFamily="-111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VBA Documents:Tallahassee:MTP - Tallahassee:MTP Tallahassee Slides.ppt</Template>
  <TotalTime>4552</TotalTime>
  <Words>1260</Words>
  <Application>Microsoft Office PowerPoint</Application>
  <PresentationFormat>On-screen Show (4:3)</PresentationFormat>
  <Paragraphs>290</Paragraphs>
  <Slides>51</Slides>
  <Notes>51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4" baseType="lpstr">
      <vt:lpstr>MTP Tallahassee Slides</vt:lpstr>
      <vt:lpstr>1_Blank Presentation</vt:lpstr>
      <vt:lpstr>CorelDRAW CMX</vt:lpstr>
      <vt:lpstr>PowerPoint Presentation</vt:lpstr>
      <vt:lpstr>Be Prepared</vt:lpstr>
      <vt:lpstr>Emotional Intelligence History</vt:lpstr>
      <vt:lpstr>EQ Definitions</vt:lpstr>
      <vt:lpstr>EQ = Emotional Intelligence</vt:lpstr>
      <vt:lpstr>Goleman’s EQ Model</vt:lpstr>
      <vt:lpstr>EQ Findings</vt:lpstr>
      <vt:lpstr>EQ at Work</vt:lpstr>
      <vt:lpstr>EQ at Work (cont)</vt:lpstr>
      <vt:lpstr>Goleman’s EQ Model</vt:lpstr>
      <vt:lpstr>Self-Awareness</vt:lpstr>
      <vt:lpstr>Self-Awareness</vt:lpstr>
      <vt:lpstr>Components of Self-Awareness</vt:lpstr>
      <vt:lpstr>Components of Self-Awareness</vt:lpstr>
      <vt:lpstr>Components of Self-Awareness</vt:lpstr>
      <vt:lpstr>Self-Awareness Activity</vt:lpstr>
      <vt:lpstr>Actions to Build Self-Awareness</vt:lpstr>
      <vt:lpstr>Goleman’s EQ Model</vt:lpstr>
      <vt:lpstr>Self-Management</vt:lpstr>
      <vt:lpstr>Components of Self-Management</vt:lpstr>
      <vt:lpstr>Self-Management</vt:lpstr>
      <vt:lpstr>Self-Management Activity</vt:lpstr>
      <vt:lpstr>Actions to Build Self-Management</vt:lpstr>
      <vt:lpstr>Goleman’s EQ Model</vt:lpstr>
      <vt:lpstr>Self-Motivation</vt:lpstr>
      <vt:lpstr>Self-Motivation</vt:lpstr>
      <vt:lpstr>Components of Self-Motivation</vt:lpstr>
      <vt:lpstr>Self-Motivation Activity</vt:lpstr>
      <vt:lpstr>Actions to Build Self-Motivation</vt:lpstr>
      <vt:lpstr>Goleman’s EQ Model</vt:lpstr>
      <vt:lpstr>Empathy</vt:lpstr>
      <vt:lpstr>Empathy</vt:lpstr>
      <vt:lpstr>Components of Empathy</vt:lpstr>
      <vt:lpstr>Empathy Notes</vt:lpstr>
      <vt:lpstr>Empathy Quiz – Thank you</vt:lpstr>
      <vt:lpstr>Actions to Build Empathy</vt:lpstr>
      <vt:lpstr>Goleman’s EQ Model</vt:lpstr>
      <vt:lpstr>Managing Relationships</vt:lpstr>
      <vt:lpstr>Managing Relationships</vt:lpstr>
      <vt:lpstr>Components of Managing Relationships</vt:lpstr>
      <vt:lpstr>Actions to Build Managing Relationships</vt:lpstr>
      <vt:lpstr>Personal EI Development Plan</vt:lpstr>
      <vt:lpstr>Survivor</vt:lpstr>
      <vt:lpstr>Key Strategy</vt:lpstr>
      <vt:lpstr>Key Strategy</vt:lpstr>
      <vt:lpstr>Key Strategy</vt:lpstr>
      <vt:lpstr>Key Strategy</vt:lpstr>
      <vt:lpstr>Proactive Approaches</vt:lpstr>
      <vt:lpstr>Take the…</vt:lpstr>
      <vt:lpstr>Saying “No” Nicely</vt:lpstr>
      <vt:lpstr>Thank you</vt:lpstr>
    </vt:vector>
  </TitlesOfParts>
  <Company>VBA Consulting Group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Jason VonBehren</dc:creator>
  <cp:lastModifiedBy>Stacey Stanish</cp:lastModifiedBy>
  <cp:revision>136</cp:revision>
  <cp:lastPrinted>2007-07-15T05:47:54Z</cp:lastPrinted>
  <dcterms:created xsi:type="dcterms:W3CDTF">2005-01-20T15:59:33Z</dcterms:created>
  <dcterms:modified xsi:type="dcterms:W3CDTF">2017-07-19T16:57:14Z</dcterms:modified>
</cp:coreProperties>
</file>