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359" r:id="rId2"/>
    <p:sldId id="292" r:id="rId3"/>
    <p:sldId id="742" r:id="rId4"/>
    <p:sldId id="407" r:id="rId5"/>
    <p:sldId id="271" r:id="rId6"/>
    <p:sldId id="360" r:id="rId7"/>
    <p:sldId id="366" r:id="rId8"/>
    <p:sldId id="273" r:id="rId9"/>
    <p:sldId id="743" r:id="rId10"/>
    <p:sldId id="744" r:id="rId11"/>
    <p:sldId id="272" r:id="rId12"/>
    <p:sldId id="274" r:id="rId13"/>
    <p:sldId id="275" r:id="rId14"/>
    <p:sldId id="278" r:id="rId15"/>
    <p:sldId id="558" r:id="rId16"/>
    <p:sldId id="559" r:id="rId17"/>
    <p:sldId id="376" r:id="rId18"/>
    <p:sldId id="377" r:id="rId19"/>
    <p:sldId id="551" r:id="rId20"/>
    <p:sldId id="392" r:id="rId21"/>
    <p:sldId id="499" r:id="rId22"/>
    <p:sldId id="541" r:id="rId23"/>
    <p:sldId id="552" r:id="rId24"/>
    <p:sldId id="556" r:id="rId25"/>
    <p:sldId id="557" r:id="rId26"/>
    <p:sldId id="718" r:id="rId27"/>
    <p:sldId id="560" r:id="rId28"/>
    <p:sldId id="561" r:id="rId29"/>
    <p:sldId id="562" r:id="rId30"/>
    <p:sldId id="563" r:id="rId31"/>
    <p:sldId id="571" r:id="rId32"/>
    <p:sldId id="677" r:id="rId33"/>
    <p:sldId id="679" r:id="rId34"/>
    <p:sldId id="681" r:id="rId35"/>
    <p:sldId id="682" r:id="rId36"/>
    <p:sldId id="545" r:id="rId37"/>
    <p:sldId id="507" r:id="rId38"/>
    <p:sldId id="673" r:id="rId39"/>
    <p:sldId id="675" r:id="rId40"/>
    <p:sldId id="676" r:id="rId41"/>
    <p:sldId id="297" r:id="rId42"/>
    <p:sldId id="570" r:id="rId43"/>
    <p:sldId id="405" r:id="rId44"/>
    <p:sldId id="568" r:id="rId45"/>
    <p:sldId id="569" r:id="rId46"/>
    <p:sldId id="728" r:id="rId47"/>
    <p:sldId id="740" r:id="rId48"/>
    <p:sldId id="733" r:id="rId49"/>
    <p:sldId id="729" r:id="rId50"/>
    <p:sldId id="730" r:id="rId51"/>
    <p:sldId id="739" r:id="rId52"/>
    <p:sldId id="741" r:id="rId53"/>
    <p:sldId id="736" r:id="rId54"/>
    <p:sldId id="406" r:id="rId55"/>
    <p:sldId id="381" r:id="rId56"/>
    <p:sldId id="382" r:id="rId57"/>
    <p:sldId id="383" r:id="rId58"/>
    <p:sldId id="384" r:id="rId59"/>
    <p:sldId id="385" r:id="rId60"/>
    <p:sldId id="386" r:id="rId61"/>
    <p:sldId id="387" r:id="rId62"/>
    <p:sldId id="388" r:id="rId63"/>
    <p:sldId id="280" r:id="rId64"/>
    <p:sldId id="279" r:id="rId65"/>
    <p:sldId id="719" r:id="rId66"/>
    <p:sldId id="281" r:id="rId67"/>
    <p:sldId id="284" r:id="rId68"/>
    <p:sldId id="283" r:id="rId69"/>
    <p:sldId id="282" r:id="rId70"/>
    <p:sldId id="554" r:id="rId71"/>
    <p:sldId id="555" r:id="rId72"/>
    <p:sldId id="689" r:id="rId73"/>
    <p:sldId id="692" r:id="rId74"/>
    <p:sldId id="732" r:id="rId75"/>
    <p:sldId id="734" r:id="rId76"/>
    <p:sldId id="735" r:id="rId77"/>
    <p:sldId id="738" r:id="rId78"/>
    <p:sldId id="731" r:id="rId79"/>
    <p:sldId id="690" r:id="rId80"/>
    <p:sldId id="393" r:id="rId81"/>
    <p:sldId id="399" r:id="rId82"/>
    <p:sldId id="400" r:id="rId83"/>
    <p:sldId id="401" r:id="rId84"/>
    <p:sldId id="402" r:id="rId85"/>
    <p:sldId id="403" r:id="rId86"/>
    <p:sldId id="395" r:id="rId87"/>
    <p:sldId id="567" r:id="rId88"/>
    <p:sldId id="717" r:id="rId89"/>
    <p:sldId id="691" r:id="rId90"/>
    <p:sldId id="737" r:id="rId91"/>
    <p:sldId id="404" r:id="rId92"/>
    <p:sldId id="418" r:id="rId93"/>
    <p:sldId id="419" r:id="rId94"/>
    <p:sldId id="565" r:id="rId95"/>
    <p:sldId id="566" r:id="rId96"/>
    <p:sldId id="564" r:id="rId97"/>
    <p:sldId id="316" r:id="rId98"/>
    <p:sldId id="320" r:id="rId99"/>
    <p:sldId id="334" r:id="rId100"/>
    <p:sldId id="727" r:id="rId101"/>
  </p:sldIdLst>
  <p:sldSz cx="9144000" cy="5143500" type="screen16x9"/>
  <p:notesSz cx="7315200" cy="9601200"/>
  <p:custDataLst>
    <p:tags r:id="rId10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3300"/>
    <a:srgbClr val="FF6600"/>
    <a:srgbClr val="FF00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showGuides="1">
      <p:cViewPr varScale="1">
        <p:scale>
          <a:sx n="92" d="100"/>
          <a:sy n="92" d="100"/>
        </p:scale>
        <p:origin x="90" y="96"/>
      </p:cViewPr>
      <p:guideLst>
        <p:guide orient="horz" pos="1620"/>
        <p:guide pos="2880"/>
      </p:guideLst>
    </p:cSldViewPr>
  </p:slideViewPr>
  <p:outlineViewPr>
    <p:cViewPr>
      <p:scale>
        <a:sx n="33" d="100"/>
        <a:sy n="33" d="100"/>
      </p:scale>
      <p:origin x="0" y="244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3.svg"/><Relationship Id="rId1" Type="http://schemas.openxmlformats.org/officeDocument/2006/relationships/image" Target="../media/image62.png"/><Relationship Id="rId6" Type="http://schemas.openxmlformats.org/officeDocument/2006/relationships/image" Target="../media/image67.svg"/><Relationship Id="rId5" Type="http://schemas.openxmlformats.org/officeDocument/2006/relationships/image" Target="../media/image64.png"/><Relationship Id="rId4" Type="http://schemas.openxmlformats.org/officeDocument/2006/relationships/image" Target="../media/image65.svg"/></Relationships>
</file>

<file path=ppt/diagrams/colors1.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data1.xml><?xml version="1.0" encoding="utf-8"?>
<dgm:dataModel xmlns:dgm="http://schemas.openxmlformats.org/drawingml/2006/diagram" xmlns:a="http://schemas.openxmlformats.org/drawingml/2006/main">
  <dgm:ptLst>
    <dgm:pt modelId="{F6103F8A-8CD6-4AFE-BCBA-6C4FF18D9E73}" type="doc">
      <dgm:prSet loTypeId="urn:microsoft.com/office/officeart/2018/2/layout/IconCircle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EAEE9AFE-FB46-409D-AB66-33177E8CD051}">
      <dgm:prSet/>
      <dgm:spPr/>
      <dgm:t>
        <a:bodyPr/>
        <a:lstStyle/>
        <a:p>
          <a:r>
            <a:rPr lang="en-US" dirty="0"/>
            <a:t>A </a:t>
          </a:r>
          <a:r>
            <a:rPr lang="en-US" dirty="0">
              <a:solidFill>
                <a:srgbClr val="FF0000"/>
              </a:solidFill>
            </a:rPr>
            <a:t>private employer </a:t>
          </a:r>
          <a:r>
            <a:rPr lang="en-US" dirty="0"/>
            <a:t>with 50 or more employees during 20 or more workweeks in the current or previous calendar year</a:t>
          </a:r>
        </a:p>
      </dgm:t>
    </dgm:pt>
    <dgm:pt modelId="{6E054F88-B5ED-47A2-AD58-A3F39772D53A}" type="parTrans" cxnId="{B71F8ED6-61FA-4662-B202-D3ADCF1D9AAA}">
      <dgm:prSet/>
      <dgm:spPr/>
      <dgm:t>
        <a:bodyPr/>
        <a:lstStyle/>
        <a:p>
          <a:endParaRPr lang="en-US"/>
        </a:p>
      </dgm:t>
    </dgm:pt>
    <dgm:pt modelId="{620A71CE-9B10-4C01-A293-B35B075B80BC}" type="sibTrans" cxnId="{B71F8ED6-61FA-4662-B202-D3ADCF1D9AAA}">
      <dgm:prSet/>
      <dgm:spPr/>
      <dgm:t>
        <a:bodyPr/>
        <a:lstStyle/>
        <a:p>
          <a:endParaRPr lang="en-US"/>
        </a:p>
      </dgm:t>
    </dgm:pt>
    <dgm:pt modelId="{4C22B83F-8356-4D56-B071-8B17CE0D6B1C}">
      <dgm:prSet/>
      <dgm:spPr/>
      <dgm:t>
        <a:bodyPr/>
        <a:lstStyle/>
        <a:p>
          <a:r>
            <a:rPr lang="en-US" dirty="0"/>
            <a:t>Any </a:t>
          </a:r>
          <a:r>
            <a:rPr lang="en-US" dirty="0">
              <a:solidFill>
                <a:srgbClr val="FF0000"/>
              </a:solidFill>
            </a:rPr>
            <a:t>public employer </a:t>
          </a:r>
          <a:r>
            <a:rPr lang="en-US" dirty="0"/>
            <a:t>(regardless of the number of employees employed) including state, local and federal employers, and local educational agencies.</a:t>
          </a:r>
        </a:p>
      </dgm:t>
    </dgm:pt>
    <dgm:pt modelId="{EA53AD25-ADCE-494C-AB4E-6314D3A34B60}" type="parTrans" cxnId="{989D360A-F4D8-464D-BD74-26B92F8D746F}">
      <dgm:prSet/>
      <dgm:spPr/>
      <dgm:t>
        <a:bodyPr/>
        <a:lstStyle/>
        <a:p>
          <a:endParaRPr lang="en-US"/>
        </a:p>
      </dgm:t>
    </dgm:pt>
    <dgm:pt modelId="{9A335929-CF3F-4354-9888-BA833DB3B69C}" type="sibTrans" cxnId="{989D360A-F4D8-464D-BD74-26B92F8D746F}">
      <dgm:prSet/>
      <dgm:spPr/>
      <dgm:t>
        <a:bodyPr/>
        <a:lstStyle/>
        <a:p>
          <a:endParaRPr lang="en-US"/>
        </a:p>
      </dgm:t>
    </dgm:pt>
    <dgm:pt modelId="{483630B6-8B6A-425F-B543-D4A054C37677}">
      <dgm:prSet/>
      <dgm:spPr/>
      <dgm:t>
        <a:bodyPr/>
        <a:lstStyle/>
        <a:p>
          <a:r>
            <a:rPr lang="en-US" dirty="0"/>
            <a:t>Public and private elementary and secondary </a:t>
          </a:r>
          <a:r>
            <a:rPr lang="en-US" dirty="0">
              <a:solidFill>
                <a:srgbClr val="FF0000"/>
              </a:solidFill>
            </a:rPr>
            <a:t>schools</a:t>
          </a:r>
          <a:r>
            <a:rPr lang="en-US" dirty="0"/>
            <a:t> are covered employers, regardless of the number of persons employed.</a:t>
          </a:r>
        </a:p>
      </dgm:t>
    </dgm:pt>
    <dgm:pt modelId="{F5E3FF92-3A02-4280-ACB6-DE13F0D7D7FD}" type="parTrans" cxnId="{40E3EAB0-5D3A-46C7-B73C-08A37299C805}">
      <dgm:prSet/>
      <dgm:spPr/>
      <dgm:t>
        <a:bodyPr/>
        <a:lstStyle/>
        <a:p>
          <a:endParaRPr lang="en-US"/>
        </a:p>
      </dgm:t>
    </dgm:pt>
    <dgm:pt modelId="{27C28370-5C36-4AD6-87FA-298D8E53AD13}" type="sibTrans" cxnId="{40E3EAB0-5D3A-46C7-B73C-08A37299C805}">
      <dgm:prSet/>
      <dgm:spPr/>
      <dgm:t>
        <a:bodyPr/>
        <a:lstStyle/>
        <a:p>
          <a:endParaRPr lang="en-US"/>
        </a:p>
      </dgm:t>
    </dgm:pt>
    <dgm:pt modelId="{0EFB7D9A-AB27-43E9-A701-5134AE46F584}" type="pres">
      <dgm:prSet presAssocID="{F6103F8A-8CD6-4AFE-BCBA-6C4FF18D9E73}" presName="root" presStyleCnt="0">
        <dgm:presLayoutVars>
          <dgm:dir/>
          <dgm:resizeHandles val="exact"/>
        </dgm:presLayoutVars>
      </dgm:prSet>
      <dgm:spPr/>
      <dgm:t>
        <a:bodyPr/>
        <a:lstStyle/>
        <a:p>
          <a:endParaRPr lang="en-US"/>
        </a:p>
      </dgm:t>
    </dgm:pt>
    <dgm:pt modelId="{E4D5A4D1-8930-4FAE-B211-0BDCE2652486}" type="pres">
      <dgm:prSet presAssocID="{F6103F8A-8CD6-4AFE-BCBA-6C4FF18D9E73}" presName="container" presStyleCnt="0">
        <dgm:presLayoutVars>
          <dgm:dir/>
          <dgm:resizeHandles val="exact"/>
        </dgm:presLayoutVars>
      </dgm:prSet>
      <dgm:spPr/>
    </dgm:pt>
    <dgm:pt modelId="{66243696-CF7A-40C3-BE6F-1EB54022A1EB}" type="pres">
      <dgm:prSet presAssocID="{EAEE9AFE-FB46-409D-AB66-33177E8CD051}" presName="compNode" presStyleCnt="0"/>
      <dgm:spPr/>
    </dgm:pt>
    <dgm:pt modelId="{EFF55473-F8E0-47C4-B7A6-3A7937BFD701}" type="pres">
      <dgm:prSet presAssocID="{EAEE9AFE-FB46-409D-AB66-33177E8CD051}" presName="iconBgRect" presStyleLbl="bgShp" presStyleIdx="0" presStyleCnt="3"/>
      <dgm:spPr/>
    </dgm:pt>
    <dgm:pt modelId="{80BF1293-1BF7-4B27-AF8F-7ECC240B90D1}" type="pres">
      <dgm:prSet presAssocID="{EAEE9AFE-FB46-409D-AB66-33177E8CD05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heckmark"/>
        </a:ext>
      </dgm:extLst>
    </dgm:pt>
    <dgm:pt modelId="{CB4EDC5C-4042-4ED7-A57E-F956DBFDC893}" type="pres">
      <dgm:prSet presAssocID="{EAEE9AFE-FB46-409D-AB66-33177E8CD051}" presName="spaceRect" presStyleCnt="0"/>
      <dgm:spPr/>
    </dgm:pt>
    <dgm:pt modelId="{3E54FCA7-0A1B-42CD-BD98-D726827C3F81}" type="pres">
      <dgm:prSet presAssocID="{EAEE9AFE-FB46-409D-AB66-33177E8CD051}" presName="textRect" presStyleLbl="revTx" presStyleIdx="0" presStyleCnt="3">
        <dgm:presLayoutVars>
          <dgm:chMax val="1"/>
          <dgm:chPref val="1"/>
        </dgm:presLayoutVars>
      </dgm:prSet>
      <dgm:spPr/>
      <dgm:t>
        <a:bodyPr/>
        <a:lstStyle/>
        <a:p>
          <a:endParaRPr lang="en-US"/>
        </a:p>
      </dgm:t>
    </dgm:pt>
    <dgm:pt modelId="{23368B01-FCFB-4A65-9BD0-E65200F5CF6D}" type="pres">
      <dgm:prSet presAssocID="{620A71CE-9B10-4C01-A293-B35B075B80BC}" presName="sibTrans" presStyleLbl="sibTrans2D1" presStyleIdx="0" presStyleCnt="0"/>
      <dgm:spPr/>
      <dgm:t>
        <a:bodyPr/>
        <a:lstStyle/>
        <a:p>
          <a:endParaRPr lang="en-US"/>
        </a:p>
      </dgm:t>
    </dgm:pt>
    <dgm:pt modelId="{FD4F7B13-EA4D-4192-B28F-66D5B9168886}" type="pres">
      <dgm:prSet presAssocID="{4C22B83F-8356-4D56-B071-8B17CE0D6B1C}" presName="compNode" presStyleCnt="0"/>
      <dgm:spPr/>
    </dgm:pt>
    <dgm:pt modelId="{78A68F5A-E9B6-4DEF-B597-BE801897A2E1}" type="pres">
      <dgm:prSet presAssocID="{4C22B83F-8356-4D56-B071-8B17CE0D6B1C}" presName="iconBgRect" presStyleLbl="bgShp" presStyleIdx="1" presStyleCnt="3"/>
      <dgm:spPr/>
    </dgm:pt>
    <dgm:pt modelId="{B26D2EE7-0DBD-4F14-AF13-A040C9BF5A12}" type="pres">
      <dgm:prSet presAssocID="{4C22B83F-8356-4D56-B071-8B17CE0D6B1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City"/>
        </a:ext>
      </dgm:extLst>
    </dgm:pt>
    <dgm:pt modelId="{866491BC-FCD7-426A-9A0C-52047EF81DDF}" type="pres">
      <dgm:prSet presAssocID="{4C22B83F-8356-4D56-B071-8B17CE0D6B1C}" presName="spaceRect" presStyleCnt="0"/>
      <dgm:spPr/>
    </dgm:pt>
    <dgm:pt modelId="{2C96F47D-9317-4895-BF68-67ED1A559FAB}" type="pres">
      <dgm:prSet presAssocID="{4C22B83F-8356-4D56-B071-8B17CE0D6B1C}" presName="textRect" presStyleLbl="revTx" presStyleIdx="1" presStyleCnt="3">
        <dgm:presLayoutVars>
          <dgm:chMax val="1"/>
          <dgm:chPref val="1"/>
        </dgm:presLayoutVars>
      </dgm:prSet>
      <dgm:spPr/>
      <dgm:t>
        <a:bodyPr/>
        <a:lstStyle/>
        <a:p>
          <a:endParaRPr lang="en-US"/>
        </a:p>
      </dgm:t>
    </dgm:pt>
    <dgm:pt modelId="{86587858-D45B-47D4-A41C-4A7C3DF45FBD}" type="pres">
      <dgm:prSet presAssocID="{9A335929-CF3F-4354-9888-BA833DB3B69C}" presName="sibTrans" presStyleLbl="sibTrans2D1" presStyleIdx="0" presStyleCnt="0"/>
      <dgm:spPr/>
      <dgm:t>
        <a:bodyPr/>
        <a:lstStyle/>
        <a:p>
          <a:endParaRPr lang="en-US"/>
        </a:p>
      </dgm:t>
    </dgm:pt>
    <dgm:pt modelId="{6842A35A-4E6C-48CF-8054-C5C63AA363E3}" type="pres">
      <dgm:prSet presAssocID="{483630B6-8B6A-425F-B543-D4A054C37677}" presName="compNode" presStyleCnt="0"/>
      <dgm:spPr/>
    </dgm:pt>
    <dgm:pt modelId="{209502F5-DF69-4D50-833E-AD5005FDAF83}" type="pres">
      <dgm:prSet presAssocID="{483630B6-8B6A-425F-B543-D4A054C37677}" presName="iconBgRect" presStyleLbl="bgShp" presStyleIdx="2" presStyleCnt="3"/>
      <dgm:spPr/>
    </dgm:pt>
    <dgm:pt modelId="{895E6353-A46B-4AEC-A536-46ACF8FE60EA}" type="pres">
      <dgm:prSet presAssocID="{483630B6-8B6A-425F-B543-D4A054C3767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Schoolhouse"/>
        </a:ext>
      </dgm:extLst>
    </dgm:pt>
    <dgm:pt modelId="{3E0DF081-86A1-43EE-A6E7-FDB237715AF4}" type="pres">
      <dgm:prSet presAssocID="{483630B6-8B6A-425F-B543-D4A054C37677}" presName="spaceRect" presStyleCnt="0"/>
      <dgm:spPr/>
    </dgm:pt>
    <dgm:pt modelId="{435E9100-A3C5-450E-A8D7-CA4332EE84C0}" type="pres">
      <dgm:prSet presAssocID="{483630B6-8B6A-425F-B543-D4A054C37677}" presName="textRect" presStyleLbl="revTx" presStyleIdx="2" presStyleCnt="3">
        <dgm:presLayoutVars>
          <dgm:chMax val="1"/>
          <dgm:chPref val="1"/>
        </dgm:presLayoutVars>
      </dgm:prSet>
      <dgm:spPr/>
      <dgm:t>
        <a:bodyPr/>
        <a:lstStyle/>
        <a:p>
          <a:endParaRPr lang="en-US"/>
        </a:p>
      </dgm:t>
    </dgm:pt>
  </dgm:ptLst>
  <dgm:cxnLst>
    <dgm:cxn modelId="{989D360A-F4D8-464D-BD74-26B92F8D746F}" srcId="{F6103F8A-8CD6-4AFE-BCBA-6C4FF18D9E73}" destId="{4C22B83F-8356-4D56-B071-8B17CE0D6B1C}" srcOrd="1" destOrd="0" parTransId="{EA53AD25-ADCE-494C-AB4E-6314D3A34B60}" sibTransId="{9A335929-CF3F-4354-9888-BA833DB3B69C}"/>
    <dgm:cxn modelId="{4E70428F-58A6-4303-A46B-FE6BBCA5B713}" type="presOf" srcId="{483630B6-8B6A-425F-B543-D4A054C37677}" destId="{435E9100-A3C5-450E-A8D7-CA4332EE84C0}" srcOrd="0" destOrd="0" presId="urn:microsoft.com/office/officeart/2018/2/layout/IconCircleList"/>
    <dgm:cxn modelId="{B71F8ED6-61FA-4662-B202-D3ADCF1D9AAA}" srcId="{F6103F8A-8CD6-4AFE-BCBA-6C4FF18D9E73}" destId="{EAEE9AFE-FB46-409D-AB66-33177E8CD051}" srcOrd="0" destOrd="0" parTransId="{6E054F88-B5ED-47A2-AD58-A3F39772D53A}" sibTransId="{620A71CE-9B10-4C01-A293-B35B075B80BC}"/>
    <dgm:cxn modelId="{4387F6CB-7FEB-49DC-920D-CC6660C36D48}" type="presOf" srcId="{EAEE9AFE-FB46-409D-AB66-33177E8CD051}" destId="{3E54FCA7-0A1B-42CD-BD98-D726827C3F81}" srcOrd="0" destOrd="0" presId="urn:microsoft.com/office/officeart/2018/2/layout/IconCircleList"/>
    <dgm:cxn modelId="{76A7E494-6D4F-47A9-BE36-76FD17CD5D97}" type="presOf" srcId="{4C22B83F-8356-4D56-B071-8B17CE0D6B1C}" destId="{2C96F47D-9317-4895-BF68-67ED1A559FAB}" srcOrd="0" destOrd="0" presId="urn:microsoft.com/office/officeart/2018/2/layout/IconCircleList"/>
    <dgm:cxn modelId="{40E3EAB0-5D3A-46C7-B73C-08A37299C805}" srcId="{F6103F8A-8CD6-4AFE-BCBA-6C4FF18D9E73}" destId="{483630B6-8B6A-425F-B543-D4A054C37677}" srcOrd="2" destOrd="0" parTransId="{F5E3FF92-3A02-4280-ACB6-DE13F0D7D7FD}" sibTransId="{27C28370-5C36-4AD6-87FA-298D8E53AD13}"/>
    <dgm:cxn modelId="{9D35A0B3-2309-4A7E-AAD3-F3C9975EEACE}" type="presOf" srcId="{F6103F8A-8CD6-4AFE-BCBA-6C4FF18D9E73}" destId="{0EFB7D9A-AB27-43E9-A701-5134AE46F584}" srcOrd="0" destOrd="0" presId="urn:microsoft.com/office/officeart/2018/2/layout/IconCircleList"/>
    <dgm:cxn modelId="{7C13185C-FDCE-4242-9B20-9BE6FEA4128E}" type="presOf" srcId="{9A335929-CF3F-4354-9888-BA833DB3B69C}" destId="{86587858-D45B-47D4-A41C-4A7C3DF45FBD}" srcOrd="0" destOrd="0" presId="urn:microsoft.com/office/officeart/2018/2/layout/IconCircleList"/>
    <dgm:cxn modelId="{130E73E8-9F29-4689-BD0F-EEB6BA6F184C}" type="presOf" srcId="{620A71CE-9B10-4C01-A293-B35B075B80BC}" destId="{23368B01-FCFB-4A65-9BD0-E65200F5CF6D}" srcOrd="0" destOrd="0" presId="urn:microsoft.com/office/officeart/2018/2/layout/IconCircleList"/>
    <dgm:cxn modelId="{B528ABC7-E644-4E03-B225-4448E780478E}" type="presParOf" srcId="{0EFB7D9A-AB27-43E9-A701-5134AE46F584}" destId="{E4D5A4D1-8930-4FAE-B211-0BDCE2652486}" srcOrd="0" destOrd="0" presId="urn:microsoft.com/office/officeart/2018/2/layout/IconCircleList"/>
    <dgm:cxn modelId="{048595DC-B7A9-4553-BAB3-85C6CD128CEE}" type="presParOf" srcId="{E4D5A4D1-8930-4FAE-B211-0BDCE2652486}" destId="{66243696-CF7A-40C3-BE6F-1EB54022A1EB}" srcOrd="0" destOrd="0" presId="urn:microsoft.com/office/officeart/2018/2/layout/IconCircleList"/>
    <dgm:cxn modelId="{A77C0409-94B6-477F-AAF2-03D21F4BB377}" type="presParOf" srcId="{66243696-CF7A-40C3-BE6F-1EB54022A1EB}" destId="{EFF55473-F8E0-47C4-B7A6-3A7937BFD701}" srcOrd="0" destOrd="0" presId="urn:microsoft.com/office/officeart/2018/2/layout/IconCircleList"/>
    <dgm:cxn modelId="{C25A8DB7-4A94-454E-AF08-477755863C40}" type="presParOf" srcId="{66243696-CF7A-40C3-BE6F-1EB54022A1EB}" destId="{80BF1293-1BF7-4B27-AF8F-7ECC240B90D1}" srcOrd="1" destOrd="0" presId="urn:microsoft.com/office/officeart/2018/2/layout/IconCircleList"/>
    <dgm:cxn modelId="{3AF34BC2-9939-4ED0-B9CD-269921155566}" type="presParOf" srcId="{66243696-CF7A-40C3-BE6F-1EB54022A1EB}" destId="{CB4EDC5C-4042-4ED7-A57E-F956DBFDC893}" srcOrd="2" destOrd="0" presId="urn:microsoft.com/office/officeart/2018/2/layout/IconCircleList"/>
    <dgm:cxn modelId="{3076ABA6-D887-4E2D-B89A-D98B6E5A0B0A}" type="presParOf" srcId="{66243696-CF7A-40C3-BE6F-1EB54022A1EB}" destId="{3E54FCA7-0A1B-42CD-BD98-D726827C3F81}" srcOrd="3" destOrd="0" presId="urn:microsoft.com/office/officeart/2018/2/layout/IconCircleList"/>
    <dgm:cxn modelId="{2358F1B3-79D4-49CF-8059-2D1F2340998F}" type="presParOf" srcId="{E4D5A4D1-8930-4FAE-B211-0BDCE2652486}" destId="{23368B01-FCFB-4A65-9BD0-E65200F5CF6D}" srcOrd="1" destOrd="0" presId="urn:microsoft.com/office/officeart/2018/2/layout/IconCircleList"/>
    <dgm:cxn modelId="{DC154D0D-CD56-4C98-964A-33AFB0A2E18A}" type="presParOf" srcId="{E4D5A4D1-8930-4FAE-B211-0BDCE2652486}" destId="{FD4F7B13-EA4D-4192-B28F-66D5B9168886}" srcOrd="2" destOrd="0" presId="urn:microsoft.com/office/officeart/2018/2/layout/IconCircleList"/>
    <dgm:cxn modelId="{026E1EFB-3406-44E1-A3CB-C18DC80EB974}" type="presParOf" srcId="{FD4F7B13-EA4D-4192-B28F-66D5B9168886}" destId="{78A68F5A-E9B6-4DEF-B597-BE801897A2E1}" srcOrd="0" destOrd="0" presId="urn:microsoft.com/office/officeart/2018/2/layout/IconCircleList"/>
    <dgm:cxn modelId="{ED2FD431-77D8-4155-93BC-11C37E61F58B}" type="presParOf" srcId="{FD4F7B13-EA4D-4192-B28F-66D5B9168886}" destId="{B26D2EE7-0DBD-4F14-AF13-A040C9BF5A12}" srcOrd="1" destOrd="0" presId="urn:microsoft.com/office/officeart/2018/2/layout/IconCircleList"/>
    <dgm:cxn modelId="{E0281A04-51BA-43E1-B5EA-E430E44A6B50}" type="presParOf" srcId="{FD4F7B13-EA4D-4192-B28F-66D5B9168886}" destId="{866491BC-FCD7-426A-9A0C-52047EF81DDF}" srcOrd="2" destOrd="0" presId="urn:microsoft.com/office/officeart/2018/2/layout/IconCircleList"/>
    <dgm:cxn modelId="{5540A696-9D97-4BC3-9E4C-694519D7F548}" type="presParOf" srcId="{FD4F7B13-EA4D-4192-B28F-66D5B9168886}" destId="{2C96F47D-9317-4895-BF68-67ED1A559FAB}" srcOrd="3" destOrd="0" presId="urn:microsoft.com/office/officeart/2018/2/layout/IconCircleList"/>
    <dgm:cxn modelId="{B9ACEAB5-E390-4BAC-B01F-84BC13D91E64}" type="presParOf" srcId="{E4D5A4D1-8930-4FAE-B211-0BDCE2652486}" destId="{86587858-D45B-47D4-A41C-4A7C3DF45FBD}" srcOrd="3" destOrd="0" presId="urn:microsoft.com/office/officeart/2018/2/layout/IconCircleList"/>
    <dgm:cxn modelId="{1943FD18-7C4A-4E77-951A-F6AA5A510E7C}" type="presParOf" srcId="{E4D5A4D1-8930-4FAE-B211-0BDCE2652486}" destId="{6842A35A-4E6C-48CF-8054-C5C63AA363E3}" srcOrd="4" destOrd="0" presId="urn:microsoft.com/office/officeart/2018/2/layout/IconCircleList"/>
    <dgm:cxn modelId="{793AFBC2-04AA-48B4-B4B6-A43D2AA1C992}" type="presParOf" srcId="{6842A35A-4E6C-48CF-8054-C5C63AA363E3}" destId="{209502F5-DF69-4D50-833E-AD5005FDAF83}" srcOrd="0" destOrd="0" presId="urn:microsoft.com/office/officeart/2018/2/layout/IconCircleList"/>
    <dgm:cxn modelId="{E89DB830-8A11-4AB8-ABA8-1115DE5924D4}" type="presParOf" srcId="{6842A35A-4E6C-48CF-8054-C5C63AA363E3}" destId="{895E6353-A46B-4AEC-A536-46ACF8FE60EA}" srcOrd="1" destOrd="0" presId="urn:microsoft.com/office/officeart/2018/2/layout/IconCircleList"/>
    <dgm:cxn modelId="{EDF7DD6F-F56F-4F06-B3E2-6CA76EE0EA35}" type="presParOf" srcId="{6842A35A-4E6C-48CF-8054-C5C63AA363E3}" destId="{3E0DF081-86A1-43EE-A6E7-FDB237715AF4}" srcOrd="2" destOrd="0" presId="urn:microsoft.com/office/officeart/2018/2/layout/IconCircleList"/>
    <dgm:cxn modelId="{6429ADC4-751E-467C-A90A-BDEE3E9F3FD2}" type="presParOf" srcId="{6842A35A-4E6C-48CF-8054-C5C63AA363E3}" destId="{435E9100-A3C5-450E-A8D7-CA4332EE84C0}"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24C6B003-31D0-48AC-9396-12D35D8E65C5}" type="datetimeFigureOut">
              <a:rPr lang="en-US" smtClean="0"/>
              <a:t>4/23/2020</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3589EE51-9FA8-451C-9474-6E310A9D4DB2}" type="slidenum">
              <a:rPr lang="en-US" smtClean="0"/>
              <a:t>‹#›</a:t>
            </a:fld>
            <a:endParaRPr lang="en-US"/>
          </a:p>
        </p:txBody>
      </p:sp>
    </p:spTree>
    <p:extLst>
      <p:ext uri="{BB962C8B-B14F-4D97-AF65-F5344CB8AC3E}">
        <p14:creationId xmlns:p14="http://schemas.microsoft.com/office/powerpoint/2010/main" val="525637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C174FB-2C0D-477E-B5A7-92AC058297C8}" type="slidenum">
              <a:rPr lang="en-US" smtClean="0"/>
              <a:t>1</a:t>
            </a:fld>
            <a:endParaRPr lang="en-US"/>
          </a:p>
        </p:txBody>
      </p:sp>
    </p:spTree>
    <p:extLst>
      <p:ext uri="{BB962C8B-B14F-4D97-AF65-F5344CB8AC3E}">
        <p14:creationId xmlns:p14="http://schemas.microsoft.com/office/powerpoint/2010/main" val="3607167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9EE51-9FA8-451C-9474-6E310A9D4DB2}" type="slidenum">
              <a:rPr lang="en-US" smtClean="0"/>
              <a:t>14</a:t>
            </a:fld>
            <a:endParaRPr lang="en-US"/>
          </a:p>
        </p:txBody>
      </p:sp>
    </p:spTree>
    <p:extLst>
      <p:ext uri="{BB962C8B-B14F-4D97-AF65-F5344CB8AC3E}">
        <p14:creationId xmlns:p14="http://schemas.microsoft.com/office/powerpoint/2010/main" val="4234304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9EE51-9FA8-451C-9474-6E310A9D4DB2}" type="slidenum">
              <a:rPr lang="en-US" smtClean="0"/>
              <a:t>17</a:t>
            </a:fld>
            <a:endParaRPr lang="en-US"/>
          </a:p>
        </p:txBody>
      </p:sp>
    </p:spTree>
    <p:extLst>
      <p:ext uri="{BB962C8B-B14F-4D97-AF65-F5344CB8AC3E}">
        <p14:creationId xmlns:p14="http://schemas.microsoft.com/office/powerpoint/2010/main" val="3090335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9EE51-9FA8-451C-9474-6E310A9D4DB2}" type="slidenum">
              <a:rPr lang="en-US" smtClean="0"/>
              <a:t>18</a:t>
            </a:fld>
            <a:endParaRPr lang="en-US"/>
          </a:p>
        </p:txBody>
      </p:sp>
    </p:spTree>
    <p:extLst>
      <p:ext uri="{BB962C8B-B14F-4D97-AF65-F5344CB8AC3E}">
        <p14:creationId xmlns:p14="http://schemas.microsoft.com/office/powerpoint/2010/main" val="2628045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9EE51-9FA8-451C-9474-6E310A9D4DB2}" type="slidenum">
              <a:rPr lang="en-US" smtClean="0"/>
              <a:t>20</a:t>
            </a:fld>
            <a:endParaRPr lang="en-US"/>
          </a:p>
        </p:txBody>
      </p:sp>
    </p:spTree>
    <p:extLst>
      <p:ext uri="{BB962C8B-B14F-4D97-AF65-F5344CB8AC3E}">
        <p14:creationId xmlns:p14="http://schemas.microsoft.com/office/powerpoint/2010/main" val="824677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9EE51-9FA8-451C-9474-6E310A9D4DB2}" type="slidenum">
              <a:rPr lang="en-US" smtClean="0"/>
              <a:t>43</a:t>
            </a:fld>
            <a:endParaRPr lang="en-US"/>
          </a:p>
        </p:txBody>
      </p:sp>
    </p:spTree>
    <p:extLst>
      <p:ext uri="{BB962C8B-B14F-4D97-AF65-F5344CB8AC3E}">
        <p14:creationId xmlns:p14="http://schemas.microsoft.com/office/powerpoint/2010/main" val="184891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9EE51-9FA8-451C-9474-6E310A9D4DB2}" type="slidenum">
              <a:rPr lang="en-US" smtClean="0"/>
              <a:t>54</a:t>
            </a:fld>
            <a:endParaRPr lang="en-US"/>
          </a:p>
        </p:txBody>
      </p:sp>
    </p:spTree>
    <p:extLst>
      <p:ext uri="{BB962C8B-B14F-4D97-AF65-F5344CB8AC3E}">
        <p14:creationId xmlns:p14="http://schemas.microsoft.com/office/powerpoint/2010/main" val="184891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9EE51-9FA8-451C-9474-6E310A9D4DB2}" type="slidenum">
              <a:rPr lang="en-US" smtClean="0"/>
              <a:t>55</a:t>
            </a:fld>
            <a:endParaRPr lang="en-US"/>
          </a:p>
        </p:txBody>
      </p:sp>
    </p:spTree>
    <p:extLst>
      <p:ext uri="{BB962C8B-B14F-4D97-AF65-F5344CB8AC3E}">
        <p14:creationId xmlns:p14="http://schemas.microsoft.com/office/powerpoint/2010/main" val="2338746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9EE51-9FA8-451C-9474-6E310A9D4DB2}" type="slidenum">
              <a:rPr lang="en-US" smtClean="0"/>
              <a:t>56</a:t>
            </a:fld>
            <a:endParaRPr lang="en-US"/>
          </a:p>
        </p:txBody>
      </p:sp>
    </p:spTree>
    <p:extLst>
      <p:ext uri="{BB962C8B-B14F-4D97-AF65-F5344CB8AC3E}">
        <p14:creationId xmlns:p14="http://schemas.microsoft.com/office/powerpoint/2010/main" val="2263085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9EE51-9FA8-451C-9474-6E310A9D4DB2}" type="slidenum">
              <a:rPr lang="en-US" smtClean="0"/>
              <a:t>57</a:t>
            </a:fld>
            <a:endParaRPr lang="en-US"/>
          </a:p>
        </p:txBody>
      </p:sp>
    </p:spTree>
    <p:extLst>
      <p:ext uri="{BB962C8B-B14F-4D97-AF65-F5344CB8AC3E}">
        <p14:creationId xmlns:p14="http://schemas.microsoft.com/office/powerpoint/2010/main" val="434688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9EE51-9FA8-451C-9474-6E310A9D4DB2}" type="slidenum">
              <a:rPr lang="en-US" smtClean="0"/>
              <a:t>58</a:t>
            </a:fld>
            <a:endParaRPr lang="en-US"/>
          </a:p>
        </p:txBody>
      </p:sp>
    </p:spTree>
    <p:extLst>
      <p:ext uri="{BB962C8B-B14F-4D97-AF65-F5344CB8AC3E}">
        <p14:creationId xmlns:p14="http://schemas.microsoft.com/office/powerpoint/2010/main" val="2263313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9EE51-9FA8-451C-9474-6E310A9D4DB2}" type="slidenum">
              <a:rPr lang="en-US" smtClean="0"/>
              <a:t>2</a:t>
            </a:fld>
            <a:endParaRPr lang="en-US"/>
          </a:p>
        </p:txBody>
      </p:sp>
    </p:spTree>
    <p:extLst>
      <p:ext uri="{BB962C8B-B14F-4D97-AF65-F5344CB8AC3E}">
        <p14:creationId xmlns:p14="http://schemas.microsoft.com/office/powerpoint/2010/main" val="4234304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9EE51-9FA8-451C-9474-6E310A9D4DB2}" type="slidenum">
              <a:rPr lang="en-US" smtClean="0"/>
              <a:t>59</a:t>
            </a:fld>
            <a:endParaRPr lang="en-US"/>
          </a:p>
        </p:txBody>
      </p:sp>
    </p:spTree>
    <p:extLst>
      <p:ext uri="{BB962C8B-B14F-4D97-AF65-F5344CB8AC3E}">
        <p14:creationId xmlns:p14="http://schemas.microsoft.com/office/powerpoint/2010/main" val="3174205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9EE51-9FA8-451C-9474-6E310A9D4DB2}" type="slidenum">
              <a:rPr lang="en-US" smtClean="0"/>
              <a:t>60</a:t>
            </a:fld>
            <a:endParaRPr lang="en-US"/>
          </a:p>
        </p:txBody>
      </p:sp>
    </p:spTree>
    <p:extLst>
      <p:ext uri="{BB962C8B-B14F-4D97-AF65-F5344CB8AC3E}">
        <p14:creationId xmlns:p14="http://schemas.microsoft.com/office/powerpoint/2010/main" val="896777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9EE51-9FA8-451C-9474-6E310A9D4DB2}" type="slidenum">
              <a:rPr lang="en-US" smtClean="0"/>
              <a:t>61</a:t>
            </a:fld>
            <a:endParaRPr lang="en-US"/>
          </a:p>
        </p:txBody>
      </p:sp>
    </p:spTree>
    <p:extLst>
      <p:ext uri="{BB962C8B-B14F-4D97-AF65-F5344CB8AC3E}">
        <p14:creationId xmlns:p14="http://schemas.microsoft.com/office/powerpoint/2010/main" val="36705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9EE51-9FA8-451C-9474-6E310A9D4DB2}" type="slidenum">
              <a:rPr lang="en-US" smtClean="0"/>
              <a:t>62</a:t>
            </a:fld>
            <a:endParaRPr lang="en-US"/>
          </a:p>
        </p:txBody>
      </p:sp>
    </p:spTree>
    <p:extLst>
      <p:ext uri="{BB962C8B-B14F-4D97-AF65-F5344CB8AC3E}">
        <p14:creationId xmlns:p14="http://schemas.microsoft.com/office/powerpoint/2010/main" val="1878164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9EE51-9FA8-451C-9474-6E310A9D4DB2}" type="slidenum">
              <a:rPr lang="en-US" smtClean="0"/>
              <a:t>63</a:t>
            </a:fld>
            <a:endParaRPr lang="en-US"/>
          </a:p>
        </p:txBody>
      </p:sp>
    </p:spTree>
    <p:extLst>
      <p:ext uri="{BB962C8B-B14F-4D97-AF65-F5344CB8AC3E}">
        <p14:creationId xmlns:p14="http://schemas.microsoft.com/office/powerpoint/2010/main" val="4234304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9EE51-9FA8-451C-9474-6E310A9D4DB2}" type="slidenum">
              <a:rPr lang="en-US" smtClean="0"/>
              <a:t>64</a:t>
            </a:fld>
            <a:endParaRPr lang="en-US"/>
          </a:p>
        </p:txBody>
      </p:sp>
    </p:spTree>
    <p:extLst>
      <p:ext uri="{BB962C8B-B14F-4D97-AF65-F5344CB8AC3E}">
        <p14:creationId xmlns:p14="http://schemas.microsoft.com/office/powerpoint/2010/main" val="4234304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9EE51-9FA8-451C-9474-6E310A9D4DB2}" type="slidenum">
              <a:rPr lang="en-US" smtClean="0"/>
              <a:t>65</a:t>
            </a:fld>
            <a:endParaRPr lang="en-US"/>
          </a:p>
        </p:txBody>
      </p:sp>
    </p:spTree>
    <p:extLst>
      <p:ext uri="{BB962C8B-B14F-4D97-AF65-F5344CB8AC3E}">
        <p14:creationId xmlns:p14="http://schemas.microsoft.com/office/powerpoint/2010/main" val="6849589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9EE51-9FA8-451C-9474-6E310A9D4DB2}" type="slidenum">
              <a:rPr lang="en-US" smtClean="0"/>
              <a:t>66</a:t>
            </a:fld>
            <a:endParaRPr lang="en-US"/>
          </a:p>
        </p:txBody>
      </p:sp>
    </p:spTree>
    <p:extLst>
      <p:ext uri="{BB962C8B-B14F-4D97-AF65-F5344CB8AC3E}">
        <p14:creationId xmlns:p14="http://schemas.microsoft.com/office/powerpoint/2010/main" val="42343045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9EE51-9FA8-451C-9474-6E310A9D4DB2}" type="slidenum">
              <a:rPr lang="en-US" smtClean="0"/>
              <a:t>67</a:t>
            </a:fld>
            <a:endParaRPr lang="en-US"/>
          </a:p>
        </p:txBody>
      </p:sp>
    </p:spTree>
    <p:extLst>
      <p:ext uri="{BB962C8B-B14F-4D97-AF65-F5344CB8AC3E}">
        <p14:creationId xmlns:p14="http://schemas.microsoft.com/office/powerpoint/2010/main" val="42343045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9EE51-9FA8-451C-9474-6E310A9D4DB2}" type="slidenum">
              <a:rPr lang="en-US" smtClean="0"/>
              <a:t>68</a:t>
            </a:fld>
            <a:endParaRPr lang="en-US"/>
          </a:p>
        </p:txBody>
      </p:sp>
    </p:spTree>
    <p:extLst>
      <p:ext uri="{BB962C8B-B14F-4D97-AF65-F5344CB8AC3E}">
        <p14:creationId xmlns:p14="http://schemas.microsoft.com/office/powerpoint/2010/main" val="4234304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9EE51-9FA8-451C-9474-6E310A9D4DB2}" type="slidenum">
              <a:rPr lang="en-US" smtClean="0"/>
              <a:t>3</a:t>
            </a:fld>
            <a:endParaRPr lang="en-US"/>
          </a:p>
        </p:txBody>
      </p:sp>
    </p:spTree>
    <p:extLst>
      <p:ext uri="{BB962C8B-B14F-4D97-AF65-F5344CB8AC3E}">
        <p14:creationId xmlns:p14="http://schemas.microsoft.com/office/powerpoint/2010/main" val="42343045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9EE51-9FA8-451C-9474-6E310A9D4DB2}" type="slidenum">
              <a:rPr lang="en-US" smtClean="0"/>
              <a:t>69</a:t>
            </a:fld>
            <a:endParaRPr lang="en-US"/>
          </a:p>
        </p:txBody>
      </p:sp>
    </p:spTree>
    <p:extLst>
      <p:ext uri="{BB962C8B-B14F-4D97-AF65-F5344CB8AC3E}">
        <p14:creationId xmlns:p14="http://schemas.microsoft.com/office/powerpoint/2010/main" val="4234304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9EE51-9FA8-451C-9474-6E310A9D4DB2}" type="slidenum">
              <a:rPr lang="en-US" smtClean="0"/>
              <a:t>80</a:t>
            </a:fld>
            <a:endParaRPr lang="en-US"/>
          </a:p>
        </p:txBody>
      </p:sp>
    </p:spTree>
    <p:extLst>
      <p:ext uri="{BB962C8B-B14F-4D97-AF65-F5344CB8AC3E}">
        <p14:creationId xmlns:p14="http://schemas.microsoft.com/office/powerpoint/2010/main" val="35272053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9EE51-9FA8-451C-9474-6E310A9D4DB2}" type="slidenum">
              <a:rPr lang="en-US" smtClean="0"/>
              <a:t>81</a:t>
            </a:fld>
            <a:endParaRPr lang="en-US"/>
          </a:p>
        </p:txBody>
      </p:sp>
    </p:spTree>
    <p:extLst>
      <p:ext uri="{BB962C8B-B14F-4D97-AF65-F5344CB8AC3E}">
        <p14:creationId xmlns:p14="http://schemas.microsoft.com/office/powerpoint/2010/main" val="18371066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9EE51-9FA8-451C-9474-6E310A9D4DB2}" type="slidenum">
              <a:rPr lang="en-US" smtClean="0"/>
              <a:t>82</a:t>
            </a:fld>
            <a:endParaRPr lang="en-US"/>
          </a:p>
        </p:txBody>
      </p:sp>
    </p:spTree>
    <p:extLst>
      <p:ext uri="{BB962C8B-B14F-4D97-AF65-F5344CB8AC3E}">
        <p14:creationId xmlns:p14="http://schemas.microsoft.com/office/powerpoint/2010/main" val="1507990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9EE51-9FA8-451C-9474-6E310A9D4DB2}" type="slidenum">
              <a:rPr lang="en-US" smtClean="0"/>
              <a:t>83</a:t>
            </a:fld>
            <a:endParaRPr lang="en-US"/>
          </a:p>
        </p:txBody>
      </p:sp>
    </p:spTree>
    <p:extLst>
      <p:ext uri="{BB962C8B-B14F-4D97-AF65-F5344CB8AC3E}">
        <p14:creationId xmlns:p14="http://schemas.microsoft.com/office/powerpoint/2010/main" val="10916702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9EE51-9FA8-451C-9474-6E310A9D4DB2}" type="slidenum">
              <a:rPr lang="en-US" smtClean="0"/>
              <a:t>84</a:t>
            </a:fld>
            <a:endParaRPr lang="en-US"/>
          </a:p>
        </p:txBody>
      </p:sp>
    </p:spTree>
    <p:extLst>
      <p:ext uri="{BB962C8B-B14F-4D97-AF65-F5344CB8AC3E}">
        <p14:creationId xmlns:p14="http://schemas.microsoft.com/office/powerpoint/2010/main" val="12611955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9EE51-9FA8-451C-9474-6E310A9D4DB2}" type="slidenum">
              <a:rPr lang="en-US" smtClean="0"/>
              <a:t>85</a:t>
            </a:fld>
            <a:endParaRPr lang="en-US"/>
          </a:p>
        </p:txBody>
      </p:sp>
    </p:spTree>
    <p:extLst>
      <p:ext uri="{BB962C8B-B14F-4D97-AF65-F5344CB8AC3E}">
        <p14:creationId xmlns:p14="http://schemas.microsoft.com/office/powerpoint/2010/main" val="23960467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9EE51-9FA8-451C-9474-6E310A9D4DB2}" type="slidenum">
              <a:rPr lang="en-US" smtClean="0"/>
              <a:t>86</a:t>
            </a:fld>
            <a:endParaRPr lang="en-US"/>
          </a:p>
        </p:txBody>
      </p:sp>
    </p:spTree>
    <p:extLst>
      <p:ext uri="{BB962C8B-B14F-4D97-AF65-F5344CB8AC3E}">
        <p14:creationId xmlns:p14="http://schemas.microsoft.com/office/powerpoint/2010/main" val="42354734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9EE51-9FA8-451C-9474-6E310A9D4DB2}" type="slidenum">
              <a:rPr lang="en-US" smtClean="0"/>
              <a:t>91</a:t>
            </a:fld>
            <a:endParaRPr lang="en-US"/>
          </a:p>
        </p:txBody>
      </p:sp>
    </p:spTree>
    <p:extLst>
      <p:ext uri="{BB962C8B-B14F-4D97-AF65-F5344CB8AC3E}">
        <p14:creationId xmlns:p14="http://schemas.microsoft.com/office/powerpoint/2010/main" val="2435664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9EE51-9FA8-451C-9474-6E310A9D4DB2}" type="slidenum">
              <a:rPr lang="en-US" smtClean="0"/>
              <a:t>92</a:t>
            </a:fld>
            <a:endParaRPr lang="en-US"/>
          </a:p>
        </p:txBody>
      </p:sp>
    </p:spTree>
    <p:extLst>
      <p:ext uri="{BB962C8B-B14F-4D97-AF65-F5344CB8AC3E}">
        <p14:creationId xmlns:p14="http://schemas.microsoft.com/office/powerpoint/2010/main" val="543125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9EE51-9FA8-451C-9474-6E310A9D4DB2}" type="slidenum">
              <a:rPr lang="en-US" smtClean="0"/>
              <a:t>4</a:t>
            </a:fld>
            <a:endParaRPr lang="en-US"/>
          </a:p>
        </p:txBody>
      </p:sp>
    </p:spTree>
    <p:extLst>
      <p:ext uri="{BB962C8B-B14F-4D97-AF65-F5344CB8AC3E}">
        <p14:creationId xmlns:p14="http://schemas.microsoft.com/office/powerpoint/2010/main" val="42343045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9EE51-9FA8-451C-9474-6E310A9D4DB2}" type="slidenum">
              <a:rPr lang="en-US" smtClean="0"/>
              <a:t>93</a:t>
            </a:fld>
            <a:endParaRPr lang="en-US"/>
          </a:p>
        </p:txBody>
      </p:sp>
    </p:spTree>
    <p:extLst>
      <p:ext uri="{BB962C8B-B14F-4D97-AF65-F5344CB8AC3E}">
        <p14:creationId xmlns:p14="http://schemas.microsoft.com/office/powerpoint/2010/main" val="16932199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9EE51-9FA8-451C-9474-6E310A9D4DB2}" type="slidenum">
              <a:rPr lang="en-US" smtClean="0"/>
              <a:t>97</a:t>
            </a:fld>
            <a:endParaRPr lang="en-US"/>
          </a:p>
        </p:txBody>
      </p:sp>
    </p:spTree>
    <p:extLst>
      <p:ext uri="{BB962C8B-B14F-4D97-AF65-F5344CB8AC3E}">
        <p14:creationId xmlns:p14="http://schemas.microsoft.com/office/powerpoint/2010/main" val="42343045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9EE51-9FA8-451C-9474-6E310A9D4DB2}" type="slidenum">
              <a:rPr lang="en-US" smtClean="0"/>
              <a:t>98</a:t>
            </a:fld>
            <a:endParaRPr lang="en-US"/>
          </a:p>
        </p:txBody>
      </p:sp>
    </p:spTree>
    <p:extLst>
      <p:ext uri="{BB962C8B-B14F-4D97-AF65-F5344CB8AC3E}">
        <p14:creationId xmlns:p14="http://schemas.microsoft.com/office/powerpoint/2010/main" val="42343045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9EE51-9FA8-451C-9474-6E310A9D4DB2}" type="slidenum">
              <a:rPr lang="en-US" smtClean="0"/>
              <a:t>99</a:t>
            </a:fld>
            <a:endParaRPr lang="en-US"/>
          </a:p>
        </p:txBody>
      </p:sp>
    </p:spTree>
    <p:extLst>
      <p:ext uri="{BB962C8B-B14F-4D97-AF65-F5344CB8AC3E}">
        <p14:creationId xmlns:p14="http://schemas.microsoft.com/office/powerpoint/2010/main" val="42343045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C174FB-2C0D-477E-B5A7-92AC058297C8}" type="slidenum">
              <a:rPr lang="en-US" smtClean="0"/>
              <a:t>100</a:t>
            </a:fld>
            <a:endParaRPr lang="en-US"/>
          </a:p>
        </p:txBody>
      </p:sp>
    </p:spTree>
    <p:extLst>
      <p:ext uri="{BB962C8B-B14F-4D97-AF65-F5344CB8AC3E}">
        <p14:creationId xmlns:p14="http://schemas.microsoft.com/office/powerpoint/2010/main" val="2734559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9EE51-9FA8-451C-9474-6E310A9D4DB2}" type="slidenum">
              <a:rPr lang="en-US" smtClean="0"/>
              <a:t>5</a:t>
            </a:fld>
            <a:endParaRPr lang="en-US"/>
          </a:p>
        </p:txBody>
      </p:sp>
    </p:spTree>
    <p:extLst>
      <p:ext uri="{BB962C8B-B14F-4D97-AF65-F5344CB8AC3E}">
        <p14:creationId xmlns:p14="http://schemas.microsoft.com/office/powerpoint/2010/main" val="4234304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9EE51-9FA8-451C-9474-6E310A9D4DB2}" type="slidenum">
              <a:rPr lang="en-US" smtClean="0"/>
              <a:t>8</a:t>
            </a:fld>
            <a:endParaRPr lang="en-US"/>
          </a:p>
        </p:txBody>
      </p:sp>
    </p:spTree>
    <p:extLst>
      <p:ext uri="{BB962C8B-B14F-4D97-AF65-F5344CB8AC3E}">
        <p14:creationId xmlns:p14="http://schemas.microsoft.com/office/powerpoint/2010/main" val="4234304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9EE51-9FA8-451C-9474-6E310A9D4DB2}" type="slidenum">
              <a:rPr lang="en-US" smtClean="0"/>
              <a:t>11</a:t>
            </a:fld>
            <a:endParaRPr lang="en-US"/>
          </a:p>
        </p:txBody>
      </p:sp>
    </p:spTree>
    <p:extLst>
      <p:ext uri="{BB962C8B-B14F-4D97-AF65-F5344CB8AC3E}">
        <p14:creationId xmlns:p14="http://schemas.microsoft.com/office/powerpoint/2010/main" val="4234304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9EE51-9FA8-451C-9474-6E310A9D4DB2}" type="slidenum">
              <a:rPr lang="en-US" smtClean="0"/>
              <a:t>12</a:t>
            </a:fld>
            <a:endParaRPr lang="en-US"/>
          </a:p>
        </p:txBody>
      </p:sp>
    </p:spTree>
    <p:extLst>
      <p:ext uri="{BB962C8B-B14F-4D97-AF65-F5344CB8AC3E}">
        <p14:creationId xmlns:p14="http://schemas.microsoft.com/office/powerpoint/2010/main" val="4234304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9EE51-9FA8-451C-9474-6E310A9D4DB2}" type="slidenum">
              <a:rPr lang="en-US" smtClean="0"/>
              <a:t>13</a:t>
            </a:fld>
            <a:endParaRPr lang="en-US"/>
          </a:p>
        </p:txBody>
      </p:sp>
    </p:spTree>
    <p:extLst>
      <p:ext uri="{BB962C8B-B14F-4D97-AF65-F5344CB8AC3E}">
        <p14:creationId xmlns:p14="http://schemas.microsoft.com/office/powerpoint/2010/main" val="4234304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11D4FB-5C88-4D08-90B6-75DF16A8B844}"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54850-1EA5-4580-B577-75836FEFD6D0}" type="slidenum">
              <a:rPr lang="en-US" smtClean="0"/>
              <a:t>‹#›</a:t>
            </a:fld>
            <a:endParaRPr lang="en-US"/>
          </a:p>
        </p:txBody>
      </p:sp>
    </p:spTree>
    <p:extLst>
      <p:ext uri="{BB962C8B-B14F-4D97-AF65-F5344CB8AC3E}">
        <p14:creationId xmlns:p14="http://schemas.microsoft.com/office/powerpoint/2010/main" val="1957279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11D4FB-5C88-4D08-90B6-75DF16A8B844}"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54850-1EA5-4580-B577-75836FEFD6D0}" type="slidenum">
              <a:rPr lang="en-US" smtClean="0"/>
              <a:t>‹#›</a:t>
            </a:fld>
            <a:endParaRPr lang="en-US"/>
          </a:p>
        </p:txBody>
      </p:sp>
    </p:spTree>
    <p:extLst>
      <p:ext uri="{BB962C8B-B14F-4D97-AF65-F5344CB8AC3E}">
        <p14:creationId xmlns:p14="http://schemas.microsoft.com/office/powerpoint/2010/main" val="2722039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11D4FB-5C88-4D08-90B6-75DF16A8B844}"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54850-1EA5-4580-B577-75836FEFD6D0}" type="slidenum">
              <a:rPr lang="en-US" smtClean="0"/>
              <a:t>‹#›</a:t>
            </a:fld>
            <a:endParaRPr lang="en-US"/>
          </a:p>
        </p:txBody>
      </p:sp>
    </p:spTree>
    <p:extLst>
      <p:ext uri="{BB962C8B-B14F-4D97-AF65-F5344CB8AC3E}">
        <p14:creationId xmlns:p14="http://schemas.microsoft.com/office/powerpoint/2010/main" val="758714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11D4FB-5C88-4D08-90B6-75DF16A8B844}"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54850-1EA5-4580-B577-75836FEFD6D0}" type="slidenum">
              <a:rPr lang="en-US" smtClean="0"/>
              <a:t>‹#›</a:t>
            </a:fld>
            <a:endParaRPr lang="en-US"/>
          </a:p>
        </p:txBody>
      </p:sp>
    </p:spTree>
    <p:extLst>
      <p:ext uri="{BB962C8B-B14F-4D97-AF65-F5344CB8AC3E}">
        <p14:creationId xmlns:p14="http://schemas.microsoft.com/office/powerpoint/2010/main" val="1835747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11D4FB-5C88-4D08-90B6-75DF16A8B844}"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54850-1EA5-4580-B577-75836FEFD6D0}" type="slidenum">
              <a:rPr lang="en-US" smtClean="0"/>
              <a:t>‹#›</a:t>
            </a:fld>
            <a:endParaRPr lang="en-US"/>
          </a:p>
        </p:txBody>
      </p:sp>
    </p:spTree>
    <p:extLst>
      <p:ext uri="{BB962C8B-B14F-4D97-AF65-F5344CB8AC3E}">
        <p14:creationId xmlns:p14="http://schemas.microsoft.com/office/powerpoint/2010/main" val="1815544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11D4FB-5C88-4D08-90B6-75DF16A8B844}" type="datetimeFigureOut">
              <a:rPr lang="en-US" smtClean="0"/>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854850-1EA5-4580-B577-75836FEFD6D0}" type="slidenum">
              <a:rPr lang="en-US" smtClean="0"/>
              <a:t>‹#›</a:t>
            </a:fld>
            <a:endParaRPr lang="en-US"/>
          </a:p>
        </p:txBody>
      </p:sp>
    </p:spTree>
    <p:extLst>
      <p:ext uri="{BB962C8B-B14F-4D97-AF65-F5344CB8AC3E}">
        <p14:creationId xmlns:p14="http://schemas.microsoft.com/office/powerpoint/2010/main" val="3928901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11D4FB-5C88-4D08-90B6-75DF16A8B844}" type="datetimeFigureOut">
              <a:rPr lang="en-US" smtClean="0"/>
              <a:t>4/23/2020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854850-1EA5-4580-B577-75836FEFD6D0}" type="slidenum">
              <a:rPr lang="en-US" smtClean="0"/>
              <a:t>‹#›</a:t>
            </a:fld>
            <a:endParaRPr lang="en-US"/>
          </a:p>
        </p:txBody>
      </p:sp>
    </p:spTree>
    <p:extLst>
      <p:ext uri="{BB962C8B-B14F-4D97-AF65-F5344CB8AC3E}">
        <p14:creationId xmlns:p14="http://schemas.microsoft.com/office/powerpoint/2010/main" val="862357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11D4FB-5C88-4D08-90B6-75DF16A8B844}" type="datetimeFigureOut">
              <a:rPr lang="en-US" smtClean="0"/>
              <a:t>4/23/2020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854850-1EA5-4580-B577-75836FEFD6D0}" type="slidenum">
              <a:rPr lang="en-US" smtClean="0"/>
              <a:t>‹#›</a:t>
            </a:fld>
            <a:endParaRPr lang="en-US"/>
          </a:p>
        </p:txBody>
      </p:sp>
    </p:spTree>
    <p:extLst>
      <p:ext uri="{BB962C8B-B14F-4D97-AF65-F5344CB8AC3E}">
        <p14:creationId xmlns:p14="http://schemas.microsoft.com/office/powerpoint/2010/main" val="679468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1D4FB-5C88-4D08-90B6-75DF16A8B844}" type="datetimeFigureOut">
              <a:rPr lang="en-US" smtClean="0"/>
              <a:t>4/23/2020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854850-1EA5-4580-B577-75836FEFD6D0}" type="slidenum">
              <a:rPr lang="en-US" smtClean="0"/>
              <a:t>‹#›</a:t>
            </a:fld>
            <a:endParaRPr lang="en-US"/>
          </a:p>
        </p:txBody>
      </p:sp>
    </p:spTree>
    <p:extLst>
      <p:ext uri="{BB962C8B-B14F-4D97-AF65-F5344CB8AC3E}">
        <p14:creationId xmlns:p14="http://schemas.microsoft.com/office/powerpoint/2010/main" val="2237210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11D4FB-5C88-4D08-90B6-75DF16A8B844}" type="datetimeFigureOut">
              <a:rPr lang="en-US" smtClean="0"/>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854850-1EA5-4580-B577-75836FEFD6D0}" type="slidenum">
              <a:rPr lang="en-US" smtClean="0"/>
              <a:t>‹#›</a:t>
            </a:fld>
            <a:endParaRPr lang="en-US"/>
          </a:p>
        </p:txBody>
      </p:sp>
    </p:spTree>
    <p:extLst>
      <p:ext uri="{BB962C8B-B14F-4D97-AF65-F5344CB8AC3E}">
        <p14:creationId xmlns:p14="http://schemas.microsoft.com/office/powerpoint/2010/main" val="1202753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11D4FB-5C88-4D08-90B6-75DF16A8B844}" type="datetimeFigureOut">
              <a:rPr lang="en-US" smtClean="0"/>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854850-1EA5-4580-B577-75836FEFD6D0}" type="slidenum">
              <a:rPr lang="en-US" smtClean="0"/>
              <a:t>‹#›</a:t>
            </a:fld>
            <a:endParaRPr lang="en-US"/>
          </a:p>
        </p:txBody>
      </p:sp>
    </p:spTree>
    <p:extLst>
      <p:ext uri="{BB962C8B-B14F-4D97-AF65-F5344CB8AC3E}">
        <p14:creationId xmlns:p14="http://schemas.microsoft.com/office/powerpoint/2010/main" val="3995405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D11D4FB-5C88-4D08-90B6-75DF16A8B844}" type="datetimeFigureOut">
              <a:rPr lang="en-US" smtClean="0"/>
              <a:t>4/23/2020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4854850-1EA5-4580-B577-75836FEFD6D0}" type="slidenum">
              <a:rPr lang="en-US" smtClean="0"/>
              <a:t>‹#›</a:t>
            </a:fld>
            <a:endParaRPr lang="en-US"/>
          </a:p>
        </p:txBody>
      </p:sp>
    </p:spTree>
    <p:extLst>
      <p:ext uri="{BB962C8B-B14F-4D97-AF65-F5344CB8AC3E}">
        <p14:creationId xmlns:p14="http://schemas.microsoft.com/office/powerpoint/2010/main" val="1174722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iklasemploymentlaw.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www.miklasemploymentlaw.com/"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72.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eeoc.gov/eeoc/statistics/enforcement/sexual_harassment_new.cfm"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5770" y="342900"/>
            <a:ext cx="7772400" cy="1714500"/>
          </a:xfrm>
        </p:spPr>
        <p:txBody>
          <a:bodyPr>
            <a:normAutofit fontScale="90000"/>
          </a:bodyPr>
          <a:lstStyle/>
          <a:p>
            <a:r>
              <a:rPr lang="en-US" sz="5300" dirty="0"/>
              <a:t/>
            </a:r>
            <a:br>
              <a:rPr lang="en-US" sz="5300" dirty="0"/>
            </a:br>
            <a:r>
              <a:rPr lang="en-US" sz="5300" dirty="0">
                <a:latin typeface="Times New Roman" panose="02020603050405020304" pitchFamily="18" charset="0"/>
                <a:cs typeface="Times New Roman" panose="02020603050405020304" pitchFamily="18" charset="0"/>
              </a:rPr>
              <a:t>David Miklas</a:t>
            </a: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Law Office of David Miklas, P.A.</a:t>
            </a:r>
            <a:br>
              <a:rPr lang="en-US" sz="3600" dirty="0">
                <a:latin typeface="Times New Roman" panose="02020603050405020304" pitchFamily="18" charset="0"/>
                <a:cs typeface="Times New Roman" panose="02020603050405020304" pitchFamily="18" charset="0"/>
              </a:rPr>
            </a:br>
            <a:r>
              <a:rPr lang="en-US" sz="2000" dirty="0"/>
              <a:t>Representing Florida Employers Since 1998</a:t>
            </a:r>
            <a:br>
              <a:rPr lang="en-US" sz="2000" dirty="0"/>
            </a:br>
            <a:r>
              <a:rPr lang="en-US" sz="2000" dirty="0">
                <a:hlinkClick r:id="rId3"/>
              </a:rPr>
              <a:t>www.MiklasEmploymentLaw.com</a:t>
            </a:r>
            <a:r>
              <a:rPr lang="en-US" sz="2000" dirty="0"/>
              <a:t/>
            </a:r>
            <a:br>
              <a:rPr lang="en-US" sz="2000" dirty="0"/>
            </a:br>
            <a:r>
              <a:rPr lang="en-US" sz="2000" dirty="0"/>
              <a:t>facebook.com/</a:t>
            </a:r>
            <a:r>
              <a:rPr lang="en-US" sz="2000" dirty="0" err="1"/>
              <a:t>FloridaEmploymentLaw</a:t>
            </a:r>
            <a:r>
              <a:rPr lang="en-US" sz="2000" dirty="0"/>
              <a:t/>
            </a:r>
            <a:br>
              <a:rPr lang="en-US" sz="2000" dirty="0"/>
            </a:br>
            <a:r>
              <a:rPr lang="en-US" sz="2000" dirty="0"/>
              <a:t/>
            </a:r>
            <a:br>
              <a:rPr lang="en-US" sz="2000" dirty="0"/>
            </a:br>
            <a:endParaRPr lang="en-US" sz="3600" dirty="0"/>
          </a:p>
        </p:txBody>
      </p:sp>
      <p:sp>
        <p:nvSpPr>
          <p:cNvPr id="3" name="Subtitle 2"/>
          <p:cNvSpPr>
            <a:spLocks noGrp="1"/>
          </p:cNvSpPr>
          <p:nvPr>
            <p:ph type="subTitle" idx="1"/>
          </p:nvPr>
        </p:nvSpPr>
        <p:spPr>
          <a:xfrm>
            <a:off x="914400" y="1733550"/>
            <a:ext cx="7772400" cy="1512673"/>
          </a:xfrm>
        </p:spPr>
        <p:txBody>
          <a:bodyPr>
            <a:normAutofit fontScale="25000" lnSpcReduction="20000"/>
          </a:bodyPr>
          <a:lstStyle/>
          <a:p>
            <a:endParaRPr lang="en-US" sz="2800" b="1" dirty="0"/>
          </a:p>
          <a:p>
            <a:endParaRPr lang="en-US" dirty="0">
              <a:solidFill>
                <a:srgbClr val="FF0000"/>
              </a:solidFill>
            </a:endParaRPr>
          </a:p>
          <a:p>
            <a:endParaRPr lang="en-US" dirty="0">
              <a:solidFill>
                <a:srgbClr val="FF0000"/>
              </a:solidFill>
            </a:endParaRPr>
          </a:p>
          <a:p>
            <a:r>
              <a:rPr lang="en-US" sz="12800" dirty="0">
                <a:solidFill>
                  <a:srgbClr val="FF0000"/>
                </a:solidFill>
              </a:rPr>
              <a:t>Duty to Reasonably Accommodate: the ADA, Title VII, and FMLA</a:t>
            </a:r>
          </a:p>
          <a:p>
            <a:pPr algn="l"/>
            <a:r>
              <a:rPr lang="en-US" sz="5500" dirty="0">
                <a:solidFill>
                  <a:schemeClr val="tx1"/>
                </a:solidFill>
              </a:rPr>
              <a:t>					April 22, 2020</a:t>
            </a:r>
          </a:p>
        </p:txBody>
      </p:sp>
      <p:sp>
        <p:nvSpPr>
          <p:cNvPr id="4" name="Footer Placeholder 3"/>
          <p:cNvSpPr>
            <a:spLocks noGrp="1"/>
          </p:cNvSpPr>
          <p:nvPr>
            <p:ph type="ftr" sz="quarter" idx="11"/>
          </p:nvPr>
        </p:nvSpPr>
        <p:spPr>
          <a:xfrm>
            <a:off x="838200" y="4767263"/>
            <a:ext cx="7239000" cy="273844"/>
          </a:xfrm>
        </p:spPr>
        <p:txBody>
          <a:bodyPr/>
          <a:lstStyle/>
          <a:p>
            <a:r>
              <a:rPr lang="en-US" dirty="0"/>
              <a:t>Law Office of David Miklas, P.A. – Labor and Employment law for Employers only             772-465-5111</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358" y="310135"/>
            <a:ext cx="1323387" cy="91107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358" y="3211727"/>
            <a:ext cx="4549515" cy="1371600"/>
          </a:xfrm>
          <a:prstGeom prst="rect">
            <a:avLst/>
          </a:prstGeom>
        </p:spPr>
      </p:pic>
      <p:sp>
        <p:nvSpPr>
          <p:cNvPr id="5" name="TextBox 4">
            <a:extLst>
              <a:ext uri="{FF2B5EF4-FFF2-40B4-BE49-F238E27FC236}">
                <a16:creationId xmlns:a16="http://schemas.microsoft.com/office/drawing/2014/main" xmlns="" id="{D5AF8257-B8CB-4F7F-8FA5-A008343844EE}"/>
              </a:ext>
            </a:extLst>
          </p:cNvPr>
          <p:cNvSpPr txBox="1"/>
          <p:nvPr/>
        </p:nvSpPr>
        <p:spPr>
          <a:xfrm>
            <a:off x="5029200" y="3714750"/>
            <a:ext cx="3438970" cy="923330"/>
          </a:xfrm>
          <a:prstGeom prst="rect">
            <a:avLst/>
          </a:prstGeom>
          <a:noFill/>
        </p:spPr>
        <p:txBody>
          <a:bodyPr wrap="square" rtlCol="0">
            <a:spAutoFit/>
          </a:bodyPr>
          <a:lstStyle/>
          <a:p>
            <a:r>
              <a:rPr lang="en-US" dirty="0"/>
              <a:t>Email: </a:t>
            </a:r>
            <a:r>
              <a:rPr lang="en-US" dirty="0">
                <a:solidFill>
                  <a:schemeClr val="accent1"/>
                </a:solidFill>
              </a:rPr>
              <a:t>david@miklasemploymentlaw.com</a:t>
            </a:r>
          </a:p>
          <a:p>
            <a:endParaRPr lang="en-US" dirty="0"/>
          </a:p>
        </p:txBody>
      </p:sp>
      <p:pic>
        <p:nvPicPr>
          <p:cNvPr id="8" name="Picture 7" descr="A close up of a logo&#10;&#10;Description automatically generated">
            <a:extLst>
              <a:ext uri="{FF2B5EF4-FFF2-40B4-BE49-F238E27FC236}">
                <a16:creationId xmlns:a16="http://schemas.microsoft.com/office/drawing/2014/main" xmlns="" id="{338AED0F-2A1F-47F8-B3DE-9CE7C9786F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06999" y="2898366"/>
            <a:ext cx="1871615" cy="923330"/>
          </a:xfrm>
          <a:prstGeom prst="rect">
            <a:avLst/>
          </a:prstGeom>
        </p:spPr>
      </p:pic>
    </p:spTree>
    <p:extLst>
      <p:ext uri="{BB962C8B-B14F-4D97-AF65-F5344CB8AC3E}">
        <p14:creationId xmlns:p14="http://schemas.microsoft.com/office/powerpoint/2010/main" val="3003743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E0C8EC01-6F4C-4F6F-B6E2-B99D3BF2279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52400" y="151232"/>
            <a:ext cx="8878156" cy="4536235"/>
          </a:xfrm>
        </p:spPr>
      </p:pic>
    </p:spTree>
    <p:extLst>
      <p:ext uri="{BB962C8B-B14F-4D97-AF65-F5344CB8AC3E}">
        <p14:creationId xmlns:p14="http://schemas.microsoft.com/office/powerpoint/2010/main" val="399846125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Newsletter?</a:t>
            </a:r>
          </a:p>
        </p:txBody>
      </p:sp>
      <p:sp>
        <p:nvSpPr>
          <p:cNvPr id="3" name="Content Placeholder 2"/>
          <p:cNvSpPr>
            <a:spLocks noGrp="1"/>
          </p:cNvSpPr>
          <p:nvPr>
            <p:ph idx="1"/>
          </p:nvPr>
        </p:nvSpPr>
        <p:spPr/>
        <p:txBody>
          <a:bodyPr>
            <a:normAutofit fontScale="77500" lnSpcReduction="20000"/>
          </a:bodyPr>
          <a:lstStyle/>
          <a:p>
            <a:pPr marL="0" indent="0" algn="ctr">
              <a:buNone/>
            </a:pPr>
            <a:r>
              <a:rPr lang="en-US" sz="6000" dirty="0"/>
              <a:t>David Miklas</a:t>
            </a:r>
            <a:r>
              <a:rPr lang="en-US" sz="4000" dirty="0"/>
              <a:t/>
            </a:r>
            <a:br>
              <a:rPr lang="en-US" sz="4000" dirty="0"/>
            </a:br>
            <a:r>
              <a:rPr lang="en-US" sz="4000" dirty="0"/>
              <a:t>Law Office of David Miklas, P.A.</a:t>
            </a:r>
            <a:br>
              <a:rPr lang="en-US" sz="4000" dirty="0"/>
            </a:br>
            <a:r>
              <a:rPr lang="en-US" sz="2400" dirty="0"/>
              <a:t>Representing Florida Employers Since 1998</a:t>
            </a:r>
            <a:br>
              <a:rPr lang="en-US" sz="2400" dirty="0"/>
            </a:br>
            <a:r>
              <a:rPr lang="en-US" sz="4000" dirty="0"/>
              <a:t> </a:t>
            </a:r>
            <a:r>
              <a:rPr lang="en-US" sz="4000" dirty="0">
                <a:hlinkClick r:id="rId3"/>
              </a:rPr>
              <a:t>www.MiklasEmploymentLaw.com</a:t>
            </a:r>
            <a:endParaRPr lang="en-US" sz="4000" dirty="0"/>
          </a:p>
          <a:p>
            <a:pPr marL="0" indent="0" algn="ctr">
              <a:buNone/>
            </a:pPr>
            <a:r>
              <a:rPr lang="en-US" sz="3000" dirty="0"/>
              <a:t>/</a:t>
            </a:r>
            <a:r>
              <a:rPr lang="en-US" sz="3000" dirty="0" err="1"/>
              <a:t>FloridaEmploymentLaw</a:t>
            </a:r>
            <a:r>
              <a:rPr lang="en-US" sz="3000" dirty="0"/>
              <a:t> </a:t>
            </a:r>
          </a:p>
          <a:p>
            <a:pPr marL="0" indent="0" algn="ctr">
              <a:buNone/>
            </a:pPr>
            <a:endParaRPr lang="en-US" sz="4000" dirty="0"/>
          </a:p>
          <a:p>
            <a:pPr marL="0" indent="0" algn="r">
              <a:buNone/>
            </a:pPr>
            <a:endParaRPr lang="en-US" sz="1800" dirty="0"/>
          </a:p>
          <a:p>
            <a:pPr marL="0" indent="0" algn="r">
              <a:buNone/>
            </a:pPr>
            <a:endParaRPr lang="en-US" sz="1800" dirty="0"/>
          </a:p>
          <a:p>
            <a:pPr marL="0" indent="0" algn="r">
              <a:buNone/>
            </a:pPr>
            <a:r>
              <a:rPr lang="en-US" sz="2400" dirty="0"/>
              <a:t>Email: </a:t>
            </a:r>
            <a:r>
              <a:rPr lang="en-US" sz="2400" dirty="0">
                <a:solidFill>
                  <a:srgbClr val="FF0000"/>
                </a:solidFill>
              </a:rPr>
              <a:t>david@miklasemploymentlaw.com</a:t>
            </a:r>
          </a:p>
        </p:txBody>
      </p:sp>
      <p:sp>
        <p:nvSpPr>
          <p:cNvPr id="4" name="Footer Placeholder 3"/>
          <p:cNvSpPr>
            <a:spLocks noGrp="1"/>
          </p:cNvSpPr>
          <p:nvPr>
            <p:ph type="ftr" sz="quarter" idx="11"/>
          </p:nvPr>
        </p:nvSpPr>
        <p:spPr>
          <a:xfrm>
            <a:off x="533400" y="4767263"/>
            <a:ext cx="8458200" cy="273844"/>
          </a:xfrm>
        </p:spPr>
        <p:txBody>
          <a:bodyPr/>
          <a:lstStyle/>
          <a:p>
            <a:r>
              <a:rPr lang="en-US" dirty="0"/>
              <a:t>Law Office of David Miklas, P.A. – Labor and Employment law for Employers </a:t>
            </a:r>
            <a:r>
              <a:rPr lang="en-US"/>
              <a:t>only </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p:blipFill>
        <p:spPr>
          <a:xfrm>
            <a:off x="533400" y="3316757"/>
            <a:ext cx="1382782" cy="951966"/>
          </a:xfrm>
          <a:prstGeom prst="rect">
            <a:avLst/>
          </a:prstGeom>
        </p:spPr>
      </p:pic>
      <p:pic>
        <p:nvPicPr>
          <p:cNvPr id="6" name="Picture 5">
            <a:extLst>
              <a:ext uri="{FF2B5EF4-FFF2-40B4-BE49-F238E27FC236}">
                <a16:creationId xmlns:a16="http://schemas.microsoft.com/office/drawing/2014/main" xmlns="" id="{47724728-C07B-4BFD-9CD7-6DCBF19C633D}"/>
              </a:ext>
            </a:extLst>
          </p:cNvPr>
          <p:cNvPicPr>
            <a:picLocks noChangeAspect="1"/>
          </p:cNvPicPr>
          <p:nvPr/>
        </p:nvPicPr>
        <p:blipFill>
          <a:blip r:embed="rId5"/>
          <a:stretch>
            <a:fillRect/>
          </a:stretch>
        </p:blipFill>
        <p:spPr>
          <a:xfrm>
            <a:off x="2590800" y="2800350"/>
            <a:ext cx="476190" cy="466667"/>
          </a:xfrm>
          <a:prstGeom prst="rect">
            <a:avLst/>
          </a:prstGeom>
        </p:spPr>
      </p:pic>
      <p:pic>
        <p:nvPicPr>
          <p:cNvPr id="7" name="Picture 6" descr="A close up of a logo&#10;&#10;Description automatically generated">
            <a:extLst>
              <a:ext uri="{FF2B5EF4-FFF2-40B4-BE49-F238E27FC236}">
                <a16:creationId xmlns:a16="http://schemas.microsoft.com/office/drawing/2014/main" xmlns="" id="{F35920CA-1FF1-491D-B74F-DFBD3EB2E7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4414" y="3307357"/>
            <a:ext cx="2419656" cy="1193697"/>
          </a:xfrm>
          <a:prstGeom prst="rect">
            <a:avLst/>
          </a:prstGeom>
        </p:spPr>
      </p:pic>
    </p:spTree>
    <p:extLst>
      <p:ext uri="{BB962C8B-B14F-4D97-AF65-F5344CB8AC3E}">
        <p14:creationId xmlns:p14="http://schemas.microsoft.com/office/powerpoint/2010/main" val="2343937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600200" y="2876550"/>
            <a:ext cx="6400800" cy="13144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a:p>
        </p:txBody>
      </p:sp>
      <p:sp>
        <p:nvSpPr>
          <p:cNvPr id="12" name="TextBox 11"/>
          <p:cNvSpPr txBox="1"/>
          <p:nvPr/>
        </p:nvSpPr>
        <p:spPr>
          <a:xfrm>
            <a:off x="5912796" y="4817422"/>
            <a:ext cx="3002604" cy="292388"/>
          </a:xfrm>
          <a:prstGeom prst="rect">
            <a:avLst/>
          </a:prstGeom>
          <a:noFill/>
        </p:spPr>
        <p:txBody>
          <a:bodyPr wrap="square" rtlCol="0">
            <a:spAutoFit/>
          </a:bodyPr>
          <a:lstStyle/>
          <a:p>
            <a:pPr algn="r"/>
            <a:r>
              <a:rPr lang="en-US" sz="1300" dirty="0">
                <a:solidFill>
                  <a:schemeClr val="bg1"/>
                </a:solidFill>
                <a:latin typeface="Fedra Sans Std Medium" pitchFamily="34" charset="0"/>
              </a:rPr>
              <a:t>www.hrflorida.org </a:t>
            </a:r>
          </a:p>
        </p:txBody>
      </p:sp>
      <p:pic>
        <p:nvPicPr>
          <p:cNvPr id="133"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514350"/>
            <a:ext cx="5546147" cy="3682988"/>
          </a:xfrm>
          <a:prstGeom prst="rect">
            <a:avLst/>
          </a:prstGeom>
        </p:spPr>
      </p:pic>
      <p:sp>
        <p:nvSpPr>
          <p:cNvPr id="2" name="TextBox 1"/>
          <p:cNvSpPr txBox="1"/>
          <p:nvPr/>
        </p:nvSpPr>
        <p:spPr>
          <a:xfrm>
            <a:off x="380999" y="590550"/>
            <a:ext cx="2966203" cy="1569660"/>
          </a:xfrm>
          <a:prstGeom prst="rect">
            <a:avLst/>
          </a:prstGeom>
          <a:noFill/>
        </p:spPr>
        <p:txBody>
          <a:bodyPr wrap="square" rtlCol="0">
            <a:spAutoFit/>
          </a:bodyPr>
          <a:lstStyle/>
          <a:p>
            <a:r>
              <a:rPr lang="en-US" sz="4800" dirty="0"/>
              <a:t>First Thoughts?</a:t>
            </a:r>
          </a:p>
        </p:txBody>
      </p:sp>
    </p:spTree>
    <p:extLst>
      <p:ext uri="{BB962C8B-B14F-4D97-AF65-F5344CB8AC3E}">
        <p14:creationId xmlns:p14="http://schemas.microsoft.com/office/powerpoint/2010/main" val="4000419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600200" y="2876550"/>
            <a:ext cx="6400800" cy="13144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a:p>
        </p:txBody>
      </p:sp>
      <p:sp>
        <p:nvSpPr>
          <p:cNvPr id="12" name="TextBox 11"/>
          <p:cNvSpPr txBox="1"/>
          <p:nvPr/>
        </p:nvSpPr>
        <p:spPr>
          <a:xfrm>
            <a:off x="5912796" y="4817422"/>
            <a:ext cx="3002604" cy="292388"/>
          </a:xfrm>
          <a:prstGeom prst="rect">
            <a:avLst/>
          </a:prstGeom>
          <a:noFill/>
        </p:spPr>
        <p:txBody>
          <a:bodyPr wrap="square" rtlCol="0">
            <a:spAutoFit/>
          </a:bodyPr>
          <a:lstStyle/>
          <a:p>
            <a:pPr algn="r"/>
            <a:r>
              <a:rPr lang="en-US" sz="1300" dirty="0">
                <a:solidFill>
                  <a:schemeClr val="bg1"/>
                </a:solidFill>
                <a:latin typeface="Fedra Sans Std Medium" pitchFamily="34" charset="0"/>
              </a:rPr>
              <a:t>www.hrflorida.org </a:t>
            </a:r>
          </a:p>
        </p:txBody>
      </p:sp>
      <p:pic>
        <p:nvPicPr>
          <p:cNvPr id="133"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575" y="180202"/>
            <a:ext cx="6444821" cy="4296547"/>
          </a:xfrm>
          <a:prstGeom prst="rect">
            <a:avLst/>
          </a:prstGeom>
        </p:spPr>
      </p:pic>
    </p:spTree>
    <p:extLst>
      <p:ext uri="{BB962C8B-B14F-4D97-AF65-F5344CB8AC3E}">
        <p14:creationId xmlns:p14="http://schemas.microsoft.com/office/powerpoint/2010/main" val="4000419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600200" y="2876550"/>
            <a:ext cx="6400800" cy="13144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a:p>
        </p:txBody>
      </p:sp>
      <p:sp>
        <p:nvSpPr>
          <p:cNvPr id="12" name="TextBox 11"/>
          <p:cNvSpPr txBox="1"/>
          <p:nvPr/>
        </p:nvSpPr>
        <p:spPr>
          <a:xfrm>
            <a:off x="5912796" y="4817422"/>
            <a:ext cx="3002604" cy="292388"/>
          </a:xfrm>
          <a:prstGeom prst="rect">
            <a:avLst/>
          </a:prstGeom>
          <a:noFill/>
        </p:spPr>
        <p:txBody>
          <a:bodyPr wrap="square" rtlCol="0">
            <a:spAutoFit/>
          </a:bodyPr>
          <a:lstStyle/>
          <a:p>
            <a:pPr algn="r"/>
            <a:r>
              <a:rPr lang="en-US" sz="1300" dirty="0">
                <a:solidFill>
                  <a:schemeClr val="bg1"/>
                </a:solidFill>
                <a:latin typeface="Fedra Sans Std Medium" pitchFamily="34" charset="0"/>
              </a:rPr>
              <a:t>www.hrflorida.org </a:t>
            </a:r>
          </a:p>
        </p:txBody>
      </p:sp>
      <p:sp>
        <p:nvSpPr>
          <p:cNvPr id="2" name="TextBox 1"/>
          <p:cNvSpPr txBox="1"/>
          <p:nvPr/>
        </p:nvSpPr>
        <p:spPr>
          <a:xfrm>
            <a:off x="907494" y="133350"/>
            <a:ext cx="7897368" cy="646331"/>
          </a:xfrm>
          <a:prstGeom prst="rect">
            <a:avLst/>
          </a:prstGeom>
          <a:noFill/>
        </p:spPr>
        <p:txBody>
          <a:bodyPr wrap="square" rtlCol="0">
            <a:spAutoFit/>
          </a:bodyPr>
          <a:lstStyle/>
          <a:p>
            <a:r>
              <a:rPr lang="en-US" sz="3600" dirty="0"/>
              <a:t>Abercrombie &amp; Fitch</a:t>
            </a:r>
          </a:p>
        </p:txBody>
      </p:sp>
      <p:sp>
        <p:nvSpPr>
          <p:cNvPr id="3" name="TextBox 2"/>
          <p:cNvSpPr txBox="1"/>
          <p:nvPr/>
        </p:nvSpPr>
        <p:spPr>
          <a:xfrm>
            <a:off x="577882" y="803880"/>
            <a:ext cx="8157049" cy="3693319"/>
          </a:xfrm>
          <a:prstGeom prst="rect">
            <a:avLst/>
          </a:prstGeom>
          <a:noFill/>
        </p:spPr>
        <p:txBody>
          <a:bodyPr wrap="square" rtlCol="0">
            <a:spAutoFit/>
          </a:bodyPr>
          <a:lstStyle/>
          <a:p>
            <a:pPr marL="285750" indent="-285750">
              <a:buFont typeface="Arial" panose="020B0604020202020204" pitchFamily="34" charset="0"/>
              <a:buChar char="•"/>
            </a:pPr>
            <a:r>
              <a:rPr lang="en-US" sz="2400" dirty="0"/>
              <a:t>Samantha </a:t>
            </a:r>
            <a:r>
              <a:rPr lang="en-US" sz="2400" dirty="0" err="1"/>
              <a:t>Elauf</a:t>
            </a:r>
            <a:r>
              <a:rPr lang="en-US" sz="2400" dirty="0"/>
              <a:t>, a Muslim, applied for a job at an Abercrombie &amp; Fitch store wearing a headscarf or hijab.</a:t>
            </a:r>
          </a:p>
          <a:p>
            <a:pPr marL="285750" indent="-285750">
              <a:buFont typeface="Arial" panose="020B0604020202020204" pitchFamily="34" charset="0"/>
              <a:buChar char="•"/>
            </a:pPr>
            <a:r>
              <a:rPr lang="en-US" sz="2400" dirty="0"/>
              <a:t>She was denied hire for failing to conform to the company's "look policy," which Abercrombie claimed banned head coverings.</a:t>
            </a:r>
          </a:p>
          <a:p>
            <a:pPr marL="285750" indent="-285750">
              <a:buFont typeface="Arial" panose="020B0604020202020204" pitchFamily="34" charset="0"/>
              <a:buChar char="•"/>
            </a:pPr>
            <a:r>
              <a:rPr lang="en-US" sz="2400" dirty="0"/>
              <a:t>EEOC lawsuit charging that the company refused to hire </a:t>
            </a:r>
            <a:r>
              <a:rPr lang="en-US" sz="2400" dirty="0" err="1"/>
              <a:t>Elauf</a:t>
            </a:r>
            <a:r>
              <a:rPr lang="en-US" sz="2400" dirty="0"/>
              <a:t> due to her religion, and that it </a:t>
            </a:r>
            <a:r>
              <a:rPr lang="en-US" sz="2400" dirty="0">
                <a:solidFill>
                  <a:srgbClr val="FF0000"/>
                </a:solidFill>
              </a:rPr>
              <a:t>failed to accommodate</a:t>
            </a:r>
            <a:r>
              <a:rPr lang="en-US" sz="2400" dirty="0"/>
              <a:t> her religious beliefs by making an exception to its "look policy" prohibiting head coverings</a:t>
            </a:r>
          </a:p>
          <a:p>
            <a:endParaRPr lang="en-US" dirty="0"/>
          </a:p>
        </p:txBody>
      </p:sp>
    </p:spTree>
    <p:extLst>
      <p:ext uri="{BB962C8B-B14F-4D97-AF65-F5344CB8AC3E}">
        <p14:creationId xmlns:p14="http://schemas.microsoft.com/office/powerpoint/2010/main" val="4000419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600200" y="2876550"/>
            <a:ext cx="6400800" cy="13144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a:p>
        </p:txBody>
      </p:sp>
      <p:sp>
        <p:nvSpPr>
          <p:cNvPr id="12" name="TextBox 11"/>
          <p:cNvSpPr txBox="1"/>
          <p:nvPr/>
        </p:nvSpPr>
        <p:spPr>
          <a:xfrm>
            <a:off x="5912796" y="4817422"/>
            <a:ext cx="3002604" cy="292388"/>
          </a:xfrm>
          <a:prstGeom prst="rect">
            <a:avLst/>
          </a:prstGeom>
          <a:noFill/>
        </p:spPr>
        <p:txBody>
          <a:bodyPr wrap="square" rtlCol="0">
            <a:spAutoFit/>
          </a:bodyPr>
          <a:lstStyle/>
          <a:p>
            <a:pPr algn="r"/>
            <a:r>
              <a:rPr lang="en-US" sz="1300" dirty="0">
                <a:solidFill>
                  <a:schemeClr val="bg1"/>
                </a:solidFill>
                <a:latin typeface="Fedra Sans Std Medium" pitchFamily="34" charset="0"/>
              </a:rPr>
              <a:t>www.hrflorida.org </a:t>
            </a:r>
          </a:p>
        </p:txBody>
      </p:sp>
      <p:sp>
        <p:nvSpPr>
          <p:cNvPr id="2" name="TextBox 1"/>
          <p:cNvSpPr txBox="1"/>
          <p:nvPr/>
        </p:nvSpPr>
        <p:spPr>
          <a:xfrm>
            <a:off x="304800" y="285750"/>
            <a:ext cx="8576036" cy="3416320"/>
          </a:xfrm>
          <a:prstGeom prst="rect">
            <a:avLst/>
          </a:prstGeom>
          <a:noFill/>
        </p:spPr>
        <p:txBody>
          <a:bodyPr wrap="square" rtlCol="0">
            <a:spAutoFit/>
          </a:bodyPr>
          <a:lstStyle/>
          <a:p>
            <a:r>
              <a:rPr lang="en-US" dirty="0">
                <a:solidFill>
                  <a:srgbClr val="FF0000"/>
                </a:solidFill>
              </a:rPr>
              <a:t>Title VII does not demand mere neutrality with regard to religious practices</a:t>
            </a:r>
            <a:r>
              <a:rPr lang="en-US" dirty="0"/>
              <a:t>—that they be treated no worse than other practices. </a:t>
            </a:r>
            <a:r>
              <a:rPr lang="en-US" dirty="0">
                <a:solidFill>
                  <a:srgbClr val="FF0000"/>
                </a:solidFill>
              </a:rPr>
              <a:t>Rather, it gives them favored treatment</a:t>
            </a:r>
            <a:r>
              <a:rPr lang="en-US" dirty="0"/>
              <a:t>, affirmatively obligating employers not “to fail or refuse to hire or discharge any individual . . . because of such individual’s” “religious observance and practice.” An employer is surely entitled to have, for example, a no-headwear policy as an ordinary matter. But when an applicant requires an accommodation as an “</a:t>
            </a:r>
            <a:r>
              <a:rPr lang="en-US" dirty="0" err="1"/>
              <a:t>aspec</a:t>
            </a:r>
            <a:r>
              <a:rPr lang="en-US" dirty="0"/>
              <a:t>[t] of religious . . . practice,” it is no response that the subsequent “fail[</a:t>
            </a:r>
            <a:r>
              <a:rPr lang="en-US" dirty="0" err="1"/>
              <a:t>ure</a:t>
            </a:r>
            <a:r>
              <a:rPr lang="en-US" dirty="0"/>
              <a:t>] . . . to hire” was due to an otherwise-neutral policy. </a:t>
            </a:r>
            <a:r>
              <a:rPr lang="en-US" dirty="0">
                <a:solidFill>
                  <a:srgbClr val="FF0000"/>
                </a:solidFill>
              </a:rPr>
              <a:t>Title VII requires otherwise-neutral policies to give way to the need for an accommodation</a:t>
            </a:r>
            <a:r>
              <a:rPr lang="en-US" dirty="0"/>
              <a:t>. </a:t>
            </a:r>
            <a:br>
              <a:rPr lang="en-US" dirty="0"/>
            </a:br>
            <a:r>
              <a:rPr lang="en-US" dirty="0"/>
              <a:t/>
            </a:r>
            <a:br>
              <a:rPr lang="en-US" dirty="0"/>
            </a:br>
            <a:r>
              <a:rPr lang="en-US" u="sng" dirty="0"/>
              <a:t>EEOC v. Abercrombie &amp; Fitch Stores, Inc.</a:t>
            </a:r>
            <a:r>
              <a:rPr lang="en-US" dirty="0"/>
              <a:t>, 135 S. Ct. 2028, 2034 (2015) </a:t>
            </a:r>
          </a:p>
          <a:p>
            <a:r>
              <a:rPr lang="en-US" dirty="0"/>
              <a:t>Justice Scalia 8-1</a:t>
            </a:r>
          </a:p>
        </p:txBody>
      </p:sp>
    </p:spTree>
    <p:extLst>
      <p:ext uri="{BB962C8B-B14F-4D97-AF65-F5344CB8AC3E}">
        <p14:creationId xmlns:p14="http://schemas.microsoft.com/office/powerpoint/2010/main" val="1930777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438720B-30AF-4F9A-B0AC-EF8D1D767BC3}"/>
              </a:ext>
            </a:extLst>
          </p:cNvPr>
          <p:cNvSpPr>
            <a:spLocks noGrp="1"/>
          </p:cNvSpPr>
          <p:nvPr>
            <p:ph idx="1"/>
          </p:nvPr>
        </p:nvSpPr>
        <p:spPr>
          <a:xfrm>
            <a:off x="457200" y="438150"/>
            <a:ext cx="8229600" cy="4343400"/>
          </a:xfrm>
        </p:spPr>
        <p:txBody>
          <a:bodyPr>
            <a:normAutofit/>
          </a:bodyPr>
          <a:lstStyle/>
          <a:p>
            <a:r>
              <a:rPr lang="en-US" dirty="0"/>
              <a:t>The employer is obligated to reasonably accommodate a </a:t>
            </a:r>
            <a:r>
              <a:rPr lang="en-US" dirty="0">
                <a:solidFill>
                  <a:srgbClr val="FF0000"/>
                </a:solidFill>
              </a:rPr>
              <a:t>religious belief or practice</a:t>
            </a:r>
            <a:r>
              <a:rPr lang="en-US" dirty="0"/>
              <a:t>, unless the accommodation would cause an undue hardship. </a:t>
            </a:r>
          </a:p>
          <a:p>
            <a:r>
              <a:rPr lang="en-US" dirty="0"/>
              <a:t>“Undue hardship” refers to any act that requires an employer to bear greater than a </a:t>
            </a:r>
            <a:r>
              <a:rPr lang="en-US" i="1" dirty="0"/>
              <a:t>de minimis </a:t>
            </a:r>
            <a:r>
              <a:rPr lang="en-US" dirty="0"/>
              <a:t>cost in accommodating an employee’s beliefs.</a:t>
            </a:r>
          </a:p>
        </p:txBody>
      </p:sp>
    </p:spTree>
    <p:extLst>
      <p:ext uri="{BB962C8B-B14F-4D97-AF65-F5344CB8AC3E}">
        <p14:creationId xmlns:p14="http://schemas.microsoft.com/office/powerpoint/2010/main" val="445003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D11FE1-0A40-4C4D-84C9-C8014738BB6E}"/>
              </a:ext>
            </a:extLst>
          </p:cNvPr>
          <p:cNvSpPr>
            <a:spLocks noGrp="1"/>
          </p:cNvSpPr>
          <p:nvPr>
            <p:ph type="title"/>
          </p:nvPr>
        </p:nvSpPr>
        <p:spPr/>
        <p:txBody>
          <a:bodyPr>
            <a:normAutofit/>
          </a:bodyPr>
          <a:lstStyle/>
          <a:p>
            <a:r>
              <a:rPr lang="en-US" sz="3600" dirty="0"/>
              <a:t>Reasonable accommodations may include:</a:t>
            </a:r>
          </a:p>
        </p:txBody>
      </p:sp>
      <p:sp>
        <p:nvSpPr>
          <p:cNvPr id="3" name="Content Placeholder 2">
            <a:extLst>
              <a:ext uri="{FF2B5EF4-FFF2-40B4-BE49-F238E27FC236}">
                <a16:creationId xmlns:a16="http://schemas.microsoft.com/office/drawing/2014/main" xmlns="" id="{6B774C27-22AC-4589-9F11-0DFED4E20CD2}"/>
              </a:ext>
            </a:extLst>
          </p:cNvPr>
          <p:cNvSpPr>
            <a:spLocks noGrp="1"/>
          </p:cNvSpPr>
          <p:nvPr>
            <p:ph idx="1"/>
          </p:nvPr>
        </p:nvSpPr>
        <p:spPr/>
        <p:txBody>
          <a:bodyPr/>
          <a:lstStyle/>
          <a:p>
            <a:r>
              <a:rPr lang="en-US" dirty="0"/>
              <a:t>exceptions to appearance guidelines, </a:t>
            </a:r>
          </a:p>
          <a:p>
            <a:r>
              <a:rPr lang="en-US" dirty="0"/>
              <a:t>changes in schedules, </a:t>
            </a:r>
          </a:p>
          <a:p>
            <a:r>
              <a:rPr lang="en-US" dirty="0"/>
              <a:t>providing places to pray, and</a:t>
            </a:r>
          </a:p>
          <a:p>
            <a:r>
              <a:rPr lang="en-US" dirty="0"/>
              <a:t>leave time for religious observances.</a:t>
            </a:r>
          </a:p>
        </p:txBody>
      </p:sp>
    </p:spTree>
    <p:extLst>
      <p:ext uri="{BB962C8B-B14F-4D97-AF65-F5344CB8AC3E}">
        <p14:creationId xmlns:p14="http://schemas.microsoft.com/office/powerpoint/2010/main" val="1533465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She did not ask for a religious accommodation!</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19400" y="1200150"/>
            <a:ext cx="3076956" cy="3573684"/>
          </a:xfrm>
        </p:spPr>
      </p:pic>
    </p:spTree>
    <p:extLst>
      <p:ext uri="{BB962C8B-B14F-4D97-AF65-F5344CB8AC3E}">
        <p14:creationId xmlns:p14="http://schemas.microsoft.com/office/powerpoint/2010/main" val="3358438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56158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3999" cy="51435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347" y="1276350"/>
            <a:ext cx="3406141" cy="2070074"/>
          </a:xfrm>
        </p:spPr>
        <p:txBody>
          <a:bodyPr>
            <a:normAutofit/>
          </a:bodyPr>
          <a:lstStyle/>
          <a:p>
            <a:pPr>
              <a:lnSpc>
                <a:spcPct val="90000"/>
              </a:lnSpc>
            </a:pPr>
            <a:r>
              <a:rPr lang="en-US" sz="3700" dirty="0">
                <a:solidFill>
                  <a:srgbClr val="FFFFFF"/>
                </a:solidFill>
              </a:rPr>
              <a:t>This was Title VII – not the ADA</a:t>
            </a:r>
          </a:p>
        </p:txBody>
      </p:sp>
      <p:sp>
        <p:nvSpPr>
          <p:cNvPr id="3" name="Content Placeholder 2"/>
          <p:cNvSpPr>
            <a:spLocks noGrp="1"/>
          </p:cNvSpPr>
          <p:nvPr>
            <p:ph idx="1"/>
          </p:nvPr>
        </p:nvSpPr>
        <p:spPr>
          <a:xfrm>
            <a:off x="4567930" y="601399"/>
            <a:ext cx="3979563" cy="3922976"/>
          </a:xfrm>
        </p:spPr>
        <p:txBody>
          <a:bodyPr anchor="ctr">
            <a:normAutofit/>
          </a:bodyPr>
          <a:lstStyle/>
          <a:p>
            <a:r>
              <a:rPr lang="en-US" sz="1800" dirty="0">
                <a:solidFill>
                  <a:srgbClr val="000000"/>
                </a:solidFill>
              </a:rPr>
              <a:t>The Tenth Circuit directed summary judgment on the ground that </a:t>
            </a:r>
            <a:r>
              <a:rPr lang="en-US" sz="1800" dirty="0" err="1">
                <a:solidFill>
                  <a:srgbClr val="000000"/>
                </a:solidFill>
              </a:rPr>
              <a:t>Elauf</a:t>
            </a:r>
            <a:r>
              <a:rPr lang="en-US" sz="1800" dirty="0">
                <a:solidFill>
                  <a:srgbClr val="000000"/>
                </a:solidFill>
              </a:rPr>
              <a:t> did not inform Abercrombie of her need for a religious accommodation.</a:t>
            </a:r>
          </a:p>
          <a:p>
            <a:r>
              <a:rPr lang="en-US" sz="1800" dirty="0">
                <a:solidFill>
                  <a:srgbClr val="000000"/>
                </a:solidFill>
              </a:rPr>
              <a:t>The Supreme Court rejected this view, stating “an applicant need only show that his need for an accommodation was a motivating factor in the employer’s decision,” </a:t>
            </a:r>
            <a:r>
              <a:rPr lang="en-US" sz="1800" dirty="0">
                <a:solidFill>
                  <a:srgbClr val="FF0000"/>
                </a:solidFill>
              </a:rPr>
              <a:t>Title VII does not impose a knowledge requirement</a:t>
            </a:r>
            <a:r>
              <a:rPr lang="en-US" sz="1800" dirty="0">
                <a:solidFill>
                  <a:srgbClr val="000000"/>
                </a:solidFill>
              </a:rPr>
              <a:t>, although some anti-discrimination statutes do.</a:t>
            </a:r>
          </a:p>
          <a:p>
            <a:pPr marL="0" indent="0">
              <a:buNone/>
            </a:pPr>
            <a:endParaRPr lang="en-US" sz="1800" dirty="0">
              <a:solidFill>
                <a:srgbClr val="000000"/>
              </a:solidFill>
            </a:endParaRPr>
          </a:p>
        </p:txBody>
      </p:sp>
    </p:spTree>
    <p:extLst>
      <p:ext uri="{BB962C8B-B14F-4D97-AF65-F5344CB8AC3E}">
        <p14:creationId xmlns:p14="http://schemas.microsoft.com/office/powerpoint/2010/main" val="625391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5D36E19D-74F4-41C1-B7B8-35CD29D0B5B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38400" y="51104"/>
            <a:ext cx="3733800" cy="4980646"/>
          </a:xfrm>
        </p:spPr>
      </p:pic>
    </p:spTree>
    <p:extLst>
      <p:ext uri="{BB962C8B-B14F-4D97-AF65-F5344CB8AC3E}">
        <p14:creationId xmlns:p14="http://schemas.microsoft.com/office/powerpoint/2010/main" val="541592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600200" y="2876550"/>
            <a:ext cx="6400800" cy="13144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a:p>
        </p:txBody>
      </p:sp>
      <p:sp>
        <p:nvSpPr>
          <p:cNvPr id="12" name="TextBox 11"/>
          <p:cNvSpPr txBox="1"/>
          <p:nvPr/>
        </p:nvSpPr>
        <p:spPr>
          <a:xfrm>
            <a:off x="5912796" y="4817422"/>
            <a:ext cx="3002604" cy="292388"/>
          </a:xfrm>
          <a:prstGeom prst="rect">
            <a:avLst/>
          </a:prstGeom>
          <a:noFill/>
        </p:spPr>
        <p:txBody>
          <a:bodyPr wrap="square" rtlCol="0">
            <a:spAutoFit/>
          </a:bodyPr>
          <a:lstStyle/>
          <a:p>
            <a:pPr algn="r"/>
            <a:r>
              <a:rPr lang="en-US" sz="1300" dirty="0">
                <a:solidFill>
                  <a:schemeClr val="bg1"/>
                </a:solidFill>
                <a:latin typeface="Fedra Sans Std Medium" pitchFamily="34" charset="0"/>
              </a:rPr>
              <a:t>www.hrflorida.org </a:t>
            </a:r>
          </a:p>
        </p:txBody>
      </p:sp>
      <p:sp>
        <p:nvSpPr>
          <p:cNvPr id="2" name="TextBox 1"/>
          <p:cNvSpPr txBox="1"/>
          <p:nvPr/>
        </p:nvSpPr>
        <p:spPr>
          <a:xfrm>
            <a:off x="381000" y="438150"/>
            <a:ext cx="8686800" cy="3323987"/>
          </a:xfrm>
          <a:prstGeom prst="rect">
            <a:avLst/>
          </a:prstGeom>
          <a:noFill/>
        </p:spPr>
        <p:txBody>
          <a:bodyPr wrap="square" rtlCol="0">
            <a:spAutoFit/>
          </a:bodyPr>
          <a:lstStyle/>
          <a:p>
            <a:r>
              <a:rPr lang="en-US" sz="3200" b="1" dirty="0"/>
              <a:t>In the past year, what was the most frequently filed charge of discrimination? (</a:t>
            </a:r>
            <a:r>
              <a:rPr lang="en-US" sz="3200" b="1" dirty="0">
                <a:solidFill>
                  <a:srgbClr val="FF0000"/>
                </a:solidFill>
              </a:rPr>
              <a:t>poll</a:t>
            </a:r>
            <a:r>
              <a:rPr lang="en-US" sz="3200" b="1" dirty="0"/>
              <a:t>)</a:t>
            </a:r>
          </a:p>
          <a:p>
            <a:pPr marL="514350" lvl="0" indent="-514350">
              <a:buAutoNum type="alphaUcParenR"/>
            </a:pPr>
            <a:r>
              <a:rPr lang="en-US" sz="3200" b="1" dirty="0"/>
              <a:t>Race</a:t>
            </a:r>
          </a:p>
          <a:p>
            <a:pPr lvl="0"/>
            <a:r>
              <a:rPr lang="en-US" sz="3200" b="1" dirty="0"/>
              <a:t>B) Disability</a:t>
            </a:r>
          </a:p>
          <a:p>
            <a:r>
              <a:rPr lang="en-US" sz="3200" b="1" dirty="0"/>
              <a:t>C) Sex (gender)</a:t>
            </a:r>
          </a:p>
          <a:p>
            <a:pPr lvl="0"/>
            <a:r>
              <a:rPr lang="en-US" sz="3200" b="1" dirty="0"/>
              <a:t>D) Retaliation</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5411" y="2182789"/>
            <a:ext cx="2573273" cy="1609725"/>
          </a:xfrm>
          <a:prstGeom prst="rect">
            <a:avLst/>
          </a:prstGeom>
        </p:spPr>
      </p:pic>
    </p:spTree>
    <p:extLst>
      <p:ext uri="{BB962C8B-B14F-4D97-AF65-F5344CB8AC3E}">
        <p14:creationId xmlns:p14="http://schemas.microsoft.com/office/powerpoint/2010/main" val="3281809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361950"/>
            <a:ext cx="8229600" cy="4343400"/>
          </a:xfrm>
        </p:spPr>
      </p:pic>
    </p:spTree>
    <p:extLst>
      <p:ext uri="{BB962C8B-B14F-4D97-AF65-F5344CB8AC3E}">
        <p14:creationId xmlns:p14="http://schemas.microsoft.com/office/powerpoint/2010/main" val="113862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12B34AFE-EA01-4672-B338-1911E1CB6B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230188"/>
            <a:ext cx="6047693" cy="4703762"/>
          </a:xfrm>
        </p:spPr>
      </p:pic>
    </p:spTree>
    <p:extLst>
      <p:ext uri="{BB962C8B-B14F-4D97-AF65-F5344CB8AC3E}">
        <p14:creationId xmlns:p14="http://schemas.microsoft.com/office/powerpoint/2010/main" val="3311048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0A8A1C51-72C2-4013-9444-B70CA0A4B1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514349"/>
            <a:ext cx="8330699" cy="2624043"/>
          </a:xfrm>
        </p:spPr>
      </p:pic>
    </p:spTree>
    <p:extLst>
      <p:ext uri="{BB962C8B-B14F-4D97-AF65-F5344CB8AC3E}">
        <p14:creationId xmlns:p14="http://schemas.microsoft.com/office/powerpoint/2010/main" val="2486349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D966028B-D158-4A33-A6A8-A77813A778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97" y="1352550"/>
            <a:ext cx="8029406" cy="2133600"/>
          </a:xfrm>
        </p:spPr>
      </p:pic>
    </p:spTree>
    <p:extLst>
      <p:ext uri="{BB962C8B-B14F-4D97-AF65-F5344CB8AC3E}">
        <p14:creationId xmlns:p14="http://schemas.microsoft.com/office/powerpoint/2010/main" val="2972999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person, indoor, man, sport&#10;&#10;Description automatically generated">
            <a:extLst>
              <a:ext uri="{FF2B5EF4-FFF2-40B4-BE49-F238E27FC236}">
                <a16:creationId xmlns:a16="http://schemas.microsoft.com/office/drawing/2014/main" xmlns="" id="{1FD02FC2-DEF2-4E12-B157-5F94BD491A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104775"/>
            <a:ext cx="3947159" cy="4933950"/>
          </a:xfrm>
        </p:spPr>
      </p:pic>
    </p:spTree>
    <p:extLst>
      <p:ext uri="{BB962C8B-B14F-4D97-AF65-F5344CB8AC3E}">
        <p14:creationId xmlns:p14="http://schemas.microsoft.com/office/powerpoint/2010/main" val="3498938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xmlns="" id="{CB9DD6BF-820B-4A37-8A53-26D56889166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24836"/>
            <a:ext cx="5371031" cy="5061514"/>
          </a:xfrm>
        </p:spPr>
      </p:pic>
    </p:spTree>
    <p:extLst>
      <p:ext uri="{BB962C8B-B14F-4D97-AF65-F5344CB8AC3E}">
        <p14:creationId xmlns:p14="http://schemas.microsoft.com/office/powerpoint/2010/main" val="3124530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CB9DD6BF-820B-4A37-8A53-26D56889166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04800" y="190037"/>
            <a:ext cx="7848600" cy="4754839"/>
          </a:xfrm>
        </p:spPr>
      </p:pic>
    </p:spTree>
    <p:extLst>
      <p:ext uri="{BB962C8B-B14F-4D97-AF65-F5344CB8AC3E}">
        <p14:creationId xmlns:p14="http://schemas.microsoft.com/office/powerpoint/2010/main" val="3003668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indoor, cabinet, oven, wall&#10;&#10;Description automatically generated">
            <a:extLst>
              <a:ext uri="{FF2B5EF4-FFF2-40B4-BE49-F238E27FC236}">
                <a16:creationId xmlns:a16="http://schemas.microsoft.com/office/drawing/2014/main" xmlns="" id="{C308CFEB-E71D-4C00-839F-B8C2218D2B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813594"/>
            <a:ext cx="7384255" cy="3516312"/>
          </a:xfrm>
        </p:spPr>
      </p:pic>
    </p:spTree>
    <p:extLst>
      <p:ext uri="{BB962C8B-B14F-4D97-AF65-F5344CB8AC3E}">
        <p14:creationId xmlns:p14="http://schemas.microsoft.com/office/powerpoint/2010/main" val="2484307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F67EE21D-ECA4-4BF5-AC0A-442526AAD8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352550"/>
            <a:ext cx="4114800" cy="1905000"/>
          </a:xfrm>
        </p:spPr>
      </p:pic>
      <p:pic>
        <p:nvPicPr>
          <p:cNvPr id="7" name="Picture 6" descr="A close up of a logo&#10;&#10;Description automatically generated">
            <a:extLst>
              <a:ext uri="{FF2B5EF4-FFF2-40B4-BE49-F238E27FC236}">
                <a16:creationId xmlns:a16="http://schemas.microsoft.com/office/drawing/2014/main" xmlns="" id="{476833A4-59CC-497D-8FCD-7D35A10D6F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676275"/>
            <a:ext cx="3663737" cy="3790950"/>
          </a:xfrm>
          <a:prstGeom prst="rect">
            <a:avLst/>
          </a:prstGeom>
        </p:spPr>
      </p:pic>
    </p:spTree>
    <p:extLst>
      <p:ext uri="{BB962C8B-B14F-4D97-AF65-F5344CB8AC3E}">
        <p14:creationId xmlns:p14="http://schemas.microsoft.com/office/powerpoint/2010/main" val="192764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231431-BE2F-43D5-A8AE-43243FAB7EB2}"/>
              </a:ext>
            </a:extLst>
          </p:cNvPr>
          <p:cNvSpPr>
            <a:spLocks noGrp="1"/>
          </p:cNvSpPr>
          <p:nvPr>
            <p:ph type="title"/>
          </p:nvPr>
        </p:nvSpPr>
        <p:spPr/>
        <p:txBody>
          <a:bodyPr/>
          <a:lstStyle/>
          <a:p>
            <a:r>
              <a:rPr lang="en-US" dirty="0"/>
              <a:t>Employer’s position:</a:t>
            </a:r>
          </a:p>
        </p:txBody>
      </p:sp>
      <p:sp>
        <p:nvSpPr>
          <p:cNvPr id="3" name="Content Placeholder 2">
            <a:extLst>
              <a:ext uri="{FF2B5EF4-FFF2-40B4-BE49-F238E27FC236}">
                <a16:creationId xmlns:a16="http://schemas.microsoft.com/office/drawing/2014/main" xmlns="" id="{10CFD96A-77F7-4792-A51D-6F164BD1532B}"/>
              </a:ext>
            </a:extLst>
          </p:cNvPr>
          <p:cNvSpPr>
            <a:spLocks noGrp="1"/>
          </p:cNvSpPr>
          <p:nvPr>
            <p:ph idx="1"/>
          </p:nvPr>
        </p:nvSpPr>
        <p:spPr/>
        <p:txBody>
          <a:bodyPr/>
          <a:lstStyle/>
          <a:p>
            <a:r>
              <a:rPr lang="en-US" dirty="0"/>
              <a:t>Because the </a:t>
            </a:r>
            <a:r>
              <a:rPr lang="en-US" dirty="0">
                <a:solidFill>
                  <a:srgbClr val="FF0000"/>
                </a:solidFill>
              </a:rPr>
              <a:t>hand scanner system would not imprint a physical mark on the employee’s hand</a:t>
            </a:r>
            <a:r>
              <a:rPr lang="en-US" dirty="0"/>
              <a:t>, there was no conflict between the employee’s beliefs and the employer’s requirement that he use the hand scanner system.</a:t>
            </a:r>
          </a:p>
        </p:txBody>
      </p:sp>
    </p:spTree>
    <p:extLst>
      <p:ext uri="{BB962C8B-B14F-4D97-AF65-F5344CB8AC3E}">
        <p14:creationId xmlns:p14="http://schemas.microsoft.com/office/powerpoint/2010/main" val="851521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600200" y="2876550"/>
            <a:ext cx="6400800" cy="13144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a:p>
        </p:txBody>
      </p:sp>
      <p:sp>
        <p:nvSpPr>
          <p:cNvPr id="12" name="TextBox 11"/>
          <p:cNvSpPr txBox="1"/>
          <p:nvPr/>
        </p:nvSpPr>
        <p:spPr>
          <a:xfrm>
            <a:off x="5912796" y="4817423"/>
            <a:ext cx="3002604" cy="292388"/>
          </a:xfrm>
          <a:prstGeom prst="rect">
            <a:avLst/>
          </a:prstGeom>
          <a:noFill/>
        </p:spPr>
        <p:txBody>
          <a:bodyPr wrap="square" rtlCol="0">
            <a:spAutoFit/>
          </a:bodyPr>
          <a:lstStyle/>
          <a:p>
            <a:pPr algn="r"/>
            <a:r>
              <a:rPr lang="en-US" sz="1300" dirty="0">
                <a:solidFill>
                  <a:schemeClr val="bg1"/>
                </a:solidFill>
                <a:latin typeface="Fedra Sans Std Medium" pitchFamily="34" charset="0"/>
              </a:rPr>
              <a:t>www.hrflorida.org </a:t>
            </a:r>
          </a:p>
        </p:txBody>
      </p:sp>
      <p:sp>
        <p:nvSpPr>
          <p:cNvPr id="2" name="TextBox 1"/>
          <p:cNvSpPr txBox="1"/>
          <p:nvPr/>
        </p:nvSpPr>
        <p:spPr>
          <a:xfrm>
            <a:off x="457200" y="133350"/>
            <a:ext cx="8458200" cy="3508653"/>
          </a:xfrm>
          <a:prstGeom prst="rect">
            <a:avLst/>
          </a:prstGeom>
          <a:noFill/>
        </p:spPr>
        <p:txBody>
          <a:bodyPr wrap="square" rtlCol="0">
            <a:spAutoFit/>
          </a:bodyPr>
          <a:lstStyle/>
          <a:p>
            <a:r>
              <a:rPr lang="en-US" sz="2400" dirty="0"/>
              <a:t>On 1/24/2020 the EEOC released its FY 2019 data</a:t>
            </a:r>
          </a:p>
          <a:p>
            <a:pPr lvl="0"/>
            <a:endParaRPr lang="en-US" dirty="0"/>
          </a:p>
          <a:p>
            <a:pPr lvl="0"/>
            <a:r>
              <a:rPr lang="en-US" dirty="0"/>
              <a:t>Retaliation: 	39,110 (53.8 percent of all charges filed)</a:t>
            </a:r>
          </a:p>
          <a:p>
            <a:pPr lvl="0"/>
            <a:r>
              <a:rPr lang="en-US" dirty="0"/>
              <a:t>Disability: 	24,238 (33.4 percent)</a:t>
            </a:r>
          </a:p>
          <a:p>
            <a:pPr lvl="0"/>
            <a:r>
              <a:rPr lang="en-US" dirty="0"/>
              <a:t>Race:	 	23,976 (33 percent)</a:t>
            </a:r>
          </a:p>
          <a:p>
            <a:pPr lvl="0"/>
            <a:r>
              <a:rPr lang="en-US" dirty="0"/>
              <a:t>Sex: 		23,532 (32.4 percent)</a:t>
            </a:r>
          </a:p>
          <a:p>
            <a:pPr lvl="0"/>
            <a:r>
              <a:rPr lang="en-US" dirty="0"/>
              <a:t>Age: 		15,573 (21.4 percent)</a:t>
            </a:r>
          </a:p>
          <a:p>
            <a:pPr lvl="0"/>
            <a:r>
              <a:rPr lang="en-US" dirty="0"/>
              <a:t>National Origin: 	7,009 (9.6 percent)</a:t>
            </a:r>
          </a:p>
          <a:p>
            <a:pPr lvl="0"/>
            <a:r>
              <a:rPr lang="en-US" dirty="0"/>
              <a:t>Color: 			3,415 (4.7 percent)</a:t>
            </a:r>
          </a:p>
          <a:p>
            <a:pPr lvl="0"/>
            <a:r>
              <a:rPr lang="en-US" dirty="0"/>
              <a:t>Religion: 		2,725 (3.7 percent)</a:t>
            </a:r>
          </a:p>
          <a:p>
            <a:pPr lvl="0"/>
            <a:r>
              <a:rPr lang="en-US" dirty="0"/>
              <a:t>Equal Pay Act: 	1,117 (1.5 percent)</a:t>
            </a:r>
          </a:p>
          <a:p>
            <a:pPr lvl="0"/>
            <a:r>
              <a:rPr lang="en-US" dirty="0"/>
              <a:t>Genetic Information: 209 (.3 percent)</a:t>
            </a:r>
          </a:p>
        </p:txBody>
      </p:sp>
      <p:sp>
        <p:nvSpPr>
          <p:cNvPr id="3" name="TextBox 2">
            <a:extLst>
              <a:ext uri="{FF2B5EF4-FFF2-40B4-BE49-F238E27FC236}">
                <a16:creationId xmlns:a16="http://schemas.microsoft.com/office/drawing/2014/main" xmlns="" id="{159F8BB4-5AFB-4A29-85E2-C73DB61CEDC8}"/>
              </a:ext>
            </a:extLst>
          </p:cNvPr>
          <p:cNvSpPr txBox="1"/>
          <p:nvPr/>
        </p:nvSpPr>
        <p:spPr>
          <a:xfrm>
            <a:off x="342900" y="3839611"/>
            <a:ext cx="8572500" cy="646331"/>
          </a:xfrm>
          <a:prstGeom prst="rect">
            <a:avLst/>
          </a:prstGeom>
          <a:noFill/>
        </p:spPr>
        <p:txBody>
          <a:bodyPr wrap="square" rtlCol="0">
            <a:spAutoFit/>
          </a:bodyPr>
          <a:lstStyle/>
          <a:p>
            <a:r>
              <a:rPr lang="en-US" dirty="0"/>
              <a:t>7,514 </a:t>
            </a:r>
            <a:r>
              <a:rPr lang="en-US" i="1" dirty="0">
                <a:hlinkClick r:id="rId3"/>
              </a:rPr>
              <a:t>sexual harassment charges</a:t>
            </a:r>
            <a:r>
              <a:rPr lang="en-US" dirty="0"/>
              <a:t> - 10.3 percent of all charges, and an  1.2 percent decrease from FY 2018. </a:t>
            </a:r>
          </a:p>
        </p:txBody>
      </p:sp>
      <p:pic>
        <p:nvPicPr>
          <p:cNvPr id="5" name="Picture 4">
            <a:extLst>
              <a:ext uri="{FF2B5EF4-FFF2-40B4-BE49-F238E27FC236}">
                <a16:creationId xmlns:a16="http://schemas.microsoft.com/office/drawing/2014/main" xmlns="" id="{9A7A1401-140A-47E9-9B9D-8E58222E7045}"/>
              </a:ext>
            </a:extLst>
          </p:cNvPr>
          <p:cNvPicPr>
            <a:picLocks noChangeAspect="1"/>
          </p:cNvPicPr>
          <p:nvPr/>
        </p:nvPicPr>
        <p:blipFill>
          <a:blip r:embed="rId4"/>
          <a:stretch>
            <a:fillRect/>
          </a:stretch>
        </p:blipFill>
        <p:spPr>
          <a:xfrm>
            <a:off x="4419601" y="1096657"/>
            <a:ext cx="3323809" cy="895238"/>
          </a:xfrm>
          <a:prstGeom prst="rect">
            <a:avLst/>
          </a:prstGeom>
        </p:spPr>
      </p:pic>
    </p:spTree>
    <p:extLst>
      <p:ext uri="{BB962C8B-B14F-4D97-AF65-F5344CB8AC3E}">
        <p14:creationId xmlns:p14="http://schemas.microsoft.com/office/powerpoint/2010/main" val="3408059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B736CA-A47B-40F9-89E5-A2B9E0E8F90C}"/>
              </a:ext>
            </a:extLst>
          </p:cNvPr>
          <p:cNvSpPr>
            <a:spLocks noGrp="1"/>
          </p:cNvSpPr>
          <p:nvPr>
            <p:ph type="title"/>
          </p:nvPr>
        </p:nvSpPr>
        <p:spPr/>
        <p:txBody>
          <a:bodyPr/>
          <a:lstStyle/>
          <a:p>
            <a:r>
              <a:rPr lang="en-US" dirty="0"/>
              <a:t>Jury verdict for employee</a:t>
            </a:r>
          </a:p>
        </p:txBody>
      </p:sp>
      <p:sp>
        <p:nvSpPr>
          <p:cNvPr id="3" name="Content Placeholder 2">
            <a:extLst>
              <a:ext uri="{FF2B5EF4-FFF2-40B4-BE49-F238E27FC236}">
                <a16:creationId xmlns:a16="http://schemas.microsoft.com/office/drawing/2014/main" xmlns="" id="{85343D01-CBF0-4819-8414-A120F3CAD3BE}"/>
              </a:ext>
            </a:extLst>
          </p:cNvPr>
          <p:cNvSpPr>
            <a:spLocks noGrp="1"/>
          </p:cNvSpPr>
          <p:nvPr>
            <p:ph idx="1"/>
          </p:nvPr>
        </p:nvSpPr>
        <p:spPr>
          <a:xfrm>
            <a:off x="457200" y="1200151"/>
            <a:ext cx="8229600" cy="1752599"/>
          </a:xfrm>
        </p:spPr>
        <p:txBody>
          <a:bodyPr/>
          <a:lstStyle/>
          <a:p>
            <a:r>
              <a:rPr lang="en-US" dirty="0"/>
              <a:t>awarded the employee $436,860.74 in front and back pay and lost benefits, and issued a permanent injunction against the employer</a:t>
            </a:r>
          </a:p>
        </p:txBody>
      </p:sp>
      <p:pic>
        <p:nvPicPr>
          <p:cNvPr id="4" name="Content Placeholder 3">
            <a:extLst>
              <a:ext uri="{FF2B5EF4-FFF2-40B4-BE49-F238E27FC236}">
                <a16:creationId xmlns:a16="http://schemas.microsoft.com/office/drawing/2014/main" xmlns="" id="{F5B58FEA-ED86-4F3C-94BA-550828A5E4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2952750"/>
            <a:ext cx="1679713" cy="1854403"/>
          </a:xfrm>
          <a:prstGeom prst="rect">
            <a:avLst/>
          </a:prstGeom>
        </p:spPr>
      </p:pic>
    </p:spTree>
    <p:extLst>
      <p:ext uri="{BB962C8B-B14F-4D97-AF65-F5344CB8AC3E}">
        <p14:creationId xmlns:p14="http://schemas.microsoft.com/office/powerpoint/2010/main" val="2597823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5DD02A28-F9DD-461E-87DA-690A7F4C91C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4876800" y="228600"/>
            <a:ext cx="3537134" cy="4503901"/>
          </a:xfrm>
        </p:spPr>
      </p:pic>
      <p:sp>
        <p:nvSpPr>
          <p:cNvPr id="2" name="TextBox 1">
            <a:extLst>
              <a:ext uri="{FF2B5EF4-FFF2-40B4-BE49-F238E27FC236}">
                <a16:creationId xmlns:a16="http://schemas.microsoft.com/office/drawing/2014/main" xmlns="" id="{8C32F37D-1EF6-4EC6-A3DA-88100A9B4ABC}"/>
              </a:ext>
            </a:extLst>
          </p:cNvPr>
          <p:cNvSpPr txBox="1"/>
          <p:nvPr/>
        </p:nvSpPr>
        <p:spPr>
          <a:xfrm>
            <a:off x="304800" y="438150"/>
            <a:ext cx="4114800" cy="4031873"/>
          </a:xfrm>
          <a:prstGeom prst="rect">
            <a:avLst/>
          </a:prstGeom>
          <a:noFill/>
        </p:spPr>
        <p:txBody>
          <a:bodyPr wrap="square" rtlCol="0">
            <a:spAutoFit/>
          </a:bodyPr>
          <a:lstStyle/>
          <a:p>
            <a:r>
              <a:rPr lang="en-US" sz="3200" dirty="0"/>
              <a:t>Making a Jehovah’s Witness answer the business phones with the greeting “Merry Christmas.”</a:t>
            </a:r>
          </a:p>
          <a:p>
            <a:endParaRPr lang="en-US" sz="3200" dirty="0"/>
          </a:p>
          <a:p>
            <a:endParaRPr lang="en-US" sz="3200" dirty="0"/>
          </a:p>
          <a:p>
            <a:r>
              <a:rPr lang="en-US" sz="3200" dirty="0"/>
              <a:t>Is this legal?  (</a:t>
            </a:r>
            <a:r>
              <a:rPr lang="en-US" sz="3200" dirty="0">
                <a:solidFill>
                  <a:srgbClr val="FF0000"/>
                </a:solidFill>
              </a:rPr>
              <a:t>poll</a:t>
            </a:r>
            <a:r>
              <a:rPr lang="en-US" sz="3200" dirty="0"/>
              <a:t>)</a:t>
            </a:r>
          </a:p>
        </p:txBody>
      </p:sp>
    </p:spTree>
    <p:extLst>
      <p:ext uri="{BB962C8B-B14F-4D97-AF65-F5344CB8AC3E}">
        <p14:creationId xmlns:p14="http://schemas.microsoft.com/office/powerpoint/2010/main" val="160785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5DD02A28-F9DD-461E-87DA-690A7F4C91C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857817" y="514350"/>
            <a:ext cx="3885566" cy="3962400"/>
          </a:xfrm>
        </p:spPr>
      </p:pic>
    </p:spTree>
    <p:extLst>
      <p:ext uri="{BB962C8B-B14F-4D97-AF65-F5344CB8AC3E}">
        <p14:creationId xmlns:p14="http://schemas.microsoft.com/office/powerpoint/2010/main" val="2908540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8892381-EF3E-4288-B359-82440FEEDD66}"/>
              </a:ext>
            </a:extLst>
          </p:cNvPr>
          <p:cNvSpPr>
            <a:spLocks noGrp="1"/>
          </p:cNvSpPr>
          <p:nvPr>
            <p:ph idx="1"/>
          </p:nvPr>
        </p:nvSpPr>
        <p:spPr/>
        <p:txBody>
          <a:bodyPr>
            <a:normAutofit fontScale="77500" lnSpcReduction="20000"/>
          </a:bodyPr>
          <a:lstStyle/>
          <a:p>
            <a:r>
              <a:rPr lang="en-US" dirty="0"/>
              <a:t>Once an employee’s </a:t>
            </a:r>
            <a:r>
              <a:rPr lang="en-US" i="1" dirty="0"/>
              <a:t>prima facie</a:t>
            </a:r>
            <a:r>
              <a:rPr lang="en-US" dirty="0"/>
              <a:t> case has been established, the employer must then prove that an accommodation to the employee’s beliefs will result in some undue hardship, but this was not done in this case. </a:t>
            </a:r>
          </a:p>
          <a:p>
            <a:endParaRPr lang="en-US" dirty="0"/>
          </a:p>
          <a:p>
            <a:r>
              <a:rPr lang="en-US" dirty="0"/>
              <a:t>The Court looked to see whether </a:t>
            </a:r>
            <a:r>
              <a:rPr lang="en-US" dirty="0">
                <a:solidFill>
                  <a:srgbClr val="FF0000"/>
                </a:solidFill>
              </a:rPr>
              <a:t>something more than a </a:t>
            </a:r>
            <a:r>
              <a:rPr lang="en-US" i="1" dirty="0">
                <a:solidFill>
                  <a:srgbClr val="FF0000"/>
                </a:solidFill>
              </a:rPr>
              <a:t>de minimis</a:t>
            </a:r>
            <a:r>
              <a:rPr lang="en-US" dirty="0">
                <a:solidFill>
                  <a:srgbClr val="FF0000"/>
                </a:solidFill>
              </a:rPr>
              <a:t> cost</a:t>
            </a:r>
            <a:r>
              <a:rPr lang="en-US" dirty="0"/>
              <a:t> in the form of either lost efficiency or wages existed to constitute undue hardship which will relieve an employer of its duty to accommodate the religious beliefs of its employees</a:t>
            </a:r>
          </a:p>
        </p:txBody>
      </p:sp>
    </p:spTree>
    <p:extLst>
      <p:ext uri="{BB962C8B-B14F-4D97-AF65-F5344CB8AC3E}">
        <p14:creationId xmlns:p14="http://schemas.microsoft.com/office/powerpoint/2010/main" val="38730806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8892381-EF3E-4288-B359-82440FEEDD66}"/>
              </a:ext>
            </a:extLst>
          </p:cNvPr>
          <p:cNvSpPr>
            <a:spLocks noGrp="1"/>
          </p:cNvSpPr>
          <p:nvPr>
            <p:ph idx="1"/>
          </p:nvPr>
        </p:nvSpPr>
        <p:spPr>
          <a:xfrm>
            <a:off x="457200" y="361950"/>
            <a:ext cx="8229600" cy="838200"/>
          </a:xfrm>
        </p:spPr>
        <p:txBody>
          <a:bodyPr>
            <a:normAutofit/>
          </a:bodyPr>
          <a:lstStyle/>
          <a:p>
            <a:r>
              <a:rPr lang="en-US" dirty="0"/>
              <a:t>How can this employer accommodate this?</a:t>
            </a:r>
          </a:p>
        </p:txBody>
      </p:sp>
      <p:pic>
        <p:nvPicPr>
          <p:cNvPr id="4" name="Content Placeholder 3">
            <a:extLst>
              <a:ext uri="{FF2B5EF4-FFF2-40B4-BE49-F238E27FC236}">
                <a16:creationId xmlns:a16="http://schemas.microsoft.com/office/drawing/2014/main" xmlns="" id="{1B691368-12B8-48F3-ADEE-7A06F0E330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809750"/>
            <a:ext cx="4994280" cy="3124200"/>
          </a:xfrm>
          <a:prstGeom prst="rect">
            <a:avLst/>
          </a:prstGeom>
        </p:spPr>
      </p:pic>
    </p:spTree>
    <p:extLst>
      <p:ext uri="{BB962C8B-B14F-4D97-AF65-F5344CB8AC3E}">
        <p14:creationId xmlns:p14="http://schemas.microsoft.com/office/powerpoint/2010/main" val="22900513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8892381-EF3E-4288-B359-82440FEEDD66}"/>
              </a:ext>
            </a:extLst>
          </p:cNvPr>
          <p:cNvSpPr>
            <a:spLocks noGrp="1"/>
          </p:cNvSpPr>
          <p:nvPr>
            <p:ph idx="1"/>
          </p:nvPr>
        </p:nvSpPr>
        <p:spPr>
          <a:xfrm>
            <a:off x="457200" y="438150"/>
            <a:ext cx="8229600" cy="3394472"/>
          </a:xfrm>
        </p:spPr>
        <p:txBody>
          <a:bodyPr>
            <a:normAutofit fontScale="92500" lnSpcReduction="20000"/>
          </a:bodyPr>
          <a:lstStyle/>
          <a:p>
            <a:pPr marL="0" indent="0">
              <a:buNone/>
            </a:pPr>
            <a:r>
              <a:rPr lang="en-US" dirty="0"/>
              <a:t>The company could have  accommodated the employee’s religious beliefs without undue hardship to its business. </a:t>
            </a:r>
          </a:p>
          <a:p>
            <a:pPr marL="0" indent="0">
              <a:buNone/>
            </a:pPr>
            <a:endParaRPr lang="en-US" dirty="0"/>
          </a:p>
          <a:p>
            <a:pPr marL="0" indent="0">
              <a:buNone/>
            </a:pPr>
            <a:r>
              <a:rPr lang="en-US" dirty="0"/>
              <a:t>“This could have been accomplished by </a:t>
            </a:r>
            <a:r>
              <a:rPr lang="en-US" dirty="0">
                <a:solidFill>
                  <a:srgbClr val="FF0000"/>
                </a:solidFill>
              </a:rPr>
              <a:t>not requiring her to answer the phone during this season</a:t>
            </a:r>
            <a:r>
              <a:rPr lang="en-US" dirty="0"/>
              <a:t> or </a:t>
            </a:r>
            <a:r>
              <a:rPr lang="en-US" dirty="0">
                <a:solidFill>
                  <a:srgbClr val="FF0000"/>
                </a:solidFill>
              </a:rPr>
              <a:t>she could have merely answered with the greeting “Good Morning.”</a:t>
            </a:r>
          </a:p>
        </p:txBody>
      </p:sp>
    </p:spTree>
    <p:extLst>
      <p:ext uri="{BB962C8B-B14F-4D97-AF65-F5344CB8AC3E}">
        <p14:creationId xmlns:p14="http://schemas.microsoft.com/office/powerpoint/2010/main" val="2446998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D4A6A92E-18F0-45C1-9A7F-15FD433B259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52400" y="438150"/>
            <a:ext cx="8839199" cy="2743199"/>
          </a:xfrm>
        </p:spPr>
      </p:pic>
    </p:spTree>
    <p:extLst>
      <p:ext uri="{BB962C8B-B14F-4D97-AF65-F5344CB8AC3E}">
        <p14:creationId xmlns:p14="http://schemas.microsoft.com/office/powerpoint/2010/main" val="38290672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410E17C0-DB8A-4C0D-B3E1-5C625B3019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1" y="118089"/>
            <a:ext cx="5633677" cy="4892062"/>
          </a:xfrm>
        </p:spPr>
      </p:pic>
    </p:spTree>
    <p:extLst>
      <p:ext uri="{BB962C8B-B14F-4D97-AF65-F5344CB8AC3E}">
        <p14:creationId xmlns:p14="http://schemas.microsoft.com/office/powerpoint/2010/main" val="1636312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xmlns="" id="{ED27B103-E9EB-46C8-BF43-DFA9C9E9BC29}"/>
              </a:ext>
            </a:extLst>
          </p:cNvPr>
          <p:cNvSpPr txBox="1">
            <a:spLocks/>
          </p:cNvSpPr>
          <p:nvPr/>
        </p:nvSpPr>
        <p:spPr>
          <a:xfrm>
            <a:off x="457200" y="438151"/>
            <a:ext cx="8229600" cy="327715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t>Muslim applicant explained that he wears a beard as part of his religious observance. The hiring official replied that “</a:t>
            </a:r>
            <a:r>
              <a:rPr lang="en-US" sz="4000" dirty="0">
                <a:solidFill>
                  <a:srgbClr val="FF0000"/>
                </a:solidFill>
              </a:rPr>
              <a:t>God would understand</a:t>
            </a:r>
            <a:r>
              <a:rPr lang="en-US" sz="4000" dirty="0"/>
              <a:t>” if he shaved his beard to get a job.</a:t>
            </a:r>
          </a:p>
        </p:txBody>
      </p:sp>
    </p:spTree>
    <p:extLst>
      <p:ext uri="{BB962C8B-B14F-4D97-AF65-F5344CB8AC3E}">
        <p14:creationId xmlns:p14="http://schemas.microsoft.com/office/powerpoint/2010/main" val="25767814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4425640F-DAE6-4120-B54D-B1D39CFD1680}"/>
              </a:ext>
            </a:extLst>
          </p:cNvPr>
          <p:cNvSpPr txBox="1">
            <a:spLocks/>
          </p:cNvSpPr>
          <p:nvPr/>
        </p:nvSpPr>
        <p:spPr>
          <a:xfrm>
            <a:off x="342900" y="328613"/>
            <a:ext cx="8386069" cy="322023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50" dirty="0"/>
              <a:t>Another applicant explained that he wore his hair long as part of his religious observance and offered to wear it under his shirt or in a hair net, but was told, “</a:t>
            </a:r>
            <a:r>
              <a:rPr lang="en-US" sz="4050" dirty="0">
                <a:solidFill>
                  <a:srgbClr val="FF0000"/>
                </a:solidFill>
              </a:rPr>
              <a:t>No hair cut, no job</a:t>
            </a:r>
            <a:r>
              <a:rPr lang="en-US" sz="4050" dirty="0"/>
              <a:t>.”</a:t>
            </a:r>
          </a:p>
          <a:p>
            <a:endParaRPr lang="en-US" sz="2100" dirty="0"/>
          </a:p>
        </p:txBody>
      </p:sp>
    </p:spTree>
    <p:extLst>
      <p:ext uri="{BB962C8B-B14F-4D97-AF65-F5344CB8AC3E}">
        <p14:creationId xmlns:p14="http://schemas.microsoft.com/office/powerpoint/2010/main" val="977514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600200" y="2876550"/>
            <a:ext cx="6400800" cy="13144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a:p>
        </p:txBody>
      </p:sp>
      <p:sp>
        <p:nvSpPr>
          <p:cNvPr id="12" name="TextBox 11"/>
          <p:cNvSpPr txBox="1"/>
          <p:nvPr/>
        </p:nvSpPr>
        <p:spPr>
          <a:xfrm>
            <a:off x="5912796" y="4817422"/>
            <a:ext cx="3002604" cy="292388"/>
          </a:xfrm>
          <a:prstGeom prst="rect">
            <a:avLst/>
          </a:prstGeom>
          <a:noFill/>
        </p:spPr>
        <p:txBody>
          <a:bodyPr wrap="square" rtlCol="0">
            <a:spAutoFit/>
          </a:bodyPr>
          <a:lstStyle/>
          <a:p>
            <a:pPr algn="r"/>
            <a:r>
              <a:rPr lang="en-US" sz="1300" dirty="0">
                <a:solidFill>
                  <a:schemeClr val="bg1"/>
                </a:solidFill>
                <a:latin typeface="Fedra Sans Std Medium" pitchFamily="34" charset="0"/>
              </a:rPr>
              <a:t>www.hrflorida.org </a:t>
            </a:r>
          </a:p>
        </p:txBody>
      </p:sp>
      <p:pic>
        <p:nvPicPr>
          <p:cNvPr id="2050" name="Picture 2" descr="https://nebula.wsimg.com/a79b9a98ec7a3ad12cebc816f98d0612?AccessKeyId=2CCC88A0DE997034CCF0&amp;disposition=0&amp;alloworigi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5004" y="438150"/>
            <a:ext cx="5901564" cy="3886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590550"/>
            <a:ext cx="2743200" cy="2308324"/>
          </a:xfrm>
          <a:prstGeom prst="rect">
            <a:avLst/>
          </a:prstGeom>
          <a:noFill/>
        </p:spPr>
        <p:txBody>
          <a:bodyPr wrap="square" rtlCol="0">
            <a:spAutoFit/>
          </a:bodyPr>
          <a:lstStyle/>
          <a:p>
            <a:r>
              <a:rPr lang="en-US" sz="3600" dirty="0"/>
              <a:t>Can we force employees to get a flu shot?</a:t>
            </a:r>
          </a:p>
        </p:txBody>
      </p:sp>
    </p:spTree>
    <p:extLst>
      <p:ext uri="{BB962C8B-B14F-4D97-AF65-F5344CB8AC3E}">
        <p14:creationId xmlns:p14="http://schemas.microsoft.com/office/powerpoint/2010/main" val="22337056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xmlns="" id="{88D804D3-16A1-413B-92F7-374B06C1E3FA}"/>
              </a:ext>
            </a:extLst>
          </p:cNvPr>
          <p:cNvSpPr txBox="1">
            <a:spLocks/>
          </p:cNvSpPr>
          <p:nvPr/>
        </p:nvSpPr>
        <p:spPr>
          <a:xfrm>
            <a:off x="342900" y="328613"/>
            <a:ext cx="8586496" cy="349227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300" dirty="0">
                <a:solidFill>
                  <a:srgbClr val="FF0000"/>
                </a:solidFill>
              </a:rPr>
              <a:t>Rastafarian</a:t>
            </a:r>
            <a:r>
              <a:rPr lang="en-US" sz="3300" dirty="0"/>
              <a:t> requested a religious  accommodation to permit him to wear </a:t>
            </a:r>
            <a:r>
              <a:rPr lang="en-US" sz="3300" dirty="0">
                <a:solidFill>
                  <a:srgbClr val="FF0000"/>
                </a:solidFill>
              </a:rPr>
              <a:t>dreadlocks</a:t>
            </a:r>
            <a:r>
              <a:rPr lang="en-US" sz="3300" dirty="0"/>
              <a:t> and refrain from cutting his hair, as his religious practice required. </a:t>
            </a:r>
          </a:p>
          <a:p>
            <a:r>
              <a:rPr lang="en-US" sz="3300" dirty="0"/>
              <a:t>His </a:t>
            </a:r>
            <a:r>
              <a:rPr lang="en-US" sz="3300" dirty="0">
                <a:solidFill>
                  <a:srgbClr val="FF0000"/>
                </a:solidFill>
              </a:rPr>
              <a:t>manager</a:t>
            </a:r>
            <a:r>
              <a:rPr lang="en-US" sz="3300" dirty="0"/>
              <a:t> ignored his request, told the employee he “</a:t>
            </a:r>
            <a:r>
              <a:rPr lang="en-US" sz="3300" dirty="0">
                <a:solidFill>
                  <a:srgbClr val="FF0000"/>
                </a:solidFill>
              </a:rPr>
              <a:t>didn’t want any employees looking like women on his management team.</a:t>
            </a:r>
            <a:r>
              <a:rPr lang="en-US" sz="3300" dirty="0"/>
              <a:t>” </a:t>
            </a:r>
          </a:p>
        </p:txBody>
      </p:sp>
    </p:spTree>
    <p:extLst>
      <p:ext uri="{BB962C8B-B14F-4D97-AF65-F5344CB8AC3E}">
        <p14:creationId xmlns:p14="http://schemas.microsoft.com/office/powerpoint/2010/main" val="20956288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06CA8916-33E1-4CC7-9C71-1FC51430048C}"/>
              </a:ext>
            </a:extLst>
          </p:cNvPr>
          <p:cNvPicPr>
            <a:picLocks noGrp="1" noChangeAspect="1"/>
          </p:cNvPicPr>
          <p:nvPr>
            <p:ph idx="1"/>
          </p:nvPr>
        </p:nvPicPr>
        <p:blipFill>
          <a:blip r:embed="rId2"/>
          <a:srcRect/>
          <a:stretch/>
        </p:blipFill>
        <p:spPr>
          <a:xfrm>
            <a:off x="1125506" y="90493"/>
            <a:ext cx="6892989" cy="4962515"/>
          </a:xfrm>
        </p:spPr>
      </p:pic>
    </p:spTree>
    <p:extLst>
      <p:ext uri="{BB962C8B-B14F-4D97-AF65-F5344CB8AC3E}">
        <p14:creationId xmlns:p14="http://schemas.microsoft.com/office/powerpoint/2010/main" val="14034701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D4A6A92E-18F0-45C1-9A7F-15FD433B25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33350"/>
            <a:ext cx="5043846" cy="4762106"/>
          </a:xfrm>
        </p:spPr>
      </p:pic>
    </p:spTree>
    <p:extLst>
      <p:ext uri="{BB962C8B-B14F-4D97-AF65-F5344CB8AC3E}">
        <p14:creationId xmlns:p14="http://schemas.microsoft.com/office/powerpoint/2010/main" val="3036602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Americans with Disabilities Act</a:t>
            </a:r>
          </a:p>
        </p:txBody>
      </p:sp>
      <p:sp>
        <p:nvSpPr>
          <p:cNvPr id="3" name="Content Placeholder 2"/>
          <p:cNvSpPr>
            <a:spLocks noGrp="1"/>
          </p:cNvSpPr>
          <p:nvPr>
            <p:ph idx="1"/>
          </p:nvPr>
        </p:nvSpPr>
        <p:spPr/>
        <p:txBody>
          <a:bodyPr>
            <a:normAutofit fontScale="77500" lnSpcReduction="20000"/>
          </a:bodyPr>
          <a:lstStyle/>
          <a:p>
            <a:r>
              <a:rPr lang="en-US" dirty="0"/>
              <a:t>EE must show that (1) he has a disability; (2) he is a qualified individual; and (3) he was subjected to unlawful discrimination as the result of his disability.</a:t>
            </a:r>
          </a:p>
          <a:p>
            <a:r>
              <a:rPr lang="en-US" dirty="0"/>
              <a:t>The determination of whether an employee’s impairment “substantially limits major life activities” is made on a case-by-case basis.</a:t>
            </a:r>
          </a:p>
          <a:p>
            <a:r>
              <a:rPr lang="en-US" dirty="0"/>
              <a:t>One way to show that an individual has a “disability” under the ADA is to allege that they have a physical </a:t>
            </a:r>
            <a:r>
              <a:rPr lang="en-US" dirty="0">
                <a:solidFill>
                  <a:srgbClr val="FF0000"/>
                </a:solidFill>
              </a:rPr>
              <a:t>or mental </a:t>
            </a:r>
            <a:r>
              <a:rPr lang="en-US" dirty="0"/>
              <a:t>impairment that substantially limits one or more major life activities.</a:t>
            </a:r>
          </a:p>
          <a:p>
            <a:endParaRPr lang="en-US" dirty="0"/>
          </a:p>
        </p:txBody>
      </p:sp>
    </p:spTree>
    <p:extLst>
      <p:ext uri="{BB962C8B-B14F-4D97-AF65-F5344CB8AC3E}">
        <p14:creationId xmlns:p14="http://schemas.microsoft.com/office/powerpoint/2010/main" val="4264923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A2291D51-5419-4E17-8657-88FCE7DD8C30}"/>
              </a:ext>
            </a:extLst>
          </p:cNvPr>
          <p:cNvSpPr txBox="1"/>
          <p:nvPr/>
        </p:nvSpPr>
        <p:spPr>
          <a:xfrm>
            <a:off x="5059971" y="1337969"/>
            <a:ext cx="3483937" cy="216683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a:latin typeface="+mj-lt"/>
                <a:ea typeface="+mj-ea"/>
                <a:cs typeface="+mj-cs"/>
              </a:rPr>
              <a:t>PTSD</a:t>
            </a:r>
          </a:p>
        </p:txBody>
      </p:sp>
      <p:sp>
        <p:nvSpPr>
          <p:cNvPr id="10" name="Freeform: Shape 9">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4629586" cy="51435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xmlns="" id="{DFE99EA3-8F34-4ADF-9E84-FBCD761C3D8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037" r="7535" b="-3"/>
          <a:stretch/>
        </p:blipFill>
        <p:spPr>
          <a:xfrm>
            <a:off x="20" y="10"/>
            <a:ext cx="4518095" cy="51434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56801391"/>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indoor&#10;&#10;Description automatically generated">
            <a:extLst>
              <a:ext uri="{FF2B5EF4-FFF2-40B4-BE49-F238E27FC236}">
                <a16:creationId xmlns:a16="http://schemas.microsoft.com/office/drawing/2014/main" xmlns="" id="{5725C943-769A-4A94-9720-F477DDD368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209550"/>
            <a:ext cx="8531167" cy="3733800"/>
          </a:xfrm>
        </p:spPr>
      </p:pic>
    </p:spTree>
    <p:extLst>
      <p:ext uri="{BB962C8B-B14F-4D97-AF65-F5344CB8AC3E}">
        <p14:creationId xmlns:p14="http://schemas.microsoft.com/office/powerpoint/2010/main" val="5897229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5725C943-769A-4A94-9720-F477DDD368F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219200" y="58527"/>
            <a:ext cx="7412067" cy="5026446"/>
          </a:xfrm>
        </p:spPr>
      </p:pic>
    </p:spTree>
    <p:extLst>
      <p:ext uri="{BB962C8B-B14F-4D97-AF65-F5344CB8AC3E}">
        <p14:creationId xmlns:p14="http://schemas.microsoft.com/office/powerpoint/2010/main" val="33312180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5725C943-769A-4A94-9720-F477DDD368F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219200" y="163026"/>
            <a:ext cx="7412067" cy="4817448"/>
          </a:xfrm>
        </p:spPr>
      </p:pic>
    </p:spTree>
    <p:extLst>
      <p:ext uri="{BB962C8B-B14F-4D97-AF65-F5344CB8AC3E}">
        <p14:creationId xmlns:p14="http://schemas.microsoft.com/office/powerpoint/2010/main" val="25033690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5725C943-769A-4A94-9720-F477DDD368F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200905" y="133350"/>
            <a:ext cx="5845614" cy="4953000"/>
          </a:xfrm>
        </p:spPr>
      </p:pic>
    </p:spTree>
    <p:extLst>
      <p:ext uri="{BB962C8B-B14F-4D97-AF65-F5344CB8AC3E}">
        <p14:creationId xmlns:p14="http://schemas.microsoft.com/office/powerpoint/2010/main" val="36786059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5725C943-769A-4A94-9720-F477DDD368F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609600" y="171450"/>
            <a:ext cx="8224284" cy="4800599"/>
          </a:xfrm>
        </p:spPr>
      </p:pic>
    </p:spTree>
    <p:extLst>
      <p:ext uri="{BB962C8B-B14F-4D97-AF65-F5344CB8AC3E}">
        <p14:creationId xmlns:p14="http://schemas.microsoft.com/office/powerpoint/2010/main" val="12118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600200" y="2876550"/>
            <a:ext cx="6400800" cy="13144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a:p>
        </p:txBody>
      </p:sp>
      <p:sp>
        <p:nvSpPr>
          <p:cNvPr id="12" name="TextBox 11"/>
          <p:cNvSpPr txBox="1"/>
          <p:nvPr/>
        </p:nvSpPr>
        <p:spPr>
          <a:xfrm>
            <a:off x="5912796" y="4817422"/>
            <a:ext cx="3002604" cy="292388"/>
          </a:xfrm>
          <a:prstGeom prst="rect">
            <a:avLst/>
          </a:prstGeom>
          <a:noFill/>
        </p:spPr>
        <p:txBody>
          <a:bodyPr wrap="square" rtlCol="0">
            <a:spAutoFit/>
          </a:bodyPr>
          <a:lstStyle/>
          <a:p>
            <a:pPr algn="r"/>
            <a:r>
              <a:rPr lang="en-US" sz="1300" dirty="0">
                <a:solidFill>
                  <a:schemeClr val="bg1"/>
                </a:solidFill>
                <a:latin typeface="Fedra Sans Std Medium" pitchFamily="34" charset="0"/>
              </a:rPr>
              <a:t>www.hrflorida.org </a:t>
            </a:r>
          </a:p>
        </p:txBody>
      </p:sp>
      <p:sp>
        <p:nvSpPr>
          <p:cNvPr id="2" name="TextBox 1"/>
          <p:cNvSpPr txBox="1"/>
          <p:nvPr/>
        </p:nvSpPr>
        <p:spPr>
          <a:xfrm>
            <a:off x="533400" y="438150"/>
            <a:ext cx="8201531" cy="3046988"/>
          </a:xfrm>
          <a:prstGeom prst="rect">
            <a:avLst/>
          </a:prstGeom>
          <a:noFill/>
        </p:spPr>
        <p:txBody>
          <a:bodyPr wrap="square" rtlCol="0">
            <a:spAutoFit/>
          </a:bodyPr>
          <a:lstStyle/>
          <a:p>
            <a:r>
              <a:rPr lang="en-US" sz="2400" dirty="0"/>
              <a:t>EEOC has been taking an aggressive stance on this issue.</a:t>
            </a:r>
          </a:p>
          <a:p>
            <a:endParaRPr lang="en-US" sz="2400" dirty="0"/>
          </a:p>
          <a:p>
            <a:r>
              <a:rPr lang="en-US" sz="2400" dirty="0"/>
              <a:t>Employer-mandated flu shots and other vaccines may violate some </a:t>
            </a:r>
            <a:r>
              <a:rPr lang="en-US" sz="2400" dirty="0">
                <a:solidFill>
                  <a:srgbClr val="FF0000"/>
                </a:solidFill>
              </a:rPr>
              <a:t>religious beliefs</a:t>
            </a:r>
            <a:r>
              <a:rPr lang="en-US" sz="2400" dirty="0"/>
              <a:t>.</a:t>
            </a:r>
          </a:p>
          <a:p>
            <a:endParaRPr lang="en-US" sz="2400" dirty="0"/>
          </a:p>
          <a:p>
            <a:r>
              <a:rPr lang="en-US" sz="2400" dirty="0"/>
              <a:t>In January 2018 an employer paid $89,000 to settle a religious discrimination lawsuit after firing three workers who requested religious exemptions to flu shots.</a:t>
            </a:r>
          </a:p>
        </p:txBody>
      </p:sp>
    </p:spTree>
    <p:extLst>
      <p:ext uri="{BB962C8B-B14F-4D97-AF65-F5344CB8AC3E}">
        <p14:creationId xmlns:p14="http://schemas.microsoft.com/office/powerpoint/2010/main" val="40004195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5725C943-769A-4A94-9720-F477DDD368F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80567" y="209550"/>
            <a:ext cx="8982866" cy="4038599"/>
          </a:xfrm>
        </p:spPr>
      </p:pic>
    </p:spTree>
    <p:extLst>
      <p:ext uri="{BB962C8B-B14F-4D97-AF65-F5344CB8AC3E}">
        <p14:creationId xmlns:p14="http://schemas.microsoft.com/office/powerpoint/2010/main" val="40107632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5725C943-769A-4A94-9720-F477DDD368F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685800" y="57150"/>
            <a:ext cx="7512050" cy="4932951"/>
          </a:xfrm>
        </p:spPr>
      </p:pic>
    </p:spTree>
    <p:extLst>
      <p:ext uri="{BB962C8B-B14F-4D97-AF65-F5344CB8AC3E}">
        <p14:creationId xmlns:p14="http://schemas.microsoft.com/office/powerpoint/2010/main" val="40291063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5725C943-769A-4A94-9720-F477DDD368F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76199" y="133350"/>
            <a:ext cx="9009639" cy="4191000"/>
          </a:xfrm>
        </p:spPr>
      </p:pic>
    </p:spTree>
    <p:extLst>
      <p:ext uri="{BB962C8B-B14F-4D97-AF65-F5344CB8AC3E}">
        <p14:creationId xmlns:p14="http://schemas.microsoft.com/office/powerpoint/2010/main" val="19362709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5725C943-769A-4A94-9720-F477DDD368F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609600" y="95250"/>
            <a:ext cx="7468988" cy="4953000"/>
          </a:xfrm>
        </p:spPr>
      </p:pic>
    </p:spTree>
    <p:extLst>
      <p:ext uri="{BB962C8B-B14F-4D97-AF65-F5344CB8AC3E}">
        <p14:creationId xmlns:p14="http://schemas.microsoft.com/office/powerpoint/2010/main" val="2598309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Americans with Disabilities Act</a:t>
            </a:r>
          </a:p>
        </p:txBody>
      </p:sp>
      <p:sp>
        <p:nvSpPr>
          <p:cNvPr id="3" name="Content Placeholder 2"/>
          <p:cNvSpPr>
            <a:spLocks noGrp="1"/>
          </p:cNvSpPr>
          <p:nvPr>
            <p:ph idx="1"/>
          </p:nvPr>
        </p:nvSpPr>
        <p:spPr/>
        <p:txBody>
          <a:bodyPr>
            <a:normAutofit fontScale="92500" lnSpcReduction="10000"/>
          </a:bodyPr>
          <a:lstStyle/>
          <a:p>
            <a:r>
              <a:rPr lang="en-US" dirty="0"/>
              <a:t>An “impairment” includes any physiological disorder or condition affecting one or more body systems.</a:t>
            </a:r>
          </a:p>
          <a:p>
            <a:r>
              <a:rPr lang="en-US" dirty="0"/>
              <a:t>A “major life activity” is defined as the operation of a major bodily function.</a:t>
            </a:r>
          </a:p>
          <a:p>
            <a:r>
              <a:rPr lang="en-US" dirty="0"/>
              <a:t>The term “substantially limits” is construed broadly in favor of expansive coverage.</a:t>
            </a:r>
          </a:p>
        </p:txBody>
      </p:sp>
    </p:spTree>
    <p:extLst>
      <p:ext uri="{BB962C8B-B14F-4D97-AF65-F5344CB8AC3E}">
        <p14:creationId xmlns:p14="http://schemas.microsoft.com/office/powerpoint/2010/main" val="5824412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Does the ADA Require Automatic Reassignment to Another Position?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0" y="1352550"/>
            <a:ext cx="4994280" cy="3124200"/>
          </a:xfrm>
        </p:spPr>
      </p:pic>
    </p:spTree>
    <p:extLst>
      <p:ext uri="{BB962C8B-B14F-4D97-AF65-F5344CB8AC3E}">
        <p14:creationId xmlns:p14="http://schemas.microsoft.com/office/powerpoint/2010/main" val="31406839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A 20-year employee suffered from a “gait dysfunction” from spinal stenosis and a hip replacement. </a:t>
            </a:r>
          </a:p>
          <a:p>
            <a:r>
              <a:rPr lang="en-US" dirty="0"/>
              <a:t>She provided a doctor’s note requiring that she use a cane.  </a:t>
            </a:r>
          </a:p>
          <a:p>
            <a:r>
              <a:rPr lang="en-US" dirty="0"/>
              <a:t>Employer determined that her use of a cane posed a safety hazard in her specific department. </a:t>
            </a:r>
          </a:p>
          <a:p>
            <a:r>
              <a:rPr lang="en-US" dirty="0"/>
              <a:t>The employee sought a reasonable accommodation in the form of a job reassignment to another department where she could use her cane. </a:t>
            </a:r>
          </a:p>
        </p:txBody>
      </p:sp>
    </p:spTree>
    <p:extLst>
      <p:ext uri="{BB962C8B-B14F-4D97-AF65-F5344CB8AC3E}">
        <p14:creationId xmlns:p14="http://schemas.microsoft.com/office/powerpoint/2010/main" val="1325867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Does the employer have to transfer her?</a:t>
            </a:r>
          </a:p>
        </p:txBody>
      </p:sp>
      <p:sp>
        <p:nvSpPr>
          <p:cNvPr id="3" name="Content Placeholder 2"/>
          <p:cNvSpPr>
            <a:spLocks noGrp="1"/>
          </p:cNvSpPr>
          <p:nvPr>
            <p:ph idx="1"/>
          </p:nvPr>
        </p:nvSpPr>
        <p:spPr/>
        <p:txBody>
          <a:bodyPr>
            <a:normAutofit/>
          </a:bodyPr>
          <a:lstStyle/>
          <a:p>
            <a:endParaRPr lang="en-US" dirty="0"/>
          </a:p>
          <a:p>
            <a:r>
              <a:rPr lang="en-US" dirty="0"/>
              <a:t>Or is it adequate to give her the opportunity to </a:t>
            </a:r>
            <a:r>
              <a:rPr lang="en-US" i="1" dirty="0"/>
              <a:t>apply for </a:t>
            </a:r>
            <a:r>
              <a:rPr lang="en-US" dirty="0"/>
              <a:t>other jobs for the employer, but require her to compete for them? </a:t>
            </a:r>
          </a:p>
        </p:txBody>
      </p:sp>
    </p:spTree>
    <p:extLst>
      <p:ext uri="{BB962C8B-B14F-4D97-AF65-F5344CB8AC3E}">
        <p14:creationId xmlns:p14="http://schemas.microsoft.com/office/powerpoint/2010/main" val="5039817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4350"/>
            <a:ext cx="8229600" cy="4080273"/>
          </a:xfrm>
        </p:spPr>
        <p:txBody>
          <a:bodyPr>
            <a:normAutofit lnSpcReduction="10000"/>
          </a:bodyPr>
          <a:lstStyle/>
          <a:p>
            <a:r>
              <a:rPr lang="en-US" dirty="0"/>
              <a:t>When the employee did not obtain another position within 30 days, the employer terminated her employment and EEOC sued the employer on behalf of the employee. </a:t>
            </a:r>
            <a:r>
              <a:rPr lang="en-US" u="sng" dirty="0"/>
              <a:t>United States EEOC v. St. Joseph's Hosp., Inc.</a:t>
            </a:r>
            <a:r>
              <a:rPr lang="en-US" dirty="0"/>
              <a:t>, 2016 U.S. App. LEXIS 21768, (11th Cir. Dec. 7, 2016)</a:t>
            </a:r>
          </a:p>
          <a:p>
            <a:r>
              <a:rPr lang="en-US" dirty="0">
                <a:solidFill>
                  <a:srgbClr val="FF0000"/>
                </a:solidFill>
              </a:rPr>
              <a:t>Who won</a:t>
            </a:r>
            <a:r>
              <a:rPr lang="en-US" dirty="0"/>
              <a:t>?</a:t>
            </a:r>
          </a:p>
          <a:p>
            <a:endParaRPr lang="en-US" dirty="0"/>
          </a:p>
        </p:txBody>
      </p:sp>
    </p:spTree>
    <p:extLst>
      <p:ext uri="{BB962C8B-B14F-4D97-AF65-F5344CB8AC3E}">
        <p14:creationId xmlns:p14="http://schemas.microsoft.com/office/powerpoint/2010/main" val="12739229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90550"/>
            <a:ext cx="8229600" cy="4004073"/>
          </a:xfrm>
        </p:spPr>
        <p:txBody>
          <a:bodyPr/>
          <a:lstStyle/>
          <a:p>
            <a:r>
              <a:rPr lang="en-US" dirty="0"/>
              <a:t>The EEOC argued that the ADA mandates noncompetitive reassignment.</a:t>
            </a:r>
          </a:p>
          <a:p>
            <a:r>
              <a:rPr lang="en-US" dirty="0"/>
              <a:t>11</a:t>
            </a:r>
            <a:r>
              <a:rPr lang="en-US" baseline="30000" dirty="0"/>
              <a:t>th</a:t>
            </a:r>
            <a:r>
              <a:rPr lang="en-US" dirty="0"/>
              <a:t> Cir. rejected the EEOC’s argument, and found the ADA does </a:t>
            </a:r>
            <a:r>
              <a:rPr lang="en-US" u="sng" dirty="0"/>
              <a:t>not</a:t>
            </a:r>
            <a:r>
              <a:rPr lang="en-US" dirty="0"/>
              <a:t> require reassignment without competition for, or preferential treatment of, the disabled.</a:t>
            </a:r>
          </a:p>
        </p:txBody>
      </p:sp>
    </p:spTree>
    <p:extLst>
      <p:ext uri="{BB962C8B-B14F-4D97-AF65-F5344CB8AC3E}">
        <p14:creationId xmlns:p14="http://schemas.microsoft.com/office/powerpoint/2010/main" val="384776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social media post&#10;&#10;Description automatically generated">
            <a:extLst>
              <a:ext uri="{FF2B5EF4-FFF2-40B4-BE49-F238E27FC236}">
                <a16:creationId xmlns:a16="http://schemas.microsoft.com/office/drawing/2014/main" xmlns="" id="{B40430BA-CAA0-4BE5-8C32-1BEAB8ADC5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458" y="70247"/>
            <a:ext cx="3979160" cy="5003006"/>
          </a:xfrm>
        </p:spPr>
      </p:pic>
      <p:pic>
        <p:nvPicPr>
          <p:cNvPr id="9" name="Picture 8" descr="A screenshot of a cell phone&#10;&#10;Description automatically generated">
            <a:extLst>
              <a:ext uri="{FF2B5EF4-FFF2-40B4-BE49-F238E27FC236}">
                <a16:creationId xmlns:a16="http://schemas.microsoft.com/office/drawing/2014/main" xmlns="" id="{C256D2B6-7E8B-457A-A62E-5E481D2672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5469" y="0"/>
            <a:ext cx="3913777" cy="5143500"/>
          </a:xfrm>
          <a:prstGeom prst="rect">
            <a:avLst/>
          </a:prstGeom>
        </p:spPr>
      </p:pic>
    </p:spTree>
    <p:extLst>
      <p:ext uri="{BB962C8B-B14F-4D97-AF65-F5344CB8AC3E}">
        <p14:creationId xmlns:p14="http://schemas.microsoft.com/office/powerpoint/2010/main" val="39124944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4350"/>
            <a:ext cx="8229600" cy="4080273"/>
          </a:xfrm>
        </p:spPr>
        <p:txBody>
          <a:bodyPr>
            <a:normAutofit fontScale="92500" lnSpcReduction="10000"/>
          </a:bodyPr>
          <a:lstStyle/>
          <a:p>
            <a:r>
              <a:rPr lang="en-US" dirty="0"/>
              <a:t>“The ADA provides that, subject to exceptions irrelevant here, an employer must reasonably accommodate a disabled employee. But it does not say how an employer must do that. It offers a non-exhaustive list of accommodations that ‘may’ be reasonable, and one item on the list is ‘reassignment to a vacant position…</a:t>
            </a:r>
            <a:r>
              <a:rPr lang="en-US" dirty="0">
                <a:solidFill>
                  <a:srgbClr val="FF0000"/>
                </a:solidFill>
              </a:rPr>
              <a:t>The ADA does not say or imply that reassignment is always reasonable.</a:t>
            </a:r>
            <a:r>
              <a:rPr lang="en-US" dirty="0"/>
              <a:t>”</a:t>
            </a:r>
          </a:p>
        </p:txBody>
      </p:sp>
    </p:spTree>
    <p:extLst>
      <p:ext uri="{BB962C8B-B14F-4D97-AF65-F5344CB8AC3E}">
        <p14:creationId xmlns:p14="http://schemas.microsoft.com/office/powerpoint/2010/main" val="20088201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8150"/>
            <a:ext cx="8229600" cy="4156473"/>
          </a:xfrm>
        </p:spPr>
        <p:txBody>
          <a:bodyPr>
            <a:normAutofit fontScale="92500" lnSpcReduction="10000"/>
          </a:bodyPr>
          <a:lstStyle/>
          <a:p>
            <a:r>
              <a:rPr lang="en-US" dirty="0"/>
              <a:t>“Requiring reassignment in violation of an employer's best-qualified hiring or transfer policy is not reasonable ‘in the run of cases.’ As things generally run, employers operate their businesses for profit, which requires efficiency and good performance. Passing over the best-qualified job applicants in favor of less-qualified ones is not a reasonable way to promote efficiency or good performance.”  </a:t>
            </a:r>
          </a:p>
        </p:txBody>
      </p:sp>
    </p:spTree>
    <p:extLst>
      <p:ext uri="{BB962C8B-B14F-4D97-AF65-F5344CB8AC3E}">
        <p14:creationId xmlns:p14="http://schemas.microsoft.com/office/powerpoint/2010/main" val="33867212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footnote</a:t>
            </a:r>
          </a:p>
        </p:txBody>
      </p:sp>
      <p:sp>
        <p:nvSpPr>
          <p:cNvPr id="3" name="Content Placeholder 2"/>
          <p:cNvSpPr>
            <a:spLocks noGrp="1"/>
          </p:cNvSpPr>
          <p:nvPr>
            <p:ph idx="1"/>
          </p:nvPr>
        </p:nvSpPr>
        <p:spPr/>
        <p:txBody>
          <a:bodyPr>
            <a:normAutofit fontScale="85000" lnSpcReduction="10000"/>
          </a:bodyPr>
          <a:lstStyle/>
          <a:p>
            <a:r>
              <a:rPr lang="en-US" dirty="0"/>
              <a:t>“just because reassignment to a vacant position in violation of an employer's best-qualified hiring policy is not always required as a reasonable accommodation [this] does not mean it never will be….</a:t>
            </a:r>
            <a:r>
              <a:rPr lang="en-US" dirty="0">
                <a:solidFill>
                  <a:srgbClr val="FF0000"/>
                </a:solidFill>
              </a:rPr>
              <a:t>[A] plaintiff can show that special circumstances warrant a finding that reassignment is a required accommodation </a:t>
            </a:r>
            <a:r>
              <a:rPr lang="en-US" dirty="0"/>
              <a:t>under the particular facts of her case.” But the employee in this case failed to show special circumstances.</a:t>
            </a:r>
          </a:p>
        </p:txBody>
      </p:sp>
    </p:spTree>
    <p:extLst>
      <p:ext uri="{BB962C8B-B14F-4D97-AF65-F5344CB8AC3E}">
        <p14:creationId xmlns:p14="http://schemas.microsoft.com/office/powerpoint/2010/main" val="25049241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600200" y="2876550"/>
            <a:ext cx="6400800" cy="13144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a:p>
        </p:txBody>
      </p:sp>
      <p:sp>
        <p:nvSpPr>
          <p:cNvPr id="12" name="TextBox 11"/>
          <p:cNvSpPr txBox="1"/>
          <p:nvPr/>
        </p:nvSpPr>
        <p:spPr>
          <a:xfrm>
            <a:off x="5912796" y="4817422"/>
            <a:ext cx="3002604" cy="292388"/>
          </a:xfrm>
          <a:prstGeom prst="rect">
            <a:avLst/>
          </a:prstGeom>
          <a:noFill/>
        </p:spPr>
        <p:txBody>
          <a:bodyPr wrap="square" rtlCol="0">
            <a:spAutoFit/>
          </a:bodyPr>
          <a:lstStyle/>
          <a:p>
            <a:pPr algn="r"/>
            <a:r>
              <a:rPr lang="en-US" sz="1300" dirty="0">
                <a:solidFill>
                  <a:schemeClr val="bg1"/>
                </a:solidFill>
                <a:latin typeface="Fedra Sans Std Medium" pitchFamily="34" charset="0"/>
              </a:rPr>
              <a:t>www.hrflorida.org </a:t>
            </a:r>
          </a:p>
        </p:txBody>
      </p:sp>
      <p:pic>
        <p:nvPicPr>
          <p:cNvPr id="133" name="Content Placeholder 4"/>
          <p:cNvPicPr>
            <a:picLocks noChangeAspect="1"/>
          </p:cNvPicPr>
          <p:nvPr/>
        </p:nvPicPr>
        <p:blipFill>
          <a:blip r:embed="rId3">
            <a:extLst>
              <a:ext uri="{28A0092B-C50C-407E-A947-70E740481C1C}">
                <a14:useLocalDpi xmlns:a14="http://schemas.microsoft.com/office/drawing/2010/main" val="0"/>
              </a:ext>
            </a:extLst>
          </a:blip>
          <a:srcRect/>
          <a:stretch/>
        </p:blipFill>
        <p:spPr>
          <a:xfrm>
            <a:off x="1447800" y="69402"/>
            <a:ext cx="6553200" cy="4977408"/>
          </a:xfrm>
          <a:prstGeom prst="rect">
            <a:avLst/>
          </a:prstGeom>
        </p:spPr>
      </p:pic>
    </p:spTree>
    <p:extLst>
      <p:ext uri="{BB962C8B-B14F-4D97-AF65-F5344CB8AC3E}">
        <p14:creationId xmlns:p14="http://schemas.microsoft.com/office/powerpoint/2010/main" val="7799760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600200" y="2876550"/>
            <a:ext cx="6400800" cy="13144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a:p>
        </p:txBody>
      </p:sp>
      <p:sp>
        <p:nvSpPr>
          <p:cNvPr id="12" name="TextBox 11"/>
          <p:cNvSpPr txBox="1"/>
          <p:nvPr/>
        </p:nvSpPr>
        <p:spPr>
          <a:xfrm>
            <a:off x="5912796" y="4817422"/>
            <a:ext cx="3002604" cy="292388"/>
          </a:xfrm>
          <a:prstGeom prst="rect">
            <a:avLst/>
          </a:prstGeom>
          <a:noFill/>
        </p:spPr>
        <p:txBody>
          <a:bodyPr wrap="square" rtlCol="0">
            <a:spAutoFit/>
          </a:bodyPr>
          <a:lstStyle/>
          <a:p>
            <a:pPr algn="r"/>
            <a:r>
              <a:rPr lang="en-US" sz="1300" dirty="0">
                <a:solidFill>
                  <a:schemeClr val="bg1"/>
                </a:solidFill>
                <a:latin typeface="Fedra Sans Std Medium" pitchFamily="34" charset="0"/>
              </a:rPr>
              <a:t>www.hrflorida.org </a:t>
            </a:r>
          </a:p>
        </p:txBody>
      </p:sp>
      <p:sp>
        <p:nvSpPr>
          <p:cNvPr id="2" name="TextBox 1"/>
          <p:cNvSpPr txBox="1"/>
          <p:nvPr/>
        </p:nvSpPr>
        <p:spPr>
          <a:xfrm>
            <a:off x="609600" y="285750"/>
            <a:ext cx="8233249" cy="3785652"/>
          </a:xfrm>
          <a:prstGeom prst="rect">
            <a:avLst/>
          </a:prstGeom>
          <a:noFill/>
        </p:spPr>
        <p:txBody>
          <a:bodyPr wrap="square" rtlCol="0">
            <a:spAutoFit/>
          </a:bodyPr>
          <a:lstStyle/>
          <a:p>
            <a:r>
              <a:rPr lang="en-US" sz="3600" dirty="0"/>
              <a:t>Grooming policy</a:t>
            </a:r>
          </a:p>
          <a:p>
            <a:endParaRPr lang="en-US" dirty="0"/>
          </a:p>
          <a:p>
            <a:r>
              <a:rPr lang="en-US" sz="2800" dirty="0"/>
              <a:t>All personnel are expected to be dressed and groomed in a manner that projects a professional and businesslike image while adhering to company and industry standards and/or guidelines. Hairstyle should reflect a business/professional image. No excessive hairstyles or unusual colors are acceptable.</a:t>
            </a:r>
          </a:p>
          <a:p>
            <a:endParaRPr lang="en-US" dirty="0"/>
          </a:p>
        </p:txBody>
      </p:sp>
    </p:spTree>
    <p:extLst>
      <p:ext uri="{BB962C8B-B14F-4D97-AF65-F5344CB8AC3E}">
        <p14:creationId xmlns:p14="http://schemas.microsoft.com/office/powerpoint/2010/main" val="37548319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600200" y="2876550"/>
            <a:ext cx="6400800" cy="13144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a:p>
        </p:txBody>
      </p:sp>
      <p:sp>
        <p:nvSpPr>
          <p:cNvPr id="12" name="TextBox 11"/>
          <p:cNvSpPr txBox="1"/>
          <p:nvPr/>
        </p:nvSpPr>
        <p:spPr>
          <a:xfrm>
            <a:off x="5912796" y="4817422"/>
            <a:ext cx="3002604" cy="292388"/>
          </a:xfrm>
          <a:prstGeom prst="rect">
            <a:avLst/>
          </a:prstGeom>
          <a:noFill/>
        </p:spPr>
        <p:txBody>
          <a:bodyPr wrap="square" rtlCol="0">
            <a:spAutoFit/>
          </a:bodyPr>
          <a:lstStyle/>
          <a:p>
            <a:pPr algn="r"/>
            <a:r>
              <a:rPr lang="en-US" sz="1300" dirty="0">
                <a:solidFill>
                  <a:schemeClr val="bg1"/>
                </a:solidFill>
                <a:latin typeface="Fedra Sans Std Medium" pitchFamily="34" charset="0"/>
              </a:rPr>
              <a:t>www.hrflorida.org </a:t>
            </a:r>
          </a:p>
        </p:txBody>
      </p:sp>
      <p:pic>
        <p:nvPicPr>
          <p:cNvPr id="133"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113221"/>
            <a:ext cx="4114800" cy="4658263"/>
          </a:xfrm>
          <a:prstGeom prst="rect">
            <a:avLst/>
          </a:prstGeom>
        </p:spPr>
      </p:pic>
    </p:spTree>
    <p:extLst>
      <p:ext uri="{BB962C8B-B14F-4D97-AF65-F5344CB8AC3E}">
        <p14:creationId xmlns:p14="http://schemas.microsoft.com/office/powerpoint/2010/main" val="35325675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600200" y="2876550"/>
            <a:ext cx="6400800" cy="13144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a:p>
        </p:txBody>
      </p:sp>
      <p:sp>
        <p:nvSpPr>
          <p:cNvPr id="12" name="TextBox 11"/>
          <p:cNvSpPr txBox="1"/>
          <p:nvPr/>
        </p:nvSpPr>
        <p:spPr>
          <a:xfrm>
            <a:off x="5912796" y="4817422"/>
            <a:ext cx="3002604" cy="292388"/>
          </a:xfrm>
          <a:prstGeom prst="rect">
            <a:avLst/>
          </a:prstGeom>
          <a:noFill/>
        </p:spPr>
        <p:txBody>
          <a:bodyPr wrap="square" rtlCol="0">
            <a:spAutoFit/>
          </a:bodyPr>
          <a:lstStyle/>
          <a:p>
            <a:pPr algn="r"/>
            <a:r>
              <a:rPr lang="en-US" sz="1300" dirty="0">
                <a:solidFill>
                  <a:schemeClr val="bg1"/>
                </a:solidFill>
                <a:latin typeface="Fedra Sans Std Medium" pitchFamily="34" charset="0"/>
              </a:rPr>
              <a:t>www.hrflorida.org </a:t>
            </a:r>
          </a:p>
        </p:txBody>
      </p:sp>
      <p:pic>
        <p:nvPicPr>
          <p:cNvPr id="133"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2400"/>
            <a:ext cx="4876800" cy="3710609"/>
          </a:xfrm>
          <a:prstGeom prst="rect">
            <a:avLst/>
          </a:prstGeom>
        </p:spPr>
      </p:pic>
      <p:pic>
        <p:nvPicPr>
          <p:cNvPr id="134" name="Picture 1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8548" y="131291"/>
            <a:ext cx="3116195" cy="1276350"/>
          </a:xfrm>
          <a:prstGeom prst="rect">
            <a:avLst/>
          </a:prstGeom>
        </p:spPr>
      </p:pic>
      <p:pic>
        <p:nvPicPr>
          <p:cNvPr id="135" name="Picture 1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7261" y="1352550"/>
            <a:ext cx="4419600" cy="1767840"/>
          </a:xfrm>
          <a:prstGeom prst="rect">
            <a:avLst/>
          </a:prstGeom>
        </p:spPr>
      </p:pic>
      <p:pic>
        <p:nvPicPr>
          <p:cNvPr id="136" name="Picture 13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6698" y="3181350"/>
            <a:ext cx="4807644" cy="807087"/>
          </a:xfrm>
          <a:prstGeom prst="rect">
            <a:avLst/>
          </a:prstGeom>
        </p:spPr>
      </p:pic>
    </p:spTree>
    <p:extLst>
      <p:ext uri="{BB962C8B-B14F-4D97-AF65-F5344CB8AC3E}">
        <p14:creationId xmlns:p14="http://schemas.microsoft.com/office/powerpoint/2010/main" val="42839522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600200" y="2876550"/>
            <a:ext cx="6400800" cy="13144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a:p>
        </p:txBody>
      </p:sp>
      <p:sp>
        <p:nvSpPr>
          <p:cNvPr id="12" name="TextBox 11"/>
          <p:cNvSpPr txBox="1"/>
          <p:nvPr/>
        </p:nvSpPr>
        <p:spPr>
          <a:xfrm>
            <a:off x="5912796" y="4817422"/>
            <a:ext cx="3002604" cy="292388"/>
          </a:xfrm>
          <a:prstGeom prst="rect">
            <a:avLst/>
          </a:prstGeom>
          <a:noFill/>
        </p:spPr>
        <p:txBody>
          <a:bodyPr wrap="square" rtlCol="0">
            <a:spAutoFit/>
          </a:bodyPr>
          <a:lstStyle/>
          <a:p>
            <a:pPr algn="r"/>
            <a:r>
              <a:rPr lang="en-US" sz="1300" dirty="0">
                <a:solidFill>
                  <a:schemeClr val="bg1"/>
                </a:solidFill>
                <a:latin typeface="Fedra Sans Std Medium" pitchFamily="34" charset="0"/>
              </a:rPr>
              <a:t>www.hrflorida.org </a:t>
            </a:r>
          </a:p>
        </p:txBody>
      </p:sp>
      <p:sp>
        <p:nvSpPr>
          <p:cNvPr id="2" name="TextBox 1"/>
          <p:cNvSpPr txBox="1"/>
          <p:nvPr/>
        </p:nvSpPr>
        <p:spPr>
          <a:xfrm>
            <a:off x="609600" y="514350"/>
            <a:ext cx="8138282" cy="2339102"/>
          </a:xfrm>
          <a:prstGeom prst="rect">
            <a:avLst/>
          </a:prstGeom>
          <a:noFill/>
        </p:spPr>
        <p:txBody>
          <a:bodyPr wrap="square" rtlCol="0">
            <a:spAutoFit/>
          </a:bodyPr>
          <a:lstStyle/>
          <a:p>
            <a:r>
              <a:rPr lang="en-US" sz="3200" u="sng" dirty="0"/>
              <a:t>EEOC v. Catastrophe Mgmt. Sols.</a:t>
            </a:r>
            <a:r>
              <a:rPr lang="en-US" sz="3200" dirty="0"/>
              <a:t>, 852 F.3d 1018 (11th Cir. 2016) </a:t>
            </a:r>
          </a:p>
          <a:p>
            <a:endParaRPr lang="en-US" sz="3200" dirty="0"/>
          </a:p>
          <a:p>
            <a:r>
              <a:rPr lang="en-US" sz="3200" dirty="0"/>
              <a:t>Have employers been careful since Sept 2016? </a:t>
            </a:r>
          </a:p>
          <a:p>
            <a:endParaRPr lang="en-US" dirty="0"/>
          </a:p>
        </p:txBody>
      </p:sp>
    </p:spTree>
    <p:extLst>
      <p:ext uri="{BB962C8B-B14F-4D97-AF65-F5344CB8AC3E}">
        <p14:creationId xmlns:p14="http://schemas.microsoft.com/office/powerpoint/2010/main" val="20266201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600200" y="2876550"/>
            <a:ext cx="6400800" cy="13144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a:p>
        </p:txBody>
      </p:sp>
      <p:sp>
        <p:nvSpPr>
          <p:cNvPr id="12" name="TextBox 11"/>
          <p:cNvSpPr txBox="1"/>
          <p:nvPr/>
        </p:nvSpPr>
        <p:spPr>
          <a:xfrm>
            <a:off x="5912796" y="4817422"/>
            <a:ext cx="3002604" cy="292388"/>
          </a:xfrm>
          <a:prstGeom prst="rect">
            <a:avLst/>
          </a:prstGeom>
          <a:noFill/>
        </p:spPr>
        <p:txBody>
          <a:bodyPr wrap="square" rtlCol="0">
            <a:spAutoFit/>
          </a:bodyPr>
          <a:lstStyle/>
          <a:p>
            <a:pPr algn="r"/>
            <a:r>
              <a:rPr lang="en-US" sz="1300" dirty="0">
                <a:solidFill>
                  <a:schemeClr val="bg1"/>
                </a:solidFill>
                <a:latin typeface="Fedra Sans Std Medium" pitchFamily="34" charset="0"/>
              </a:rPr>
              <a:t>www.hrflorida.org </a:t>
            </a:r>
          </a:p>
        </p:txBody>
      </p:sp>
      <p:pic>
        <p:nvPicPr>
          <p:cNvPr id="133"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2590" y="33691"/>
            <a:ext cx="6011825" cy="4987758"/>
          </a:xfrm>
          <a:prstGeom prst="rect">
            <a:avLst/>
          </a:prstGeom>
        </p:spPr>
      </p:pic>
    </p:spTree>
    <p:extLst>
      <p:ext uri="{BB962C8B-B14F-4D97-AF65-F5344CB8AC3E}">
        <p14:creationId xmlns:p14="http://schemas.microsoft.com/office/powerpoint/2010/main" val="6174719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600200" y="2876550"/>
            <a:ext cx="6400800" cy="13144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a:p>
        </p:txBody>
      </p:sp>
      <p:sp>
        <p:nvSpPr>
          <p:cNvPr id="12" name="TextBox 11"/>
          <p:cNvSpPr txBox="1"/>
          <p:nvPr/>
        </p:nvSpPr>
        <p:spPr>
          <a:xfrm>
            <a:off x="5912796" y="4817422"/>
            <a:ext cx="3002604" cy="292388"/>
          </a:xfrm>
          <a:prstGeom prst="rect">
            <a:avLst/>
          </a:prstGeom>
          <a:noFill/>
        </p:spPr>
        <p:txBody>
          <a:bodyPr wrap="square" rtlCol="0">
            <a:spAutoFit/>
          </a:bodyPr>
          <a:lstStyle/>
          <a:p>
            <a:pPr algn="r"/>
            <a:r>
              <a:rPr lang="en-US" sz="1300" dirty="0">
                <a:solidFill>
                  <a:schemeClr val="bg1"/>
                </a:solidFill>
                <a:latin typeface="Fedra Sans Std Medium" pitchFamily="34" charset="0"/>
              </a:rPr>
              <a:t>www.hrflorida.org </a:t>
            </a:r>
          </a:p>
        </p:txBody>
      </p:sp>
      <p:pic>
        <p:nvPicPr>
          <p:cNvPr id="133"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33350"/>
            <a:ext cx="5101456" cy="4953000"/>
          </a:xfrm>
          <a:prstGeom prst="rect">
            <a:avLst/>
          </a:prstGeom>
        </p:spPr>
      </p:pic>
    </p:spTree>
    <p:extLst>
      <p:ext uri="{BB962C8B-B14F-4D97-AF65-F5344CB8AC3E}">
        <p14:creationId xmlns:p14="http://schemas.microsoft.com/office/powerpoint/2010/main" val="749061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E0C8EC01-6F4C-4F6F-B6E2-B99D3BF2279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65113" y="297929"/>
            <a:ext cx="9013774" cy="3179688"/>
          </a:xfrm>
        </p:spPr>
      </p:pic>
    </p:spTree>
    <p:extLst>
      <p:ext uri="{BB962C8B-B14F-4D97-AF65-F5344CB8AC3E}">
        <p14:creationId xmlns:p14="http://schemas.microsoft.com/office/powerpoint/2010/main" val="19156124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talking on a cell phone&#10;&#10;Description automatically generated">
            <a:extLst>
              <a:ext uri="{FF2B5EF4-FFF2-40B4-BE49-F238E27FC236}">
                <a16:creationId xmlns:a16="http://schemas.microsoft.com/office/drawing/2014/main" xmlns="" id="{2B9854A6-3345-4EC2-8C6D-73D37191F3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226471"/>
            <a:ext cx="3318711" cy="4465175"/>
          </a:xfrm>
        </p:spPr>
      </p:pic>
      <p:sp>
        <p:nvSpPr>
          <p:cNvPr id="6" name="TextBox 5">
            <a:extLst>
              <a:ext uri="{FF2B5EF4-FFF2-40B4-BE49-F238E27FC236}">
                <a16:creationId xmlns:a16="http://schemas.microsoft.com/office/drawing/2014/main" xmlns="" id="{3C97D00D-310F-4D70-870E-380C8120ADD6}"/>
              </a:ext>
            </a:extLst>
          </p:cNvPr>
          <p:cNvSpPr txBox="1"/>
          <p:nvPr/>
        </p:nvSpPr>
        <p:spPr>
          <a:xfrm>
            <a:off x="4114800" y="361950"/>
            <a:ext cx="4419600" cy="4401205"/>
          </a:xfrm>
          <a:prstGeom prst="rect">
            <a:avLst/>
          </a:prstGeom>
          <a:noFill/>
        </p:spPr>
        <p:txBody>
          <a:bodyPr wrap="square" rtlCol="0">
            <a:spAutoFit/>
          </a:bodyPr>
          <a:lstStyle/>
          <a:p>
            <a:r>
              <a:rPr lang="en-US" sz="2800" dirty="0"/>
              <a:t>The Supreme Court in </a:t>
            </a:r>
            <a:r>
              <a:rPr lang="en-US" sz="2800" u="sng" dirty="0"/>
              <a:t>Young v. United Parcel Services Inc.</a:t>
            </a:r>
            <a:r>
              <a:rPr lang="en-US" sz="2800" dirty="0"/>
              <a:t>, 135 S. Ct. 1338 (2015) held that an employer’s refusal to accommodate could constitute unlawful discrimination </a:t>
            </a:r>
            <a:r>
              <a:rPr lang="en-US" sz="2800" dirty="0">
                <a:solidFill>
                  <a:srgbClr val="FF0000"/>
                </a:solidFill>
              </a:rPr>
              <a:t>if such accommodations were routinely granted to non-pregnant employees.</a:t>
            </a:r>
          </a:p>
        </p:txBody>
      </p:sp>
    </p:spTree>
    <p:extLst>
      <p:ext uri="{BB962C8B-B14F-4D97-AF65-F5344CB8AC3E}">
        <p14:creationId xmlns:p14="http://schemas.microsoft.com/office/powerpoint/2010/main" val="9462619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B9BCE5-1107-4329-8972-EFAF89D6E79D}"/>
              </a:ext>
            </a:extLst>
          </p:cNvPr>
          <p:cNvSpPr>
            <a:spLocks noGrp="1"/>
          </p:cNvSpPr>
          <p:nvPr>
            <p:ph idx="1"/>
          </p:nvPr>
        </p:nvSpPr>
        <p:spPr>
          <a:xfrm>
            <a:off x="457200" y="361950"/>
            <a:ext cx="8229600" cy="3394472"/>
          </a:xfrm>
        </p:spPr>
        <p:txBody>
          <a:bodyPr>
            <a:noAutofit/>
          </a:bodyPr>
          <a:lstStyle/>
          <a:p>
            <a:r>
              <a:rPr lang="en-US" sz="3600" dirty="0"/>
              <a:t>The employer’s burden of proffering a legitimate, non-discriminatory reason for denying the accommodation </a:t>
            </a:r>
            <a:r>
              <a:rPr lang="en-US" sz="3600" dirty="0">
                <a:solidFill>
                  <a:srgbClr val="FF0000"/>
                </a:solidFill>
              </a:rPr>
              <a:t>must be more than </a:t>
            </a:r>
            <a:r>
              <a:rPr lang="en-US" sz="3600" dirty="0"/>
              <a:t>a claim that it is </a:t>
            </a:r>
            <a:r>
              <a:rPr lang="en-US" sz="3600" dirty="0">
                <a:solidFill>
                  <a:srgbClr val="FF0000"/>
                </a:solidFill>
              </a:rPr>
              <a:t>more expensive or less convenient</a:t>
            </a:r>
            <a:r>
              <a:rPr lang="en-US" sz="3600" dirty="0"/>
              <a:t> to add pregnant women to the category of those whom the employer accommodates. </a:t>
            </a:r>
          </a:p>
        </p:txBody>
      </p:sp>
    </p:spTree>
    <p:extLst>
      <p:ext uri="{BB962C8B-B14F-4D97-AF65-F5344CB8AC3E}">
        <p14:creationId xmlns:p14="http://schemas.microsoft.com/office/powerpoint/2010/main" val="24727395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12B34AFE-EA01-4672-B338-1911E1CB6B4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524000" y="119504"/>
            <a:ext cx="5085126" cy="4738246"/>
          </a:xfrm>
        </p:spPr>
      </p:pic>
    </p:spTree>
    <p:extLst>
      <p:ext uri="{BB962C8B-B14F-4D97-AF65-F5344CB8AC3E}">
        <p14:creationId xmlns:p14="http://schemas.microsoft.com/office/powerpoint/2010/main" val="32200714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12B34AFE-EA01-4672-B338-1911E1CB6B4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52400" y="133350"/>
            <a:ext cx="8886994" cy="4572000"/>
          </a:xfrm>
        </p:spPr>
      </p:pic>
    </p:spTree>
    <p:extLst>
      <p:ext uri="{BB962C8B-B14F-4D97-AF65-F5344CB8AC3E}">
        <p14:creationId xmlns:p14="http://schemas.microsoft.com/office/powerpoint/2010/main" val="42442438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12B34AFE-EA01-4672-B338-1911E1CB6B4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066800" y="95250"/>
            <a:ext cx="7491553" cy="4953000"/>
          </a:xfrm>
        </p:spPr>
      </p:pic>
    </p:spTree>
    <p:extLst>
      <p:ext uri="{BB962C8B-B14F-4D97-AF65-F5344CB8AC3E}">
        <p14:creationId xmlns:p14="http://schemas.microsoft.com/office/powerpoint/2010/main" val="241021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12B34AFE-EA01-4672-B338-1911E1CB6B4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685800" y="78196"/>
            <a:ext cx="8170111" cy="4987108"/>
          </a:xfrm>
        </p:spPr>
      </p:pic>
    </p:spTree>
    <p:extLst>
      <p:ext uri="{BB962C8B-B14F-4D97-AF65-F5344CB8AC3E}">
        <p14:creationId xmlns:p14="http://schemas.microsoft.com/office/powerpoint/2010/main" val="5274319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12B34AFE-EA01-4672-B338-1911E1CB6B4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59450" y="133350"/>
            <a:ext cx="8684958" cy="4800600"/>
          </a:xfrm>
        </p:spPr>
      </p:pic>
    </p:spTree>
    <p:extLst>
      <p:ext uri="{BB962C8B-B14F-4D97-AF65-F5344CB8AC3E}">
        <p14:creationId xmlns:p14="http://schemas.microsoft.com/office/powerpoint/2010/main" val="39623095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12B34AFE-EA01-4672-B338-1911E1CB6B4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62803" y="57150"/>
            <a:ext cx="9004997" cy="4807128"/>
          </a:xfrm>
        </p:spPr>
      </p:pic>
    </p:spTree>
    <p:extLst>
      <p:ext uri="{BB962C8B-B14F-4D97-AF65-F5344CB8AC3E}">
        <p14:creationId xmlns:p14="http://schemas.microsoft.com/office/powerpoint/2010/main" val="38713835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12B34AFE-EA01-4672-B338-1911E1CB6B4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143000" y="470176"/>
            <a:ext cx="6047693" cy="4223785"/>
          </a:xfrm>
        </p:spPr>
      </p:pic>
    </p:spTree>
    <p:extLst>
      <p:ext uri="{BB962C8B-B14F-4D97-AF65-F5344CB8AC3E}">
        <p14:creationId xmlns:p14="http://schemas.microsoft.com/office/powerpoint/2010/main" val="4513702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75080F3-E155-4AFA-9E55-81A0620BB703}"/>
              </a:ext>
            </a:extLst>
          </p:cNvPr>
          <p:cNvSpPr>
            <a:spLocks noGrp="1"/>
          </p:cNvSpPr>
          <p:nvPr>
            <p:ph idx="1"/>
          </p:nvPr>
        </p:nvSpPr>
        <p:spPr>
          <a:xfrm>
            <a:off x="381000" y="209550"/>
            <a:ext cx="8229600" cy="3394472"/>
          </a:xfrm>
        </p:spPr>
        <p:txBody>
          <a:bodyPr>
            <a:normAutofit fontScale="77500" lnSpcReduction="20000"/>
          </a:bodyPr>
          <a:lstStyle/>
          <a:p>
            <a:r>
              <a:rPr lang="en-US" dirty="0"/>
              <a:t>When a pregnant employee started wearing capri pants instead of the usual hot pants uniform and added a second layer of clothes to the usual tight top because of her pregnancy, the general manager told her that the owner would not approve, and forced her off the job.</a:t>
            </a:r>
          </a:p>
          <a:p>
            <a:endParaRPr lang="en-US" dirty="0"/>
          </a:p>
          <a:p>
            <a:r>
              <a:rPr lang="en-US" dirty="0"/>
              <a:t>Off the Air, II, Inc., d/b/a Nick’s Sports Grill recently settled the lawsuit.  In addition to paying the bartender $24,000, it also agreed to a three-year consent decree.</a:t>
            </a:r>
          </a:p>
        </p:txBody>
      </p:sp>
    </p:spTree>
    <p:extLst>
      <p:ext uri="{BB962C8B-B14F-4D97-AF65-F5344CB8AC3E}">
        <p14:creationId xmlns:p14="http://schemas.microsoft.com/office/powerpoint/2010/main" val="3782485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600200" y="2876550"/>
            <a:ext cx="6400800" cy="13144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a:p>
        </p:txBody>
      </p:sp>
      <p:sp>
        <p:nvSpPr>
          <p:cNvPr id="12" name="TextBox 11"/>
          <p:cNvSpPr txBox="1"/>
          <p:nvPr/>
        </p:nvSpPr>
        <p:spPr>
          <a:xfrm>
            <a:off x="5912796" y="4817422"/>
            <a:ext cx="3002604" cy="292388"/>
          </a:xfrm>
          <a:prstGeom prst="rect">
            <a:avLst/>
          </a:prstGeom>
          <a:noFill/>
        </p:spPr>
        <p:txBody>
          <a:bodyPr wrap="square" rtlCol="0">
            <a:spAutoFit/>
          </a:bodyPr>
          <a:lstStyle/>
          <a:p>
            <a:pPr algn="r"/>
            <a:r>
              <a:rPr lang="en-US" sz="1300" dirty="0">
                <a:solidFill>
                  <a:schemeClr val="bg1"/>
                </a:solidFill>
                <a:latin typeface="Fedra Sans Std Medium" pitchFamily="34" charset="0"/>
              </a:rPr>
              <a:t>www.hrflorida.org </a:t>
            </a:r>
          </a:p>
        </p:txBody>
      </p:sp>
      <p:sp>
        <p:nvSpPr>
          <p:cNvPr id="2" name="TextBox 1"/>
          <p:cNvSpPr txBox="1"/>
          <p:nvPr/>
        </p:nvSpPr>
        <p:spPr>
          <a:xfrm>
            <a:off x="522051" y="133350"/>
            <a:ext cx="8243835" cy="707886"/>
          </a:xfrm>
          <a:prstGeom prst="rect">
            <a:avLst/>
          </a:prstGeom>
          <a:noFill/>
        </p:spPr>
        <p:txBody>
          <a:bodyPr wrap="square" rtlCol="0">
            <a:spAutoFit/>
          </a:bodyPr>
          <a:lstStyle/>
          <a:p>
            <a:r>
              <a:rPr lang="en-US" sz="4000" dirty="0"/>
              <a:t>Duty of reasonable accommodation</a:t>
            </a:r>
          </a:p>
        </p:txBody>
      </p:sp>
      <p:sp>
        <p:nvSpPr>
          <p:cNvPr id="3" name="TextBox 2"/>
          <p:cNvSpPr txBox="1"/>
          <p:nvPr/>
        </p:nvSpPr>
        <p:spPr>
          <a:xfrm>
            <a:off x="530289" y="841236"/>
            <a:ext cx="8201531" cy="3046988"/>
          </a:xfrm>
          <a:prstGeom prst="rect">
            <a:avLst/>
          </a:prstGeom>
          <a:noFill/>
        </p:spPr>
        <p:txBody>
          <a:bodyPr wrap="square" rtlCol="0">
            <a:spAutoFit/>
          </a:bodyPr>
          <a:lstStyle/>
          <a:p>
            <a:r>
              <a:rPr lang="en-US" sz="2400" dirty="0"/>
              <a:t>Some laws require more than mere non-discrimination; they also impose an affirmative duty on the employer to accommodate certain conduct that it otherwise would not accept.  The two most common examples of these are: (1) the duty to “reasonably accommodate” a </a:t>
            </a:r>
            <a:r>
              <a:rPr lang="en-US" sz="2400" dirty="0">
                <a:solidFill>
                  <a:srgbClr val="FF0000"/>
                </a:solidFill>
              </a:rPr>
              <a:t>disability</a:t>
            </a:r>
            <a:r>
              <a:rPr lang="en-US" sz="2400" dirty="0"/>
              <a:t> under the Americans with Disabilities Act, and (2) the duty to accommodate certain conduct based on </a:t>
            </a:r>
            <a:r>
              <a:rPr lang="en-US" sz="2400" dirty="0">
                <a:solidFill>
                  <a:srgbClr val="FF0000"/>
                </a:solidFill>
              </a:rPr>
              <a:t>religious beliefs </a:t>
            </a:r>
            <a:r>
              <a:rPr lang="en-US" sz="2400" dirty="0"/>
              <a:t>under Title VII of the Civil Rights Act of 1964.</a:t>
            </a:r>
          </a:p>
        </p:txBody>
      </p:sp>
    </p:spTree>
    <p:extLst>
      <p:ext uri="{BB962C8B-B14F-4D97-AF65-F5344CB8AC3E}">
        <p14:creationId xmlns:p14="http://schemas.microsoft.com/office/powerpoint/2010/main" val="40004195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2400" dirty="0"/>
              <a:t>Can you fire a worker if she cannot work after using up all 12 weeks of her leave under the Family Medical Leave Act?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7400" y="1200150"/>
            <a:ext cx="5489655" cy="3541713"/>
          </a:xfrm>
        </p:spPr>
      </p:pic>
    </p:spTree>
    <p:extLst>
      <p:ext uri="{BB962C8B-B14F-4D97-AF65-F5344CB8AC3E}">
        <p14:creationId xmlns:p14="http://schemas.microsoft.com/office/powerpoint/2010/main" val="32299134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3"/>
            <a:ext cx="7886700" cy="994173"/>
          </a:xfrm>
        </p:spPr>
        <p:txBody>
          <a:bodyPr>
            <a:normAutofit/>
          </a:bodyPr>
          <a:lstStyle/>
          <a:p>
            <a:pPr>
              <a:lnSpc>
                <a:spcPct val="90000"/>
              </a:lnSpc>
            </a:pPr>
            <a:r>
              <a:rPr lang="en-US" sz="3400"/>
              <a:t>Who is a “covered employer” under FMLA?</a:t>
            </a:r>
          </a:p>
        </p:txBody>
      </p:sp>
      <p:graphicFrame>
        <p:nvGraphicFramePr>
          <p:cNvPr id="5" name="Content Placeholder 2">
            <a:extLst>
              <a:ext uri="{FF2B5EF4-FFF2-40B4-BE49-F238E27FC236}">
                <a16:creationId xmlns:a16="http://schemas.microsoft.com/office/drawing/2014/main" xmlns="" id="{8F63E9A3-3FEF-4D8B-AE4C-B26FB83C698D}"/>
              </a:ext>
            </a:extLst>
          </p:cNvPr>
          <p:cNvGraphicFramePr>
            <a:graphicFrameLocks noGrp="1"/>
          </p:cNvGraphicFramePr>
          <p:nvPr>
            <p:ph idx="1"/>
            <p:extLst>
              <p:ext uri="{D42A27DB-BD31-4B8C-83A1-F6EECF244321}">
                <p14:modId xmlns:p14="http://schemas.microsoft.com/office/powerpoint/2010/main" val="269792721"/>
              </p:ext>
            </p:extLst>
          </p:nvPr>
        </p:nvGraphicFramePr>
        <p:xfrm>
          <a:off x="628650" y="1369218"/>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56137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cs typeface="Times New Roman" pitchFamily="18" charset="0"/>
              </a:rPr>
              <a:t>Who is an Eligible Employee?</a:t>
            </a:r>
            <a:endParaRPr lang="en-US" dirty="0"/>
          </a:p>
        </p:txBody>
      </p:sp>
      <p:sp>
        <p:nvSpPr>
          <p:cNvPr id="3" name="Content Placeholder 2"/>
          <p:cNvSpPr>
            <a:spLocks noGrp="1"/>
          </p:cNvSpPr>
          <p:nvPr>
            <p:ph idx="1"/>
          </p:nvPr>
        </p:nvSpPr>
        <p:spPr/>
        <p:txBody>
          <a:bodyPr>
            <a:normAutofit fontScale="70000" lnSpcReduction="20000"/>
          </a:bodyPr>
          <a:lstStyle/>
          <a:p>
            <a:pPr marL="514175" indent="-514175" algn="just">
              <a:buFont typeface="Wingdings" pitchFamily="2" charset="2"/>
              <a:buNone/>
              <a:defRPr/>
            </a:pPr>
            <a:r>
              <a:rPr lang="en-US" dirty="0">
                <a:cs typeface="Arial" charset="0"/>
              </a:rPr>
              <a:t>1.   Worked at least </a:t>
            </a:r>
            <a:r>
              <a:rPr lang="en-US" dirty="0">
                <a:solidFill>
                  <a:srgbClr val="FF0000"/>
                </a:solidFill>
                <a:cs typeface="Arial" charset="0"/>
              </a:rPr>
              <a:t>1,250 hours </a:t>
            </a:r>
            <a:r>
              <a:rPr lang="en-US" dirty="0">
                <a:cs typeface="Arial" charset="0"/>
              </a:rPr>
              <a:t>of service during the 12 months immediately preceding the start of the leave </a:t>
            </a:r>
          </a:p>
          <a:p>
            <a:pPr marL="514175" indent="-514175" algn="just">
              <a:buFont typeface="Wingdings" pitchFamily="2" charset="2"/>
              <a:buNone/>
              <a:defRPr/>
            </a:pPr>
            <a:r>
              <a:rPr lang="en-US" b="1" dirty="0">
                <a:cs typeface="Arial" charset="0"/>
              </a:rPr>
              <a:t>                                            </a:t>
            </a:r>
            <a:r>
              <a:rPr lang="en-US" b="1" u="sng" dirty="0">
                <a:cs typeface="Arial" charset="0"/>
              </a:rPr>
              <a:t>and</a:t>
            </a:r>
          </a:p>
          <a:p>
            <a:pPr marL="514175" lvl="2" indent="-514175" algn="just">
              <a:buNone/>
              <a:defRPr/>
            </a:pPr>
            <a:r>
              <a:rPr lang="en-US" dirty="0">
                <a:cs typeface="Arial" charset="0"/>
              </a:rPr>
              <a:t>2.	</a:t>
            </a:r>
            <a:r>
              <a:rPr lang="en-US" sz="3100" dirty="0">
                <a:cs typeface="Arial" charset="0"/>
              </a:rPr>
              <a:t>Worked at least </a:t>
            </a:r>
            <a:r>
              <a:rPr lang="en-US" sz="3100" dirty="0">
                <a:solidFill>
                  <a:srgbClr val="FF0000"/>
                </a:solidFill>
                <a:cs typeface="Arial" charset="0"/>
              </a:rPr>
              <a:t>12 months </a:t>
            </a:r>
            <a:r>
              <a:rPr lang="en-US" sz="3100" dirty="0">
                <a:cs typeface="Arial" charset="0"/>
              </a:rPr>
              <a:t>(need not be consecutive; </a:t>
            </a:r>
            <a:r>
              <a:rPr lang="en-US" sz="3100" u="sng" dirty="0">
                <a:cs typeface="Arial" charset="0"/>
              </a:rPr>
              <a:t>but</a:t>
            </a:r>
            <a:r>
              <a:rPr lang="en-US" sz="3100" dirty="0">
                <a:cs typeface="Arial" charset="0"/>
              </a:rPr>
              <a:t> do not count a break in service of 7 years or more, unless </a:t>
            </a:r>
            <a:r>
              <a:rPr lang="en-US" sz="3100" dirty="0">
                <a:cs typeface="Times New Roman" pitchFamily="18" charset="0"/>
              </a:rPr>
              <a:t>National Guard or Reserve Military service, or written agreement (e.g., CBA) exists)</a:t>
            </a:r>
            <a:endParaRPr lang="en-US" sz="3100" dirty="0">
              <a:cs typeface="Arial" charset="0"/>
            </a:endParaRPr>
          </a:p>
          <a:p>
            <a:pPr marL="514175" indent="-514175" algn="just">
              <a:buFont typeface="Wingdings" pitchFamily="2" charset="2"/>
              <a:buNone/>
              <a:defRPr/>
            </a:pPr>
            <a:r>
              <a:rPr lang="en-US" dirty="0">
                <a:cs typeface="Arial" charset="0"/>
              </a:rPr>
              <a:t>                                            </a:t>
            </a:r>
            <a:r>
              <a:rPr lang="en-US" b="1" u="sng" dirty="0">
                <a:cs typeface="Arial" charset="0"/>
              </a:rPr>
              <a:t>and</a:t>
            </a:r>
          </a:p>
          <a:p>
            <a:pPr marL="514175" indent="-514175" algn="just">
              <a:buFont typeface="Wingdings" pitchFamily="2" charset="2"/>
              <a:buNone/>
              <a:defRPr/>
            </a:pPr>
            <a:r>
              <a:rPr lang="en-US" dirty="0">
                <a:cs typeface="Arial" charset="0"/>
              </a:rPr>
              <a:t>3.	Is employed at a worksite where </a:t>
            </a:r>
            <a:r>
              <a:rPr lang="en-US" dirty="0">
                <a:solidFill>
                  <a:srgbClr val="FF0000"/>
                </a:solidFill>
                <a:cs typeface="Arial" charset="0"/>
              </a:rPr>
              <a:t>50 or more employees </a:t>
            </a:r>
            <a:r>
              <a:rPr lang="en-US" dirty="0">
                <a:cs typeface="Arial" charset="0"/>
              </a:rPr>
              <a:t>are employed by the employer within 75 miles </a:t>
            </a:r>
            <a:r>
              <a:rPr lang="en-US" dirty="0"/>
              <a:t>of the worksite</a:t>
            </a:r>
            <a:endParaRPr lang="en-US" dirty="0">
              <a:cs typeface="Arial" charset="0"/>
            </a:endParaRPr>
          </a:p>
        </p:txBody>
      </p:sp>
    </p:spTree>
    <p:extLst>
      <p:ext uri="{BB962C8B-B14F-4D97-AF65-F5344CB8AC3E}">
        <p14:creationId xmlns:p14="http://schemas.microsoft.com/office/powerpoint/2010/main" val="7032481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cs typeface="Times New Roman" pitchFamily="18" charset="0"/>
              </a:rPr>
              <a:t>Qualifying Reasons for </a:t>
            </a:r>
            <a:br>
              <a:rPr lang="en-US" b="1" dirty="0">
                <a:effectLst>
                  <a:outerShdw blurRad="38100" dist="38100" dir="2700000" algn="tl">
                    <a:srgbClr val="000000">
                      <a:alpha val="43137"/>
                    </a:srgbClr>
                  </a:outerShdw>
                </a:effectLst>
                <a:cs typeface="Times New Roman" pitchFamily="18" charset="0"/>
              </a:rPr>
            </a:br>
            <a:r>
              <a:rPr lang="en-US" b="1" dirty="0">
                <a:effectLst>
                  <a:outerShdw blurRad="38100" dist="38100" dir="2700000" algn="tl">
                    <a:srgbClr val="000000">
                      <a:alpha val="43137"/>
                    </a:srgbClr>
                  </a:outerShdw>
                </a:effectLst>
                <a:cs typeface="Times New Roman" pitchFamily="18" charset="0"/>
              </a:rPr>
              <a:t>Taking FMLA Leave</a:t>
            </a:r>
            <a:endParaRPr lang="en-US" dirty="0"/>
          </a:p>
        </p:txBody>
      </p:sp>
      <p:sp>
        <p:nvSpPr>
          <p:cNvPr id="4" name="Content Placeholder 3"/>
          <p:cNvSpPr>
            <a:spLocks noGrp="1"/>
          </p:cNvSpPr>
          <p:nvPr>
            <p:ph idx="1"/>
          </p:nvPr>
        </p:nvSpPr>
        <p:spPr/>
        <p:txBody>
          <a:bodyPr>
            <a:noAutofit/>
          </a:bodyPr>
          <a:lstStyle/>
          <a:p>
            <a:pPr algn="just">
              <a:buFont typeface="Wingdings" pitchFamily="2" charset="2"/>
              <a:buNone/>
              <a:defRPr/>
            </a:pPr>
            <a:r>
              <a:rPr lang="en-US" sz="1600" b="1" dirty="0">
                <a:cs typeface="Times New Roman" pitchFamily="18" charset="0"/>
              </a:rPr>
              <a:t>  FMLA allows eligible employees of covered employers to take up to 12 workweeks of job-protected leave in a 12-month period for the following:</a:t>
            </a:r>
          </a:p>
          <a:p>
            <a:pPr marL="660175" indent="-660175" algn="just" eaLnBrk="1" hangingPunct="1">
              <a:buFont typeface="Wingdings" pitchFamily="2" charset="2"/>
              <a:buNone/>
              <a:defRPr/>
            </a:pPr>
            <a:endParaRPr lang="en-US" sz="1600" b="1" dirty="0">
              <a:cs typeface="Times New Roman" pitchFamily="18" charset="0"/>
            </a:endParaRPr>
          </a:p>
          <a:p>
            <a:pPr marL="660175" indent="-660175" algn="just" eaLnBrk="1" hangingPunct="1">
              <a:buFont typeface="Wingdings" pitchFamily="2" charset="2"/>
              <a:buNone/>
              <a:defRPr/>
            </a:pPr>
            <a:r>
              <a:rPr lang="en-US" sz="1600" b="1" dirty="0">
                <a:cs typeface="Times New Roman" pitchFamily="18" charset="0"/>
              </a:rPr>
              <a:t>1.  	Birth of a son or daughter, and to care for the newborn child;</a:t>
            </a:r>
          </a:p>
          <a:p>
            <a:pPr marL="660175" indent="-660175" algn="just" eaLnBrk="1" hangingPunct="1">
              <a:buFont typeface="Wingdings" pitchFamily="2" charset="2"/>
              <a:buAutoNum type="arabicPeriod" startAt="2"/>
              <a:defRPr/>
            </a:pPr>
            <a:r>
              <a:rPr lang="en-US" sz="1600" b="1" dirty="0">
                <a:cs typeface="Times New Roman" pitchFamily="18" charset="0"/>
              </a:rPr>
              <a:t>For placement with the employee of a son or daughter for adoption or foster care;</a:t>
            </a:r>
          </a:p>
          <a:p>
            <a:pPr marL="660175" indent="-660175" algn="just" eaLnBrk="1" hangingPunct="1">
              <a:buFont typeface="Wingdings" pitchFamily="2" charset="2"/>
              <a:buAutoNum type="arabicPeriod" startAt="2"/>
              <a:defRPr/>
            </a:pPr>
            <a:r>
              <a:rPr lang="en-US" sz="1600" b="1" dirty="0">
                <a:cs typeface="Times New Roman" pitchFamily="18" charset="0"/>
              </a:rPr>
              <a:t>To care for the employee’s spouse, son, daughter, or parent with a serious health condition;</a:t>
            </a:r>
          </a:p>
          <a:p>
            <a:pPr marL="660175" indent="-660175" algn="just" eaLnBrk="1" hangingPunct="1">
              <a:buFont typeface="Wingdings" pitchFamily="2" charset="2"/>
              <a:buAutoNum type="arabicPeriod" startAt="2"/>
              <a:defRPr/>
            </a:pPr>
            <a:r>
              <a:rPr lang="en-US" sz="1600" b="1" dirty="0">
                <a:solidFill>
                  <a:srgbClr val="FF0000"/>
                </a:solidFill>
                <a:cs typeface="Times New Roman" pitchFamily="18" charset="0"/>
              </a:rPr>
              <a:t>Because of a </a:t>
            </a:r>
            <a:r>
              <a:rPr lang="en-US" sz="1600" b="1" u="sng" dirty="0">
                <a:solidFill>
                  <a:srgbClr val="FF0000"/>
                </a:solidFill>
                <a:cs typeface="Times New Roman" pitchFamily="18" charset="0"/>
              </a:rPr>
              <a:t>serious health condition </a:t>
            </a:r>
            <a:r>
              <a:rPr lang="en-US" sz="1600" b="1" dirty="0">
                <a:solidFill>
                  <a:srgbClr val="FF0000"/>
                </a:solidFill>
                <a:cs typeface="Times New Roman" pitchFamily="18" charset="0"/>
              </a:rPr>
              <a:t>that makes the employee unable to perform the functions of the employee’s job</a:t>
            </a:r>
            <a:r>
              <a:rPr lang="en-US" sz="1600" b="1" dirty="0">
                <a:cs typeface="Times New Roman" pitchFamily="18" charset="0"/>
              </a:rPr>
              <a:t>;</a:t>
            </a:r>
          </a:p>
          <a:p>
            <a:pPr marL="660175" indent="-660175" algn="just" eaLnBrk="1" hangingPunct="1">
              <a:buFont typeface="Wingdings" pitchFamily="2" charset="2"/>
              <a:buAutoNum type="arabicPeriod" startAt="2"/>
              <a:defRPr/>
            </a:pPr>
            <a:r>
              <a:rPr lang="en-US" sz="1600" b="1" dirty="0">
                <a:cs typeface="Times New Roman" pitchFamily="18" charset="0"/>
              </a:rPr>
              <a:t>Qualifying Exigency; and</a:t>
            </a:r>
          </a:p>
          <a:p>
            <a:pPr marL="660175" indent="-660175" algn="just" eaLnBrk="1" hangingPunct="1">
              <a:lnSpc>
                <a:spcPct val="90000"/>
              </a:lnSpc>
              <a:buFont typeface="Wingdings" pitchFamily="2" charset="2"/>
              <a:buNone/>
              <a:defRPr/>
            </a:pPr>
            <a:r>
              <a:rPr lang="en-US" sz="1600" b="1" dirty="0">
                <a:cs typeface="Times New Roman" pitchFamily="18" charset="0"/>
              </a:rPr>
              <a:t> 6.    	Military caregiver leave (26 workweeks in </a:t>
            </a:r>
            <a:r>
              <a:rPr lang="en-US" sz="1600" b="1" i="1" dirty="0">
                <a:cs typeface="Times New Roman" pitchFamily="18" charset="0"/>
              </a:rPr>
              <a:t>single</a:t>
            </a:r>
            <a:r>
              <a:rPr lang="en-US" sz="1600" b="1" dirty="0">
                <a:cs typeface="Times New Roman" pitchFamily="18" charset="0"/>
              </a:rPr>
              <a:t> 12-month period)</a:t>
            </a:r>
          </a:p>
          <a:p>
            <a:pPr>
              <a:defRPr/>
            </a:pPr>
            <a:endParaRPr lang="en-US" sz="2400" b="1" dirty="0">
              <a:cs typeface="Times New Roman" pitchFamily="18" charset="0"/>
            </a:endParaRPr>
          </a:p>
          <a:p>
            <a:pPr>
              <a:defRPr/>
            </a:pPr>
            <a:endParaRPr lang="en-US" b="1" dirty="0">
              <a:cs typeface="Times New Roman" pitchFamily="18" charset="0"/>
            </a:endParaRPr>
          </a:p>
          <a:p>
            <a:pPr>
              <a:defRPr/>
            </a:pPr>
            <a:endParaRPr lang="en-US" dirty="0"/>
          </a:p>
        </p:txBody>
      </p:sp>
    </p:spTree>
    <p:extLst>
      <p:ext uri="{BB962C8B-B14F-4D97-AF65-F5344CB8AC3E}">
        <p14:creationId xmlns:p14="http://schemas.microsoft.com/office/powerpoint/2010/main" val="33856259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cs typeface="Times New Roman" pitchFamily="18" charset="0"/>
              </a:rPr>
              <a:t>REASON FOR LEAVE:</a:t>
            </a:r>
            <a:br>
              <a:rPr lang="en-US" b="1" dirty="0">
                <a:cs typeface="Times New Roman" pitchFamily="18" charset="0"/>
              </a:rPr>
            </a:br>
            <a:r>
              <a:rPr lang="en-US" b="1" dirty="0">
                <a:effectLst>
                  <a:outerShdw blurRad="38100" dist="38100" dir="2700000" algn="tl">
                    <a:srgbClr val="000000">
                      <a:alpha val="43137"/>
                    </a:srgbClr>
                  </a:outerShdw>
                </a:effectLst>
                <a:cs typeface="Times New Roman" pitchFamily="18" charset="0"/>
              </a:rPr>
              <a:t>Serious Health Condition</a:t>
            </a:r>
            <a:endParaRPr lang="en-US" dirty="0"/>
          </a:p>
        </p:txBody>
      </p:sp>
      <p:sp>
        <p:nvSpPr>
          <p:cNvPr id="3" name="Content Placeholder 2"/>
          <p:cNvSpPr>
            <a:spLocks noGrp="1"/>
          </p:cNvSpPr>
          <p:nvPr>
            <p:ph idx="1"/>
          </p:nvPr>
        </p:nvSpPr>
        <p:spPr/>
        <p:txBody>
          <a:bodyPr/>
          <a:lstStyle/>
          <a:p>
            <a:r>
              <a:rPr lang="en-US" dirty="0">
                <a:cs typeface="Times New Roman" pitchFamily="18" charset="0"/>
              </a:rPr>
              <a:t>“Serious health condition” means an illness, injury, impairment or physical or mental condition that involves </a:t>
            </a:r>
            <a:r>
              <a:rPr lang="en-US" u="sng" dirty="0">
                <a:cs typeface="Times New Roman" pitchFamily="18" charset="0"/>
              </a:rPr>
              <a:t>inpatient</a:t>
            </a:r>
            <a:r>
              <a:rPr lang="en-US" dirty="0">
                <a:cs typeface="Times New Roman" pitchFamily="18" charset="0"/>
              </a:rPr>
              <a:t> </a:t>
            </a:r>
            <a:r>
              <a:rPr lang="en-US" u="sng" dirty="0">
                <a:cs typeface="Times New Roman" pitchFamily="18" charset="0"/>
              </a:rPr>
              <a:t>care</a:t>
            </a:r>
            <a:r>
              <a:rPr lang="en-US" dirty="0">
                <a:cs typeface="Times New Roman" pitchFamily="18" charset="0"/>
              </a:rPr>
              <a:t> or </a:t>
            </a:r>
            <a:r>
              <a:rPr lang="en-US" u="sng" dirty="0">
                <a:cs typeface="Times New Roman" pitchFamily="18" charset="0"/>
              </a:rPr>
              <a:t>continuing treatment by a health care provider</a:t>
            </a:r>
          </a:p>
        </p:txBody>
      </p:sp>
    </p:spTree>
    <p:extLst>
      <p:ext uri="{BB962C8B-B14F-4D97-AF65-F5344CB8AC3E}">
        <p14:creationId xmlns:p14="http://schemas.microsoft.com/office/powerpoint/2010/main" val="41031928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FMLA return</a:t>
            </a:r>
          </a:p>
        </p:txBody>
      </p:sp>
      <p:sp>
        <p:nvSpPr>
          <p:cNvPr id="3" name="Content Placeholder 2"/>
          <p:cNvSpPr>
            <a:spLocks noGrp="1"/>
          </p:cNvSpPr>
          <p:nvPr>
            <p:ph idx="1"/>
          </p:nvPr>
        </p:nvSpPr>
        <p:spPr/>
        <p:txBody>
          <a:bodyPr>
            <a:normAutofit fontScale="85000" lnSpcReduction="20000"/>
          </a:bodyPr>
          <a:lstStyle/>
          <a:p>
            <a:r>
              <a:rPr lang="en-US" dirty="0">
                <a:solidFill>
                  <a:srgbClr val="FF0000"/>
                </a:solidFill>
              </a:rPr>
              <a:t>If an employee is unable to return to work and perform the essential functions of his or her position </a:t>
            </a:r>
            <a:r>
              <a:rPr lang="en-US" dirty="0"/>
              <a:t>due to a physical or mental condition, including the continuation of the serious health condition after expiration of the employee’s FMLA entitlement, the </a:t>
            </a:r>
            <a:r>
              <a:rPr lang="en-US" dirty="0">
                <a:solidFill>
                  <a:srgbClr val="FF0000"/>
                </a:solidFill>
              </a:rPr>
              <a:t>employee has no right under the FMLA to restoration to another job position.</a:t>
            </a:r>
            <a:r>
              <a:rPr lang="en-US" dirty="0"/>
              <a:t> 29 C.F.R. § 825.216(c). However, the employer may have such an obligation under the Americans With Disabilities Act.</a:t>
            </a:r>
          </a:p>
        </p:txBody>
      </p:sp>
    </p:spTree>
    <p:extLst>
      <p:ext uri="{BB962C8B-B14F-4D97-AF65-F5344CB8AC3E}">
        <p14:creationId xmlns:p14="http://schemas.microsoft.com/office/powerpoint/2010/main" val="1618644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400" y="438150"/>
            <a:ext cx="6354274" cy="4232275"/>
          </a:xfrm>
        </p:spPr>
      </p:pic>
    </p:spTree>
    <p:extLst>
      <p:ext uri="{BB962C8B-B14F-4D97-AF65-F5344CB8AC3E}">
        <p14:creationId xmlns:p14="http://schemas.microsoft.com/office/powerpoint/2010/main" val="16678384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xmlns="" id="{BF31C2AE-B6C3-4CAE-8D78-0150F6FE89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14653"/>
            <a:ext cx="6895368" cy="4914194"/>
          </a:xfrm>
        </p:spPr>
      </p:pic>
    </p:spTree>
    <p:extLst>
      <p:ext uri="{BB962C8B-B14F-4D97-AF65-F5344CB8AC3E}">
        <p14:creationId xmlns:p14="http://schemas.microsoft.com/office/powerpoint/2010/main" val="9510335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06CA8916-33E1-4CC7-9C71-1FC51430048C}"/>
              </a:ext>
            </a:extLst>
          </p:cNvPr>
          <p:cNvPicPr>
            <a:picLocks noGrp="1" noChangeAspect="1"/>
          </p:cNvPicPr>
          <p:nvPr>
            <p:ph idx="1"/>
          </p:nvPr>
        </p:nvPicPr>
        <p:blipFill>
          <a:blip r:embed="rId2"/>
          <a:srcRect/>
          <a:stretch/>
        </p:blipFill>
        <p:spPr>
          <a:xfrm>
            <a:off x="898864" y="183703"/>
            <a:ext cx="6997637" cy="4726109"/>
          </a:xfrm>
        </p:spPr>
      </p:pic>
    </p:spTree>
    <p:extLst>
      <p:ext uri="{BB962C8B-B14F-4D97-AF65-F5344CB8AC3E}">
        <p14:creationId xmlns:p14="http://schemas.microsoft.com/office/powerpoint/2010/main" val="341532416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BF31C2AE-B6C3-4CAE-8D78-0150F6FE897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136772" y="114653"/>
            <a:ext cx="5060223" cy="4914194"/>
          </a:xfrm>
        </p:spPr>
      </p:pic>
    </p:spTree>
    <p:extLst>
      <p:ext uri="{BB962C8B-B14F-4D97-AF65-F5344CB8AC3E}">
        <p14:creationId xmlns:p14="http://schemas.microsoft.com/office/powerpoint/2010/main" val="2057723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E0C8EC01-6F4C-4F6F-B6E2-B99D3BF2279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52400" y="57150"/>
            <a:ext cx="8878156" cy="4724400"/>
          </a:xfrm>
        </p:spPr>
      </p:pic>
    </p:spTree>
    <p:extLst>
      <p:ext uri="{BB962C8B-B14F-4D97-AF65-F5344CB8AC3E}">
        <p14:creationId xmlns:p14="http://schemas.microsoft.com/office/powerpoint/2010/main" val="230410129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BF31C2AE-B6C3-4CAE-8D78-0150F6FE897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906260" y="57151"/>
            <a:ext cx="7475740" cy="4998770"/>
          </a:xfrm>
        </p:spPr>
      </p:pic>
    </p:spTree>
    <p:extLst>
      <p:ext uri="{BB962C8B-B14F-4D97-AF65-F5344CB8AC3E}">
        <p14:creationId xmlns:p14="http://schemas.microsoft.com/office/powerpoint/2010/main" val="289390535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Americans with Disabilities Act of 1990 (“ADA”)</a:t>
            </a:r>
            <a:endParaRPr lang="en-US" sz="3200" dirty="0"/>
          </a:p>
        </p:txBody>
      </p:sp>
      <p:sp>
        <p:nvSpPr>
          <p:cNvPr id="3" name="Content Placeholder 2"/>
          <p:cNvSpPr>
            <a:spLocks noGrp="1"/>
          </p:cNvSpPr>
          <p:nvPr>
            <p:ph idx="1"/>
          </p:nvPr>
        </p:nvSpPr>
        <p:spPr/>
        <p:txBody>
          <a:bodyPr>
            <a:normAutofit fontScale="85000" lnSpcReduction="20000"/>
          </a:bodyPr>
          <a:lstStyle/>
          <a:p>
            <a:r>
              <a:rPr lang="en-US" dirty="0"/>
              <a:t>Prohibits all employers with 15 or more employees from discriminating against qualified disabled individuals with regard to any term, condition or privilege of employment. </a:t>
            </a:r>
          </a:p>
          <a:p>
            <a:r>
              <a:rPr lang="en-US" dirty="0"/>
              <a:t>The ADA protects any qualified individual with a disability, which means an individual with a disability who, with or without reasonable accommodation, can perform the “essential functions” of the employment held or desired.</a:t>
            </a:r>
          </a:p>
        </p:txBody>
      </p:sp>
    </p:spTree>
    <p:extLst>
      <p:ext uri="{BB962C8B-B14F-4D97-AF65-F5344CB8AC3E}">
        <p14:creationId xmlns:p14="http://schemas.microsoft.com/office/powerpoint/2010/main" val="21531582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leave </a:t>
            </a:r>
          </a:p>
        </p:txBody>
      </p:sp>
      <p:sp>
        <p:nvSpPr>
          <p:cNvPr id="3" name="Content Placeholder 2"/>
          <p:cNvSpPr>
            <a:spLocks noGrp="1"/>
          </p:cNvSpPr>
          <p:nvPr>
            <p:ph idx="1"/>
          </p:nvPr>
        </p:nvSpPr>
        <p:spPr/>
        <p:txBody>
          <a:bodyPr>
            <a:normAutofit lnSpcReduction="10000"/>
          </a:bodyPr>
          <a:lstStyle/>
          <a:p>
            <a:r>
              <a:rPr lang="en-US" dirty="0"/>
              <a:t>A leave of absence might be a reasonable accommodation in some cases </a:t>
            </a:r>
            <a:r>
              <a:rPr lang="en-US" dirty="0">
                <a:solidFill>
                  <a:srgbClr val="FF0000"/>
                </a:solidFill>
              </a:rPr>
              <a:t>if it would allow an employee to continue work in the immediate future</a:t>
            </a:r>
            <a:r>
              <a:rPr lang="en-US" dirty="0"/>
              <a:t>. </a:t>
            </a:r>
          </a:p>
          <a:p>
            <a:r>
              <a:rPr lang="en-US" dirty="0"/>
              <a:t>But an accommodation is unreasonable if it would only allow an employee to work </a:t>
            </a:r>
            <a:r>
              <a:rPr lang="en-US" u="sng" dirty="0"/>
              <a:t>at some uncertain point in the future</a:t>
            </a:r>
            <a:r>
              <a:rPr lang="en-US" dirty="0"/>
              <a:t>.</a:t>
            </a:r>
          </a:p>
        </p:txBody>
      </p:sp>
    </p:spTree>
    <p:extLst>
      <p:ext uri="{BB962C8B-B14F-4D97-AF65-F5344CB8AC3E}">
        <p14:creationId xmlns:p14="http://schemas.microsoft.com/office/powerpoint/2010/main" val="266406906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229600" cy="4232673"/>
          </a:xfrm>
        </p:spPr>
        <p:txBody>
          <a:bodyPr>
            <a:normAutofit fontScale="40000" lnSpcReduction="20000"/>
          </a:bodyPr>
          <a:lstStyle/>
          <a:p>
            <a:pPr marL="0" indent="0">
              <a:buNone/>
            </a:pPr>
            <a:r>
              <a:rPr lang="en-US" sz="6000" u="sng" dirty="0"/>
              <a:t>Is the condition likely to be fully corrected, or nearly so, at some point in the near future?</a:t>
            </a:r>
          </a:p>
          <a:p>
            <a:pPr marL="0" indent="0">
              <a:buNone/>
            </a:pPr>
            <a:r>
              <a:rPr lang="en-US" sz="6000" dirty="0"/>
              <a:t>An accommodation is probably unreasonable unless it would allow the employee to perform the essential functions of their jobs </a:t>
            </a:r>
            <a:r>
              <a:rPr lang="en-US" sz="6000" dirty="0">
                <a:solidFill>
                  <a:srgbClr val="FF0000"/>
                </a:solidFill>
              </a:rPr>
              <a:t>presently or in the immediate </a:t>
            </a:r>
            <a:r>
              <a:rPr lang="en-US" sz="6000" dirty="0"/>
              <a:t>future.</a:t>
            </a:r>
          </a:p>
          <a:p>
            <a:pPr marL="0" indent="0">
              <a:buNone/>
            </a:pPr>
            <a:endParaRPr lang="en-US" sz="6000" dirty="0"/>
          </a:p>
          <a:p>
            <a:pPr marL="0" indent="0">
              <a:buNone/>
            </a:pPr>
            <a:r>
              <a:rPr lang="en-US" sz="6000" dirty="0"/>
              <a:t>Look to see whether the disabling condition is temporary (not chronic).</a:t>
            </a:r>
          </a:p>
          <a:p>
            <a:pPr marL="0" indent="0">
              <a:buNone/>
            </a:pPr>
            <a:r>
              <a:rPr lang="en-US" sz="6000" dirty="0"/>
              <a:t>What is not temporary? </a:t>
            </a:r>
            <a:endParaRPr lang="en-US" sz="6000" i="1" dirty="0"/>
          </a:p>
          <a:p>
            <a:r>
              <a:rPr lang="en-US" sz="6000" dirty="0"/>
              <a:t>fourteen-year history with cluster headaches</a:t>
            </a:r>
          </a:p>
          <a:p>
            <a:r>
              <a:rPr lang="en-US" sz="6000" dirty="0"/>
              <a:t>ten-year history with high blood pressure</a:t>
            </a:r>
            <a:endParaRPr lang="en-US" dirty="0"/>
          </a:p>
        </p:txBody>
      </p:sp>
    </p:spTree>
    <p:extLst>
      <p:ext uri="{BB962C8B-B14F-4D97-AF65-F5344CB8AC3E}">
        <p14:creationId xmlns:p14="http://schemas.microsoft.com/office/powerpoint/2010/main" val="144401142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0BB637-BB38-4265-A7F9-72B4A5435D9E}"/>
              </a:ext>
            </a:extLst>
          </p:cNvPr>
          <p:cNvSpPr>
            <a:spLocks noGrp="1"/>
          </p:cNvSpPr>
          <p:nvPr>
            <p:ph type="title"/>
          </p:nvPr>
        </p:nvSpPr>
        <p:spPr/>
        <p:txBody>
          <a:bodyPr/>
          <a:lstStyle/>
          <a:p>
            <a:r>
              <a:rPr lang="en-US" dirty="0"/>
              <a:t>Indefinite leave is not required</a:t>
            </a:r>
          </a:p>
        </p:txBody>
      </p:sp>
      <p:sp>
        <p:nvSpPr>
          <p:cNvPr id="3" name="Content Placeholder 2">
            <a:extLst>
              <a:ext uri="{FF2B5EF4-FFF2-40B4-BE49-F238E27FC236}">
                <a16:creationId xmlns:a16="http://schemas.microsoft.com/office/drawing/2014/main" xmlns="" id="{72A00FE3-ECD3-4383-AD52-994266DFA46E}"/>
              </a:ext>
            </a:extLst>
          </p:cNvPr>
          <p:cNvSpPr>
            <a:spLocks noGrp="1"/>
          </p:cNvSpPr>
          <p:nvPr>
            <p:ph idx="1"/>
          </p:nvPr>
        </p:nvSpPr>
        <p:spPr/>
        <p:txBody>
          <a:bodyPr>
            <a:normAutofit/>
          </a:bodyPr>
          <a:lstStyle/>
          <a:p>
            <a:r>
              <a:rPr lang="en-US" dirty="0"/>
              <a:t>A request for indefinite leave is not a “reasonable” accommodation because such a request does not allow the employee to perform the essential functions of the job in the near future.</a:t>
            </a:r>
          </a:p>
        </p:txBody>
      </p:sp>
    </p:spTree>
    <p:extLst>
      <p:ext uri="{BB962C8B-B14F-4D97-AF65-F5344CB8AC3E}">
        <p14:creationId xmlns:p14="http://schemas.microsoft.com/office/powerpoint/2010/main" val="397605756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D90DAD-3DA4-4061-8154-33BB4C2A2B0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408FC288-31AB-4A75-8396-2F0A41B27B05}"/>
              </a:ext>
            </a:extLst>
          </p:cNvPr>
          <p:cNvSpPr>
            <a:spLocks noGrp="1"/>
          </p:cNvSpPr>
          <p:nvPr>
            <p:ph idx="1"/>
          </p:nvPr>
        </p:nvSpPr>
        <p:spPr/>
        <p:txBody>
          <a:bodyPr>
            <a:normAutofit/>
          </a:bodyPr>
          <a:lstStyle/>
          <a:p>
            <a:r>
              <a:rPr lang="en-US" u="sng" dirty="0"/>
              <a:t>Luke v. Bd. of Trustees of Fla. A &amp; M Univ.</a:t>
            </a:r>
            <a:r>
              <a:rPr lang="en-US" dirty="0"/>
              <a:t>, 674 F. </a:t>
            </a:r>
            <a:r>
              <a:rPr lang="en-US" dirty="0" err="1"/>
              <a:t>App’x</a:t>
            </a:r>
            <a:r>
              <a:rPr lang="en-US" dirty="0"/>
              <a:t> 847, 850 (11th Cir. Dec. 22, 2016)</a:t>
            </a:r>
          </a:p>
          <a:p>
            <a:r>
              <a:rPr lang="en-US" dirty="0"/>
              <a:t>(holding request for additional leave of six months unreasonable where plaintiff had already received nine months of leave).</a:t>
            </a:r>
          </a:p>
        </p:txBody>
      </p:sp>
    </p:spTree>
    <p:extLst>
      <p:ext uri="{BB962C8B-B14F-4D97-AF65-F5344CB8AC3E}">
        <p14:creationId xmlns:p14="http://schemas.microsoft.com/office/powerpoint/2010/main" val="199122632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655567-13BA-4194-92FD-83CD421DE58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E0E47856-7A95-4912-9328-3A0897E93466}"/>
              </a:ext>
            </a:extLst>
          </p:cNvPr>
          <p:cNvSpPr>
            <a:spLocks noGrp="1"/>
          </p:cNvSpPr>
          <p:nvPr>
            <p:ph idx="1"/>
          </p:nvPr>
        </p:nvSpPr>
        <p:spPr/>
        <p:txBody>
          <a:bodyPr/>
          <a:lstStyle/>
          <a:p>
            <a:r>
              <a:rPr lang="en-US" dirty="0"/>
              <a:t>Application of a “per se” rule is impermissible</a:t>
            </a:r>
          </a:p>
          <a:p>
            <a:r>
              <a:rPr lang="en-US" dirty="0"/>
              <a:t>an individualized inquiry should be made, even if the leave exceeds what would normally be considered reasonable</a:t>
            </a:r>
          </a:p>
        </p:txBody>
      </p:sp>
    </p:spTree>
    <p:extLst>
      <p:ext uri="{BB962C8B-B14F-4D97-AF65-F5344CB8AC3E}">
        <p14:creationId xmlns:p14="http://schemas.microsoft.com/office/powerpoint/2010/main" val="242330922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600200" y="2876550"/>
            <a:ext cx="6400800" cy="13144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a:p>
        </p:txBody>
      </p:sp>
      <p:sp>
        <p:nvSpPr>
          <p:cNvPr id="12" name="TextBox 11"/>
          <p:cNvSpPr txBox="1"/>
          <p:nvPr/>
        </p:nvSpPr>
        <p:spPr>
          <a:xfrm>
            <a:off x="5912796" y="4817422"/>
            <a:ext cx="3002604" cy="292388"/>
          </a:xfrm>
          <a:prstGeom prst="rect">
            <a:avLst/>
          </a:prstGeom>
          <a:noFill/>
        </p:spPr>
        <p:txBody>
          <a:bodyPr wrap="square" rtlCol="0">
            <a:spAutoFit/>
          </a:bodyPr>
          <a:lstStyle/>
          <a:p>
            <a:pPr algn="r"/>
            <a:r>
              <a:rPr lang="en-US" sz="1300" dirty="0">
                <a:solidFill>
                  <a:schemeClr val="bg1"/>
                </a:solidFill>
                <a:latin typeface="Fedra Sans Std Medium" pitchFamily="34" charset="0"/>
              </a:rPr>
              <a:t>www.hrflorida.org </a:t>
            </a:r>
          </a:p>
        </p:txBody>
      </p:sp>
      <p:sp>
        <p:nvSpPr>
          <p:cNvPr id="2" name="TextBox 1"/>
          <p:cNvSpPr txBox="1"/>
          <p:nvPr/>
        </p:nvSpPr>
        <p:spPr>
          <a:xfrm>
            <a:off x="304800" y="209550"/>
            <a:ext cx="8686800" cy="369332"/>
          </a:xfrm>
          <a:prstGeom prst="rect">
            <a:avLst/>
          </a:prstGeom>
          <a:noFill/>
        </p:spPr>
        <p:txBody>
          <a:bodyPr wrap="square" rtlCol="0">
            <a:spAutoFit/>
          </a:bodyPr>
          <a:lstStyle/>
          <a:p>
            <a:r>
              <a:rPr lang="en-US" dirty="0"/>
              <a:t>Can a blind person sue your business because he can’t navigate your website?</a:t>
            </a:r>
          </a:p>
        </p:txBody>
      </p:sp>
      <p:pic>
        <p:nvPicPr>
          <p:cNvPr id="133"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199" y="557772"/>
            <a:ext cx="6225255" cy="4147577"/>
          </a:xfrm>
          <a:prstGeom prst="rect">
            <a:avLst/>
          </a:prstGeom>
        </p:spPr>
      </p:pic>
    </p:spTree>
    <p:extLst>
      <p:ext uri="{BB962C8B-B14F-4D97-AF65-F5344CB8AC3E}">
        <p14:creationId xmlns:p14="http://schemas.microsoft.com/office/powerpoint/2010/main" val="400446024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600200" y="2876550"/>
            <a:ext cx="6400800" cy="13144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a:p>
        </p:txBody>
      </p:sp>
      <p:sp>
        <p:nvSpPr>
          <p:cNvPr id="12" name="TextBox 11"/>
          <p:cNvSpPr txBox="1"/>
          <p:nvPr/>
        </p:nvSpPr>
        <p:spPr>
          <a:xfrm>
            <a:off x="5912796" y="4817422"/>
            <a:ext cx="3002604" cy="292388"/>
          </a:xfrm>
          <a:prstGeom prst="rect">
            <a:avLst/>
          </a:prstGeom>
          <a:noFill/>
        </p:spPr>
        <p:txBody>
          <a:bodyPr wrap="square" rtlCol="0">
            <a:spAutoFit/>
          </a:bodyPr>
          <a:lstStyle/>
          <a:p>
            <a:pPr algn="r"/>
            <a:r>
              <a:rPr lang="en-US" sz="1300" dirty="0">
                <a:solidFill>
                  <a:schemeClr val="bg1"/>
                </a:solidFill>
                <a:latin typeface="Fedra Sans Std Medium" pitchFamily="34" charset="0"/>
              </a:rPr>
              <a:t>www.hrflorida.org </a:t>
            </a:r>
          </a:p>
        </p:txBody>
      </p:sp>
      <p:sp>
        <p:nvSpPr>
          <p:cNvPr id="2" name="TextBox 1"/>
          <p:cNvSpPr txBox="1"/>
          <p:nvPr/>
        </p:nvSpPr>
        <p:spPr>
          <a:xfrm>
            <a:off x="304800" y="285750"/>
            <a:ext cx="8406821" cy="523220"/>
          </a:xfrm>
          <a:prstGeom prst="rect">
            <a:avLst/>
          </a:prstGeom>
          <a:noFill/>
        </p:spPr>
        <p:txBody>
          <a:bodyPr wrap="square" rtlCol="0">
            <a:spAutoFit/>
          </a:bodyPr>
          <a:lstStyle/>
          <a:p>
            <a:r>
              <a:rPr lang="en-US" sz="2800" u="sng" dirty="0"/>
              <a:t>Which employers are covered by Title III of the ADA?</a:t>
            </a:r>
            <a:r>
              <a:rPr lang="en-US" sz="2800" dirty="0"/>
              <a:t> </a:t>
            </a:r>
          </a:p>
        </p:txBody>
      </p:sp>
      <p:sp>
        <p:nvSpPr>
          <p:cNvPr id="3" name="TextBox 2"/>
          <p:cNvSpPr txBox="1"/>
          <p:nvPr/>
        </p:nvSpPr>
        <p:spPr>
          <a:xfrm>
            <a:off x="533400" y="1047750"/>
            <a:ext cx="8178221" cy="2554545"/>
          </a:xfrm>
          <a:prstGeom prst="rect">
            <a:avLst/>
          </a:prstGeom>
          <a:noFill/>
        </p:spPr>
        <p:txBody>
          <a:bodyPr wrap="square" rtlCol="0">
            <a:spAutoFit/>
          </a:bodyPr>
          <a:lstStyle/>
          <a:p>
            <a:r>
              <a:rPr lang="en-US" sz="2000" dirty="0"/>
              <a:t>Title III prohibits discrimination on the basis of disability in the activities of </a:t>
            </a:r>
            <a:r>
              <a:rPr lang="en-US" sz="2000" dirty="0">
                <a:solidFill>
                  <a:srgbClr val="FF0000"/>
                </a:solidFill>
              </a:rPr>
              <a:t>places of public accommodations</a:t>
            </a:r>
            <a:r>
              <a:rPr lang="en-US" sz="2000" dirty="0"/>
              <a:t> (businesses that are generally open to the public and that fall into one of 12 categories listed in the ADA, such as restaurants, movie theaters, schools, day care facilities, recreation facilities, and doctors' offices) and requires newly constructed or altered places of public accommodation—as well as commercial facilities (privately owned, nonresidential facilities such as factories, warehouses, or office buildings)—to comply with the ADA Standards.</a:t>
            </a:r>
          </a:p>
        </p:txBody>
      </p:sp>
    </p:spTree>
    <p:extLst>
      <p:ext uri="{BB962C8B-B14F-4D97-AF65-F5344CB8AC3E}">
        <p14:creationId xmlns:p14="http://schemas.microsoft.com/office/powerpoint/2010/main" val="357074533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600200" y="2876550"/>
            <a:ext cx="6400800" cy="13144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a:p>
        </p:txBody>
      </p:sp>
      <p:sp>
        <p:nvSpPr>
          <p:cNvPr id="12" name="TextBox 11"/>
          <p:cNvSpPr txBox="1"/>
          <p:nvPr/>
        </p:nvSpPr>
        <p:spPr>
          <a:xfrm>
            <a:off x="5912796" y="4817422"/>
            <a:ext cx="3002604" cy="292388"/>
          </a:xfrm>
          <a:prstGeom prst="rect">
            <a:avLst/>
          </a:prstGeom>
          <a:noFill/>
        </p:spPr>
        <p:txBody>
          <a:bodyPr wrap="square" rtlCol="0">
            <a:spAutoFit/>
          </a:bodyPr>
          <a:lstStyle/>
          <a:p>
            <a:pPr algn="r"/>
            <a:r>
              <a:rPr lang="en-US" sz="1300" dirty="0">
                <a:solidFill>
                  <a:schemeClr val="bg1"/>
                </a:solidFill>
                <a:latin typeface="Fedra Sans Std Medium" pitchFamily="34" charset="0"/>
              </a:rPr>
              <a:t>www.hrflorida.org </a:t>
            </a:r>
          </a:p>
        </p:txBody>
      </p:sp>
      <p:pic>
        <p:nvPicPr>
          <p:cNvPr id="133"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09550"/>
            <a:ext cx="7248224" cy="4607872"/>
          </a:xfrm>
          <a:prstGeom prst="rect">
            <a:avLst/>
          </a:prstGeom>
        </p:spPr>
      </p:pic>
    </p:spTree>
    <p:extLst>
      <p:ext uri="{BB962C8B-B14F-4D97-AF65-F5344CB8AC3E}">
        <p14:creationId xmlns:p14="http://schemas.microsoft.com/office/powerpoint/2010/main" val="17933390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2399</Words>
  <Application>Microsoft Office PowerPoint</Application>
  <PresentationFormat>On-screen Show (16:9)</PresentationFormat>
  <Paragraphs>225</Paragraphs>
  <Slides>100</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100</vt:i4>
      </vt:variant>
    </vt:vector>
  </HeadingPairs>
  <TitlesOfParts>
    <vt:vector size="106" baseType="lpstr">
      <vt:lpstr>Arial</vt:lpstr>
      <vt:lpstr>Calibri</vt:lpstr>
      <vt:lpstr>Fedra Sans Std Medium</vt:lpstr>
      <vt:lpstr>Times New Roman</vt:lpstr>
      <vt:lpstr>Wingdings</vt:lpstr>
      <vt:lpstr>Office Theme</vt:lpstr>
      <vt:lpstr> David Miklas Law Office of David Miklas, P.A. Representing Florida Employers Since 1998 www.MiklasEmploymentLaw.com facebook.com/FloridaEmploymentLaw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Reasonable accommodations may include:</vt:lpstr>
      <vt:lpstr>She did not ask for a religious accommodation!</vt:lpstr>
      <vt:lpstr>This was Title VII – not the ADA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Employer’s position:</vt:lpstr>
      <vt:lpstr>Jury verdict for employee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Americans with Disabilities 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Americans with Disabilities Act</vt:lpstr>
      <vt:lpstr>Does the ADA Require Automatic Reassignment to Another Position?</vt:lpstr>
      <vt:lpstr>PowerPoint Presentation</vt:lpstr>
      <vt:lpstr>Does the employer have to transfer her?</vt:lpstr>
      <vt:lpstr>PowerPoint Presentation</vt:lpstr>
      <vt:lpstr>PowerPoint Presentation</vt:lpstr>
      <vt:lpstr>PowerPoint Presentation</vt:lpstr>
      <vt:lpstr>PowerPoint Presentation</vt:lpstr>
      <vt:lpstr>* footnote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 you fire a worker if she cannot work after using up all 12 weeks of her leave under the Family Medical Leave Act?</vt:lpstr>
      <vt:lpstr>Who is a “covered employer” under FMLA?</vt:lpstr>
      <vt:lpstr>Who is an Eligible Employee?</vt:lpstr>
      <vt:lpstr>Qualifying Reasons for  Taking FMLA Leave</vt:lpstr>
      <vt:lpstr>REASON FOR LEAVE: Serious Health Condition</vt:lpstr>
      <vt:lpstr>FMLA return</vt:lpstr>
      <vt:lpstr>PowerPoint Presentation</vt:lpstr>
      <vt:lpstr>PowerPoint Presentation</vt:lpstr>
      <vt:lpstr>PowerPoint Presentation</vt:lpstr>
      <vt:lpstr>PowerPoint Presentation</vt:lpstr>
      <vt:lpstr>PowerPoint Presentation</vt:lpstr>
      <vt:lpstr>Americans with Disabilities Act of 1990 (“ADA”)</vt:lpstr>
      <vt:lpstr>Additional leave </vt:lpstr>
      <vt:lpstr>PowerPoint Presentation</vt:lpstr>
      <vt:lpstr>Indefinite leave is not required</vt:lpstr>
      <vt:lpstr>PowerPoint Presentation</vt:lpstr>
      <vt:lpstr>PowerPoint Presentation</vt:lpstr>
      <vt:lpstr>PowerPoint Presentation</vt:lpstr>
      <vt:lpstr>PowerPoint Presentation</vt:lpstr>
      <vt:lpstr>PowerPoint Presentation</vt:lpstr>
      <vt:lpstr>Questions?  Newsletter?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David Miklas Law Office of David Miklas, P.A. Representing Florida Employers Since 1998 www.MiklasEmploymentLaw.com facebook.com/FloridaEmploymentLaw</dc:title>
  <dc:creator>David Miklas</dc:creator>
  <cp:lastModifiedBy>Friedman, Babette</cp:lastModifiedBy>
  <cp:revision>32</cp:revision>
  <dcterms:created xsi:type="dcterms:W3CDTF">2019-04-15T11:32:20Z</dcterms:created>
  <dcterms:modified xsi:type="dcterms:W3CDTF">2020-04-23T19:14:20Z</dcterms:modified>
</cp:coreProperties>
</file>