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72" r:id="rId6"/>
    <p:sldId id="273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75" r:id="rId16"/>
    <p:sldId id="276" r:id="rId17"/>
    <p:sldId id="268" r:id="rId18"/>
    <p:sldId id="269" r:id="rId19"/>
    <p:sldId id="270" r:id="rId20"/>
    <p:sldId id="271" r:id="rId21"/>
    <p:sldId id="278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1" autoAdjust="0"/>
    <p:restoredTop sz="94660"/>
  </p:normalViewPr>
  <p:slideViewPr>
    <p:cSldViewPr snapToGrid="0">
      <p:cViewPr varScale="1">
        <p:scale>
          <a:sx n="64" d="100"/>
          <a:sy n="64" d="100"/>
        </p:scale>
        <p:origin x="35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3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3/11/2020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hyperlink" Target="mailto:Behrlich@wsh-law.com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3917" y="873092"/>
            <a:ext cx="9448800" cy="1825096"/>
          </a:xfrm>
        </p:spPr>
        <p:txBody>
          <a:bodyPr/>
          <a:lstStyle/>
          <a:p>
            <a:r>
              <a:rPr lang="en-US" dirty="0" smtClean="0"/>
              <a:t>FMLA &amp; Military leave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80986"/>
            <a:ext cx="9448800" cy="2242159"/>
          </a:xfrm>
        </p:spPr>
        <p:txBody>
          <a:bodyPr>
            <a:normAutofit/>
          </a:bodyPr>
          <a:lstStyle/>
          <a:p>
            <a:r>
              <a:rPr lang="en-US" dirty="0" smtClean="0"/>
              <a:t>How do they intersect?</a:t>
            </a:r>
          </a:p>
          <a:p>
            <a:pPr lvl="3"/>
            <a:r>
              <a:rPr lang="en-US" dirty="0" smtClean="0"/>
              <a:t>				</a:t>
            </a:r>
          </a:p>
          <a:p>
            <a:pPr lvl="3"/>
            <a:r>
              <a:rPr lang="en-US" dirty="0"/>
              <a:t>	</a:t>
            </a:r>
            <a:r>
              <a:rPr lang="en-US" dirty="0" smtClean="0"/>
              <a:t>			</a:t>
            </a:r>
          </a:p>
          <a:p>
            <a:pPr lvl="3"/>
            <a:r>
              <a:rPr lang="en-US" dirty="0"/>
              <a:t>	</a:t>
            </a:r>
            <a:r>
              <a:rPr lang="en-US" dirty="0" smtClean="0"/>
              <a:t>			Presented by Brooke Ehrlich, Esq. </a:t>
            </a:r>
          </a:p>
          <a:p>
            <a:pPr lvl="2"/>
            <a:r>
              <a:rPr lang="en-US" sz="1600" dirty="0" smtClean="0"/>
              <a:t>				        Weiss Serota Helfman Cole &amp; Bierman</a:t>
            </a:r>
          </a:p>
          <a:p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66900" y="4458137"/>
            <a:ext cx="1695611" cy="1695611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66900" y="6222146"/>
            <a:ext cx="1724842" cy="47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69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9382" y="1803405"/>
            <a:ext cx="11704319" cy="1029736"/>
          </a:xfrm>
        </p:spPr>
        <p:txBody>
          <a:bodyPr>
            <a:normAutofit/>
          </a:bodyPr>
          <a:lstStyle/>
          <a:p>
            <a:r>
              <a:rPr lang="en-US" sz="4000" dirty="0" smtClean="0"/>
              <a:t>how is “serious injury or illness defined?”</a:t>
            </a:r>
            <a:endParaRPr lang="en-US" sz="4000" dirty="0"/>
          </a:p>
        </p:txBody>
      </p:sp>
      <p:pic>
        <p:nvPicPr>
          <p:cNvPr id="4" name="Picture 3" descr="Combat PTSD News | Wounded Times: Woman Doesn't Understand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726" y="3078020"/>
            <a:ext cx="5257278" cy="3502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75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9382" y="1803405"/>
            <a:ext cx="11704319" cy="1825096"/>
          </a:xfrm>
        </p:spPr>
        <p:txBody>
          <a:bodyPr>
            <a:normAutofit/>
          </a:bodyPr>
          <a:lstStyle/>
          <a:p>
            <a:r>
              <a:rPr lang="en-US" sz="4000" dirty="0" smtClean="0"/>
              <a:t>how are pre-existing injuries or illnesses handled?</a:t>
            </a:r>
            <a:endParaRPr lang="en-US" sz="4000" dirty="0"/>
          </a:p>
        </p:txBody>
      </p:sp>
      <p:pic>
        <p:nvPicPr>
          <p:cNvPr id="4" name="Picture 3" descr="Your Blog - vengefulapocaly7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345" y="3458556"/>
            <a:ext cx="4281055" cy="285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21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9382" y="1280161"/>
            <a:ext cx="11704319" cy="1670858"/>
          </a:xfrm>
        </p:spPr>
        <p:txBody>
          <a:bodyPr>
            <a:normAutofit/>
          </a:bodyPr>
          <a:lstStyle/>
          <a:p>
            <a:r>
              <a:rPr lang="en-US" sz="4000" dirty="0" smtClean="0"/>
              <a:t>What health care providers are authorized to certify the leave?</a:t>
            </a:r>
            <a:endParaRPr lang="en-US" sz="4000" dirty="0"/>
          </a:p>
        </p:txBody>
      </p:sp>
      <p:pic>
        <p:nvPicPr>
          <p:cNvPr id="4" name="Picture 3" descr="Paid Clinical Trial Volunteers Needed ($95-250/day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0" y="3238847"/>
            <a:ext cx="4762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21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9382" y="1803405"/>
            <a:ext cx="11704319" cy="1825096"/>
          </a:xfrm>
        </p:spPr>
        <p:txBody>
          <a:bodyPr>
            <a:normAutofit/>
          </a:bodyPr>
          <a:lstStyle/>
          <a:p>
            <a:r>
              <a:rPr lang="en-US" sz="4000" dirty="0" smtClean="0"/>
              <a:t>The foreign deployment requirement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0"/>
            <a:ext cx="9448800" cy="1421938"/>
          </a:xfrm>
        </p:spPr>
        <p:txBody>
          <a:bodyPr>
            <a:normAutofit/>
          </a:bodyPr>
          <a:lstStyle/>
          <a:p>
            <a:r>
              <a:rPr lang="en-US" dirty="0" smtClean="0"/>
              <a:t>What does this mean?  </a:t>
            </a:r>
          </a:p>
          <a:p>
            <a:r>
              <a:rPr lang="en-US" dirty="0" smtClean="0"/>
              <a:t>How does it impact qualifying exigency leave?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71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6641869" cy="1180864"/>
          </a:xfrm>
        </p:spPr>
        <p:txBody>
          <a:bodyPr>
            <a:normAutofit/>
          </a:bodyPr>
          <a:lstStyle/>
          <a:p>
            <a:r>
              <a:rPr lang="en-US" sz="6300" dirty="0" smtClean="0"/>
              <a:t>enforcement</a:t>
            </a:r>
            <a:endParaRPr lang="en-US" sz="63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067396"/>
            <a:ext cx="9448800" cy="1986742"/>
          </a:xfrm>
        </p:spPr>
        <p:txBody>
          <a:bodyPr>
            <a:normAutofit/>
          </a:bodyPr>
          <a:lstStyle/>
          <a:p>
            <a:pPr marL="342900" indent="-342900">
              <a:buFontTx/>
              <a:buChar char="-"/>
            </a:pPr>
            <a:r>
              <a:rPr lang="en-US" dirty="0" smtClean="0"/>
              <a:t>I</a:t>
            </a:r>
            <a:r>
              <a:rPr lang="en-US" dirty="0" smtClean="0">
                <a:ea typeface="Arial Unicode MS" pitchFamily="34" charset="-128"/>
                <a:cs typeface="Arial Unicode MS" pitchFamily="34" charset="-128"/>
              </a:rPr>
              <a:t>t </a:t>
            </a:r>
            <a:r>
              <a:rPr lang="en-US" dirty="0">
                <a:ea typeface="Arial Unicode MS" pitchFamily="34" charset="-128"/>
                <a:cs typeface="Arial Unicode MS" pitchFamily="34" charset="-128"/>
              </a:rPr>
              <a:t>is unlawful for any employer to interfere with, restrain, or deny the exercise of or the attempt to exercise any right provided by the </a:t>
            </a:r>
            <a:r>
              <a:rPr lang="en-US" dirty="0" smtClean="0">
                <a:ea typeface="Arial Unicode MS" pitchFamily="34" charset="-128"/>
                <a:cs typeface="Arial Unicode MS" pitchFamily="34" charset="-128"/>
              </a:rPr>
              <a:t>FMLA.</a:t>
            </a:r>
          </a:p>
          <a:p>
            <a:pPr marL="342900" indent="-342900">
              <a:buFontTx/>
              <a:buChar char="-"/>
            </a:pPr>
            <a:r>
              <a:rPr lang="en-US" dirty="0" smtClean="0">
                <a:ea typeface="Arial Unicode MS" pitchFamily="34" charset="-128"/>
                <a:cs typeface="Arial Unicode MS" pitchFamily="34" charset="-128"/>
              </a:rPr>
              <a:t>It </a:t>
            </a:r>
            <a:r>
              <a:rPr lang="en-US" dirty="0">
                <a:ea typeface="Arial Unicode MS" pitchFamily="34" charset="-128"/>
                <a:cs typeface="Arial Unicode MS" pitchFamily="34" charset="-128"/>
              </a:rPr>
              <a:t>is also unlawful for an employer to discharge or discriminate against any individual for opposing any practice, or because of involvement in any proceeding, related to the FMLA.</a:t>
            </a:r>
          </a:p>
        </p:txBody>
      </p:sp>
      <p:pic>
        <p:nvPicPr>
          <p:cNvPr id="4" name="Picture 3" descr="Philosophical Disquisitions: Is Judicial Review Compatible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928" y="713528"/>
            <a:ext cx="3579554" cy="201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18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Am I required to pay my public-sector employee who takes a leave of absence for military training?  </a:t>
            </a:r>
          </a:p>
          <a:p>
            <a:r>
              <a:rPr lang="en-US" dirty="0" smtClean="0"/>
              <a:t>How long am I required to “hold” the position of an employee who is on military leave of absence?</a:t>
            </a:r>
          </a:p>
          <a:p>
            <a:r>
              <a:rPr lang="en-US" dirty="0" smtClean="0"/>
              <a:t>How do I handle an employee who, I suspect, is abusing the system by volunteering for military training?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48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4373"/>
            <a:ext cx="10820400" cy="1293028"/>
          </a:xfrm>
        </p:spPr>
        <p:txBody>
          <a:bodyPr/>
          <a:lstStyle/>
          <a:p>
            <a:r>
              <a:rPr lang="en-US" dirty="0" smtClean="0"/>
              <a:t>Tips for curbing </a:t>
            </a:r>
            <a:r>
              <a:rPr lang="en-US" dirty="0" err="1" smtClean="0"/>
              <a:t>fmla</a:t>
            </a:r>
            <a:r>
              <a:rPr lang="en-US" dirty="0" smtClean="0"/>
              <a:t> abuse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written leave request forms.</a:t>
            </a:r>
          </a:p>
          <a:p>
            <a:r>
              <a:rPr lang="en-US" dirty="0" smtClean="0"/>
              <a:t>Question employees, and then question them some more.</a:t>
            </a:r>
          </a:p>
          <a:p>
            <a:r>
              <a:rPr lang="en-US" dirty="0" smtClean="0"/>
              <a:t>Call-in procedures still apply.</a:t>
            </a:r>
          </a:p>
          <a:p>
            <a:r>
              <a:rPr lang="en-US" dirty="0" smtClean="0"/>
              <a:t>Check in periodically re status.</a:t>
            </a:r>
          </a:p>
          <a:p>
            <a:r>
              <a:rPr lang="en-US" dirty="0" smtClean="0"/>
              <a:t>Medical certification is key, require certification when applicable.</a:t>
            </a:r>
          </a:p>
          <a:p>
            <a:r>
              <a:rPr lang="en-US" dirty="0" smtClean="0"/>
              <a:t>Review patterns of absences.</a:t>
            </a:r>
          </a:p>
          <a:p>
            <a:r>
              <a:rPr lang="en-US" dirty="0" smtClean="0"/>
              <a:t>Update your FMLA policy and procedures.</a:t>
            </a:r>
          </a:p>
          <a:p>
            <a:r>
              <a:rPr lang="en-US" dirty="0" smtClean="0"/>
              <a:t>Surveillance?  Yes, but be very careful.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81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523245"/>
            <a:ext cx="8237913" cy="1180864"/>
          </a:xfrm>
        </p:spPr>
        <p:txBody>
          <a:bodyPr>
            <a:normAutofit/>
          </a:bodyPr>
          <a:lstStyle/>
          <a:p>
            <a:r>
              <a:rPr lang="en-US" sz="5000" dirty="0" smtClean="0"/>
              <a:t>Recent </a:t>
            </a:r>
            <a:r>
              <a:rPr lang="en-US" sz="5000" dirty="0" err="1" smtClean="0"/>
              <a:t>fmla</a:t>
            </a:r>
            <a:r>
              <a:rPr lang="en-US" sz="5000" dirty="0" smtClean="0"/>
              <a:t> cases</a:t>
            </a:r>
            <a:endParaRPr lang="en-US" sz="5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704109"/>
            <a:ext cx="9448800" cy="3350029"/>
          </a:xfrm>
        </p:spPr>
        <p:txBody>
          <a:bodyPr>
            <a:normAutofit lnSpcReduction="10000"/>
          </a:bodyPr>
          <a:lstStyle/>
          <a:p>
            <a:pPr marL="285750" lvl="0" indent="-285750" defTabSz="457200" fontAlgn="base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Moore v. GPS Hospitality Partners </a:t>
            </a:r>
          </a:p>
          <a:p>
            <a:pPr marL="285750" lvl="0" indent="-285750" defTabSz="457200" fontAlgn="base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l" defTabSz="457200" fontAlgn="base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Many courts have upheld a two-call notice requirement (for example, supervisor and HR or HR and third-party leave administrator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l" defTabSz="457200" fontAlgn="base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Repeatedly found such procedures lawful and upheld denial of FMLA leave based on failure to follow two-call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procedure.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l" defTabSz="457200" fontAlgn="base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The requirement that employees must follow “usual and customary notice and procedural requirements” to obtain FMLA does not permit employers to deny leave based on a failure to comply with more stringent notice requirements applicable only to FMLA requests. </a:t>
            </a:r>
          </a:p>
          <a:p>
            <a:pPr marL="742950" lvl="1" indent="-285750" algn="l" defTabSz="457200" fontAlgn="base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Cannot deny or delay FMLA leave based on notice requirement more rigorous than what is required for other types of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leave.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09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523245"/>
            <a:ext cx="8237913" cy="1180864"/>
          </a:xfrm>
        </p:spPr>
        <p:txBody>
          <a:bodyPr>
            <a:normAutofit/>
          </a:bodyPr>
          <a:lstStyle/>
          <a:p>
            <a:r>
              <a:rPr lang="en-US" sz="5000" dirty="0" smtClean="0"/>
              <a:t>Recent </a:t>
            </a:r>
            <a:r>
              <a:rPr lang="en-US" sz="5000" dirty="0" err="1" smtClean="0"/>
              <a:t>fmla</a:t>
            </a:r>
            <a:r>
              <a:rPr lang="en-US" sz="5000" dirty="0" smtClean="0"/>
              <a:t> cases</a:t>
            </a:r>
            <a:endParaRPr lang="en-US" sz="5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704109"/>
            <a:ext cx="9448800" cy="3350029"/>
          </a:xfrm>
        </p:spPr>
        <p:txBody>
          <a:bodyPr>
            <a:normAutofit lnSpcReduction="10000"/>
          </a:bodyPr>
          <a:lstStyle/>
          <a:p>
            <a:pPr marL="285750" lvl="0" indent="-285750" defTabSz="457200" fontAlgn="base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Holladay v. Rockwell Collins, Inc.</a:t>
            </a:r>
          </a:p>
          <a:p>
            <a:pPr marL="285750" lvl="0" indent="-285750" defTabSz="457200" fontAlgn="base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l" defTabSz="457200" fontAlgn="base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Employee approved for intermittent leave for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migraines.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l" defTabSz="457200" fontAlgn="base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Absent from work four consecutive days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l" defTabSz="457200" fontAlgn="base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Left a voicemail for her supervisor to report her absence each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day.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l" defTabSz="457200" fontAlgn="base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Dispute as to content of voicemails – “migraine,” “illness,” “doctor’s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visit.”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l" defTabSz="457200" fontAlgn="base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Court found that if she cited migraines as the reason for her absence, company should have designated her absences as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FMLA.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l" defTabSz="457200" fontAlgn="base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If she only said she was ill, her notice was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deficient.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l" defTabSz="457200" fontAlgn="base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Company also argued that she failed to comply with its requirement to provide a doctor’s note prior to the start of her shift on the fourth day of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absence.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l" defTabSz="457200" fontAlgn="base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Court found this policy more onerous than FMLA medical certification requirements and could not be used to deny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FMLA.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04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523245"/>
            <a:ext cx="8237913" cy="1180864"/>
          </a:xfrm>
        </p:spPr>
        <p:txBody>
          <a:bodyPr>
            <a:normAutofit/>
          </a:bodyPr>
          <a:lstStyle/>
          <a:p>
            <a:r>
              <a:rPr lang="en-US" sz="5000" dirty="0" smtClean="0"/>
              <a:t>Recent </a:t>
            </a:r>
            <a:r>
              <a:rPr lang="en-US" sz="5000" dirty="0" err="1" smtClean="0"/>
              <a:t>fmla</a:t>
            </a:r>
            <a:r>
              <a:rPr lang="en-US" sz="5000" dirty="0" smtClean="0"/>
              <a:t> cases</a:t>
            </a:r>
            <a:endParaRPr lang="en-US" sz="5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704109"/>
            <a:ext cx="9448800" cy="3350029"/>
          </a:xfrm>
        </p:spPr>
        <p:txBody>
          <a:bodyPr>
            <a:normAutofit/>
          </a:bodyPr>
          <a:lstStyle/>
          <a:p>
            <a:pPr marL="285750" lvl="0" indent="-285750" defTabSz="457200" fontAlgn="base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Evans v. Cooperative Response Center</a:t>
            </a:r>
          </a:p>
          <a:p>
            <a:pPr marL="285750" lvl="0" indent="-285750" defTabSz="457200" fontAlgn="base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l" defTabSz="457200" fontAlgn="base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Employer maintained a point-based attendance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system.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l" defTabSz="457200" fontAlgn="base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Employee exceeded the absences indicated on her FMLA certification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form.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l" defTabSz="457200" fontAlgn="base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Employer asked her doctor to recertify the additional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absences.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l" defTabSz="457200" fontAlgn="base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Doctor did not increase the number of absences employee would need to be absent but referred employer to the previous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certification.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l" defTabSz="457200" fontAlgn="base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Employee assessed points for absences that exceeded the number on the certification, and she was later terminated for those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absences.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l" defTabSz="457200" fontAlgn="base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Court found that the employer lawfully denied employee FMLA leave for the absences in excess of those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certified.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38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8022" y="1803405"/>
            <a:ext cx="10956174" cy="1825096"/>
          </a:xfrm>
        </p:spPr>
        <p:txBody>
          <a:bodyPr>
            <a:normAutofit/>
          </a:bodyPr>
          <a:lstStyle/>
          <a:p>
            <a:r>
              <a:rPr lang="en-US" dirty="0" smtClean="0"/>
              <a:t>National defense authorization act of 2008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0"/>
            <a:ext cx="9448800" cy="1280621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dirty="0" smtClean="0"/>
              <a:t>Military Caregiver Leave</a:t>
            </a:r>
          </a:p>
          <a:p>
            <a:pPr marL="457200" indent="-457200">
              <a:buAutoNum type="arabicPeriod"/>
            </a:pPr>
            <a:r>
              <a:rPr lang="en-US" dirty="0" smtClean="0"/>
              <a:t>Qualifying Exigency Leave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84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523245"/>
            <a:ext cx="8237913" cy="1180864"/>
          </a:xfrm>
        </p:spPr>
        <p:txBody>
          <a:bodyPr>
            <a:normAutofit/>
          </a:bodyPr>
          <a:lstStyle/>
          <a:p>
            <a:r>
              <a:rPr lang="en-US" sz="5000" dirty="0" smtClean="0"/>
              <a:t>Recent </a:t>
            </a:r>
            <a:r>
              <a:rPr lang="en-US" sz="5000" dirty="0" err="1" smtClean="0"/>
              <a:t>fmla</a:t>
            </a:r>
            <a:r>
              <a:rPr lang="en-US" sz="5000" dirty="0" smtClean="0"/>
              <a:t> cases</a:t>
            </a:r>
            <a:endParaRPr lang="en-US" sz="5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704109"/>
            <a:ext cx="9448800" cy="3350029"/>
          </a:xfrm>
        </p:spPr>
        <p:txBody>
          <a:bodyPr>
            <a:normAutofit lnSpcReduction="10000"/>
          </a:bodyPr>
          <a:lstStyle/>
          <a:p>
            <a:pPr marL="285750" lvl="0" indent="-285750" defTabSz="457200" fontAlgn="base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Robinson v. MGM Grand Detroit</a:t>
            </a:r>
          </a:p>
          <a:p>
            <a:pPr marL="285750" lvl="0" indent="-285750" defTabSz="457200" fontAlgn="base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l" defTabSz="457200" fontAlgn="base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Employee filed suit claiming, among other things, retaliation for taking FMLA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leave.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l" defTabSz="457200" fontAlgn="base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Employer sought and then filed a motion to compel discovery from, employee’s </a:t>
            </a:r>
            <a:r>
              <a:rPr 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private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social media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accounts.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l" defTabSz="457200" fontAlgn="base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Specifically, Facebook posts, Google photos, and Google location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data.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l" defTabSz="457200" fontAlgn="base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Court granted motion finding that the requests were relevant to:</a:t>
            </a:r>
          </a:p>
          <a:p>
            <a:pPr marL="1200150" lvl="2" indent="-285750" algn="l" defTabSz="457200" fontAlgn="base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Employee’s activities during the time he claimed to need FMLA leave and was unable to work</a:t>
            </a:r>
          </a:p>
          <a:p>
            <a:pPr marL="1200150" lvl="2" indent="-285750" algn="l" defTabSz="457200" fontAlgn="base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Potential FMLA abuse</a:t>
            </a:r>
          </a:p>
          <a:p>
            <a:pPr marL="742950" lvl="1" indent="-285750" algn="l" defTabSz="457200" fontAlgn="base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Not an open door to employees’ social media accounts – in order to obtain this evidence, must show from evidence already obtained that social media accounts are likely to yield evidence directly related to claims or defenses</a:t>
            </a:r>
          </a:p>
        </p:txBody>
      </p:sp>
    </p:spTree>
    <p:extLst>
      <p:ext uri="{BB962C8B-B14F-4D97-AF65-F5344CB8AC3E}">
        <p14:creationId xmlns:p14="http://schemas.microsoft.com/office/powerpoint/2010/main" val="29331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3917" y="873092"/>
            <a:ext cx="9448800" cy="1825096"/>
          </a:xfrm>
        </p:spPr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80986"/>
            <a:ext cx="9448800" cy="3309952"/>
          </a:xfrm>
        </p:spPr>
        <p:txBody>
          <a:bodyPr>
            <a:normAutofit/>
          </a:bodyPr>
          <a:lstStyle/>
          <a:p>
            <a:r>
              <a:rPr lang="en-US" sz="5100" dirty="0" smtClean="0"/>
              <a:t>Brooke Ehrlich</a:t>
            </a:r>
          </a:p>
          <a:p>
            <a:r>
              <a:rPr lang="en-US" sz="5100" dirty="0" smtClean="0"/>
              <a:t>(954) 763-4242</a:t>
            </a:r>
          </a:p>
          <a:p>
            <a:r>
              <a:rPr lang="en-US" sz="4200" dirty="0" smtClean="0">
                <a:solidFill>
                  <a:schemeClr val="tx2"/>
                </a:solidFill>
                <a:hlinkClick r:id="rId2"/>
              </a:rPr>
              <a:t>Behrlich@wsh-law.com</a:t>
            </a:r>
            <a:endParaRPr lang="en-US" sz="4200" dirty="0">
              <a:solidFill>
                <a:schemeClr val="tx2"/>
              </a:solidFill>
            </a:endParaRP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12065" y="5123145"/>
            <a:ext cx="2335021" cy="647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1" t="24481" r="19399" b="8634"/>
          <a:stretch/>
        </p:blipFill>
        <p:spPr>
          <a:xfrm>
            <a:off x="7407135" y="873092"/>
            <a:ext cx="2439951" cy="398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98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4373"/>
            <a:ext cx="10820400" cy="1293028"/>
          </a:xfrm>
        </p:spPr>
        <p:txBody>
          <a:bodyPr/>
          <a:lstStyle/>
          <a:p>
            <a:pPr algn="l"/>
            <a:r>
              <a:rPr lang="en-US" dirty="0" smtClean="0"/>
              <a:t>National defense authorization </a:t>
            </a:r>
            <a:br>
              <a:rPr lang="en-US" dirty="0" smtClean="0"/>
            </a:br>
            <a:r>
              <a:rPr lang="en-US" dirty="0" smtClean="0"/>
              <a:t>act of 2010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9310" y="2203554"/>
            <a:ext cx="10456889" cy="4015131"/>
          </a:xfrm>
        </p:spPr>
        <p:txBody>
          <a:bodyPr>
            <a:normAutofit/>
          </a:bodyPr>
          <a:lstStyle/>
          <a:p>
            <a:r>
              <a:rPr lang="en-US" sz="2600" dirty="0" smtClean="0"/>
              <a:t>What was involved?</a:t>
            </a:r>
            <a:endParaRPr lang="en-US" sz="2600" dirty="0"/>
          </a:p>
        </p:txBody>
      </p:sp>
      <p:pic>
        <p:nvPicPr>
          <p:cNvPr id="4" name="Picture 3" descr="Military of São Tomé and Príncipe - Wikipedi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720" y="2729223"/>
            <a:ext cx="5455335" cy="389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24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3592" y="1496290"/>
            <a:ext cx="11504815" cy="918552"/>
          </a:xfrm>
        </p:spPr>
        <p:txBody>
          <a:bodyPr>
            <a:normAutofit/>
          </a:bodyPr>
          <a:lstStyle/>
          <a:p>
            <a:r>
              <a:rPr lang="en-US" sz="4400" dirty="0" smtClean="0"/>
              <a:t>What is “qualifying exigency leave?”</a:t>
            </a:r>
            <a:endParaRPr lang="en-US" sz="4400" dirty="0"/>
          </a:p>
        </p:txBody>
      </p:sp>
      <p:pic>
        <p:nvPicPr>
          <p:cNvPr id="4" name="Picture 3" descr="The Wright Wreport: December 20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287" y="2657180"/>
            <a:ext cx="3914596" cy="2915700"/>
          </a:xfrm>
          <a:prstGeom prst="rect">
            <a:avLst/>
          </a:prstGeom>
        </p:spPr>
      </p:pic>
      <p:pic>
        <p:nvPicPr>
          <p:cNvPr id="5" name="Picture 4" descr="The impact of military deployment on children | Lunatic ..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814" y="2657180"/>
            <a:ext cx="4035655" cy="285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912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3592" y="1496290"/>
            <a:ext cx="11848408" cy="918552"/>
          </a:xfrm>
        </p:spPr>
        <p:txBody>
          <a:bodyPr>
            <a:normAutofit fontScale="90000"/>
          </a:bodyPr>
          <a:lstStyle/>
          <a:p>
            <a:r>
              <a:rPr lang="en-US" sz="4400" dirty="0" smtClean="0"/>
              <a:t>An employee may use “qualifying exigency leave</a:t>
            </a:r>
            <a:r>
              <a:rPr lang="en-US" sz="4400" dirty="0"/>
              <a:t> </a:t>
            </a:r>
            <a:r>
              <a:rPr lang="en-US" sz="4400" dirty="0" smtClean="0"/>
              <a:t>for the following purposes: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527068"/>
            <a:ext cx="9448800" cy="3665913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dirty="0" smtClean="0"/>
              <a:t>Short-notice deployment</a:t>
            </a:r>
          </a:p>
          <a:p>
            <a:pPr marL="457200" indent="-457200">
              <a:buAutoNum type="arabicPeriod"/>
            </a:pPr>
            <a:r>
              <a:rPr lang="en-US" dirty="0" smtClean="0"/>
              <a:t>Military events and related activities</a:t>
            </a:r>
          </a:p>
          <a:p>
            <a:pPr marL="457200" indent="-457200">
              <a:buAutoNum type="arabicPeriod"/>
            </a:pPr>
            <a:r>
              <a:rPr lang="en-US" dirty="0" smtClean="0"/>
              <a:t>Childcare and school activities</a:t>
            </a:r>
          </a:p>
          <a:p>
            <a:pPr marL="457200" indent="-457200">
              <a:buAutoNum type="arabicPeriod"/>
            </a:pPr>
            <a:r>
              <a:rPr lang="en-US" dirty="0" smtClean="0"/>
              <a:t>Financial and legal arrangements</a:t>
            </a:r>
          </a:p>
          <a:p>
            <a:pPr marL="457200" indent="-457200">
              <a:buAutoNum type="arabicPeriod"/>
            </a:pPr>
            <a:r>
              <a:rPr lang="en-US" dirty="0" smtClean="0"/>
              <a:t>Counseling services</a:t>
            </a:r>
          </a:p>
          <a:p>
            <a:pPr marL="457200" indent="-457200">
              <a:buAutoNum type="arabicPeriod"/>
            </a:pPr>
            <a:r>
              <a:rPr lang="en-US" dirty="0" smtClean="0"/>
              <a:t>Rest and recuperation</a:t>
            </a:r>
          </a:p>
          <a:p>
            <a:pPr marL="457200" indent="-457200">
              <a:buAutoNum type="arabicPeriod"/>
            </a:pPr>
            <a:r>
              <a:rPr lang="en-US" dirty="0" smtClean="0"/>
              <a:t>Post-deployment activities</a:t>
            </a:r>
          </a:p>
          <a:p>
            <a:pPr marL="457200" indent="-457200">
              <a:buAutoNum type="arabicPeriod"/>
            </a:pPr>
            <a:r>
              <a:rPr lang="en-US" dirty="0" smtClean="0"/>
              <a:t>Additional related activities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16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8886" y="1496291"/>
            <a:ext cx="11504815" cy="1055717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/>
              <a:t>What is “covered active duty?”</a:t>
            </a:r>
            <a:endParaRPr lang="en-US" sz="4400" dirty="0"/>
          </a:p>
        </p:txBody>
      </p:sp>
      <p:pic>
        <p:nvPicPr>
          <p:cNvPr id="4" name="Picture 3" descr="DVIDS - News - Active duty and U.S. Army Reserve: XVIII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003" y="2962406"/>
            <a:ext cx="2619111" cy="3533182"/>
          </a:xfrm>
          <a:prstGeom prst="rect">
            <a:avLst/>
          </a:prstGeom>
        </p:spPr>
      </p:pic>
      <p:pic>
        <p:nvPicPr>
          <p:cNvPr id="5" name="Picture 4" descr="Virginia schoolhouse trains Guard, active duty Soldiers li ..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3" r="6878"/>
          <a:stretch/>
        </p:blipFill>
        <p:spPr>
          <a:xfrm>
            <a:off x="3542543" y="2962406"/>
            <a:ext cx="5317499" cy="3539079"/>
          </a:xfrm>
          <a:prstGeom prst="rect">
            <a:avLst/>
          </a:prstGeom>
        </p:spPr>
      </p:pic>
      <p:pic>
        <p:nvPicPr>
          <p:cNvPr id="6" name="Picture 5" descr="Va. Beach military police platoon begins federal active du ..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72" y="2962406"/>
            <a:ext cx="3083710" cy="353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899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8886" y="1803405"/>
            <a:ext cx="11504815" cy="1825096"/>
          </a:xfrm>
        </p:spPr>
        <p:txBody>
          <a:bodyPr>
            <a:normAutofit/>
          </a:bodyPr>
          <a:lstStyle/>
          <a:p>
            <a:r>
              <a:rPr lang="en-US" sz="4400" dirty="0" smtClean="0"/>
              <a:t>military caregiver leave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0"/>
            <a:ext cx="9448800" cy="1056177"/>
          </a:xfrm>
        </p:spPr>
        <p:txBody>
          <a:bodyPr>
            <a:normAutofit/>
          </a:bodyPr>
          <a:lstStyle/>
          <a:p>
            <a:r>
              <a:rPr lang="en-US" dirty="0" smtClean="0"/>
              <a:t>What is it?</a:t>
            </a:r>
          </a:p>
          <a:p>
            <a:r>
              <a:rPr lang="en-US" dirty="0" smtClean="0"/>
              <a:t>How does it impact your employees?</a:t>
            </a:r>
            <a:endParaRPr lang="en-US" dirty="0"/>
          </a:p>
        </p:txBody>
      </p:sp>
      <p:pic>
        <p:nvPicPr>
          <p:cNvPr id="4" name="Picture 3" descr="Leeza Gibbons | CONFESSIONS OF A MASTER CAREGIVE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609" y="496772"/>
            <a:ext cx="3462770" cy="230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8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8886" y="1484027"/>
            <a:ext cx="11504815" cy="1154242"/>
          </a:xfrm>
        </p:spPr>
        <p:txBody>
          <a:bodyPr>
            <a:normAutofit/>
          </a:bodyPr>
          <a:lstStyle/>
          <a:p>
            <a:r>
              <a:rPr lang="en-US" sz="4400" dirty="0" smtClean="0"/>
              <a:t>Who is a “covered </a:t>
            </a:r>
            <a:r>
              <a:rPr lang="en-US" sz="4400" dirty="0" err="1" smtClean="0"/>
              <a:t>servicemember</a:t>
            </a:r>
            <a:r>
              <a:rPr lang="en-US" sz="4400" dirty="0" smtClean="0"/>
              <a:t>?”</a:t>
            </a:r>
            <a:endParaRPr lang="en-US" sz="4400" dirty="0"/>
          </a:p>
        </p:txBody>
      </p:sp>
      <p:pic>
        <p:nvPicPr>
          <p:cNvPr id="4" name="Picture 3" descr="File:US Navy 051207-N-6507M-067 U.S. military service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859" y="2887987"/>
            <a:ext cx="5513763" cy="366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326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8886" y="2593571"/>
            <a:ext cx="11504815" cy="192024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	Who is a “covered veteran?”</a:t>
            </a:r>
            <a:endParaRPr lang="en-US" sz="4400" dirty="0"/>
          </a:p>
        </p:txBody>
      </p:sp>
      <p:pic>
        <p:nvPicPr>
          <p:cNvPr id="4" name="Picture 3" descr="Veterans | Mental Health Association of Portlan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203" y="415636"/>
            <a:ext cx="4407593" cy="293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14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173</TotalTime>
  <Words>866</Words>
  <Application>Microsoft Office PowerPoint</Application>
  <PresentationFormat>Widescreen</PresentationFormat>
  <Paragraphs>90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Arial Unicode MS</vt:lpstr>
      <vt:lpstr>Century Gothic</vt:lpstr>
      <vt:lpstr>Wingdings</vt:lpstr>
      <vt:lpstr>Vapor Trail</vt:lpstr>
      <vt:lpstr>FMLA &amp; Military leave</vt:lpstr>
      <vt:lpstr>National defense authorization act of 2008</vt:lpstr>
      <vt:lpstr>National defense authorization  act of 2010</vt:lpstr>
      <vt:lpstr>What is “qualifying exigency leave?”</vt:lpstr>
      <vt:lpstr>An employee may use “qualifying exigency leave for the following purposes:</vt:lpstr>
      <vt:lpstr>What is “covered active duty?”</vt:lpstr>
      <vt:lpstr>military caregiver leave</vt:lpstr>
      <vt:lpstr>Who is a “covered servicemember?”</vt:lpstr>
      <vt:lpstr> Who is a “covered veteran?”</vt:lpstr>
      <vt:lpstr>how is “serious injury or illness defined?”</vt:lpstr>
      <vt:lpstr>how are pre-existing injuries or illnesses handled?</vt:lpstr>
      <vt:lpstr>What health care providers are authorized to certify the leave?</vt:lpstr>
      <vt:lpstr>The foreign deployment requirement</vt:lpstr>
      <vt:lpstr>enforcement</vt:lpstr>
      <vt:lpstr>Common questions</vt:lpstr>
      <vt:lpstr>Tips for curbing fmla abuse</vt:lpstr>
      <vt:lpstr>Recent fmla cases</vt:lpstr>
      <vt:lpstr>Recent fmla cases</vt:lpstr>
      <vt:lpstr>Recent fmla cases</vt:lpstr>
      <vt:lpstr>Recent fmla cases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FMLA &amp; Military leave</dc:title>
  <dc:creator>Brooke L. Ehrlich</dc:creator>
  <cp:lastModifiedBy>Brooke L. Ehrlich</cp:lastModifiedBy>
  <cp:revision>12</cp:revision>
  <dcterms:created xsi:type="dcterms:W3CDTF">2020-03-10T12:46:59Z</dcterms:created>
  <dcterms:modified xsi:type="dcterms:W3CDTF">2020-03-11T17:53:22Z</dcterms:modified>
</cp:coreProperties>
</file>