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D828-A1F4-4981-82D0-523CDE20A1E1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86C15-5D7C-498E-A0F1-D8F0E0401D9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63740"/>
          </a:xfrm>
        </p:spPr>
        <p:txBody>
          <a:bodyPr/>
          <a:lstStyle/>
          <a:p>
            <a:r>
              <a:rPr lang="en-US" dirty="0"/>
              <a:t>Risk Management 101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00400" y="4648200"/>
            <a:ext cx="5257800" cy="1143000"/>
          </a:xfrm>
        </p:spPr>
        <p:txBody>
          <a:bodyPr/>
          <a:lstStyle/>
          <a:p>
            <a:r>
              <a:rPr lang="en-US" sz="3000" dirty="0"/>
              <a:t>David Lodwick, CIC, CRM</a:t>
            </a:r>
          </a:p>
          <a:p>
            <a:r>
              <a:rPr lang="en-US" sz="3000" dirty="0"/>
              <a:t>Director of Trust Services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Controlling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Transfer</a:t>
            </a:r>
          </a:p>
          <a:p>
            <a:pPr lvl="1"/>
            <a:r>
              <a:rPr lang="en-US" dirty="0"/>
              <a:t>High Risk Operations</a:t>
            </a:r>
          </a:p>
          <a:p>
            <a:pPr lvl="2"/>
            <a:r>
              <a:rPr lang="en-US" dirty="0"/>
              <a:t>Avoid</a:t>
            </a:r>
          </a:p>
          <a:p>
            <a:pPr lvl="2"/>
            <a:r>
              <a:rPr lang="en-US" dirty="0"/>
              <a:t>Sub-Contract</a:t>
            </a:r>
          </a:p>
          <a:p>
            <a:pPr lvl="1"/>
            <a:r>
              <a:rPr lang="en-US" dirty="0"/>
              <a:t>Transfer Risk</a:t>
            </a:r>
          </a:p>
          <a:p>
            <a:pPr lvl="2"/>
            <a:r>
              <a:rPr lang="en-US" dirty="0"/>
              <a:t>Contractual Transfer</a:t>
            </a:r>
          </a:p>
          <a:p>
            <a:pPr lvl="3"/>
            <a:r>
              <a:rPr lang="en-US" dirty="0"/>
              <a:t>Indemnification</a:t>
            </a:r>
          </a:p>
          <a:p>
            <a:pPr lvl="3"/>
            <a:r>
              <a:rPr lang="en-US" dirty="0"/>
              <a:t>Hold Harmless</a:t>
            </a:r>
          </a:p>
          <a:p>
            <a:pPr lvl="3"/>
            <a:r>
              <a:rPr lang="en-US" dirty="0"/>
              <a:t>Waiver of Subrogation</a:t>
            </a:r>
          </a:p>
          <a:p>
            <a:pPr lvl="1"/>
            <a:r>
              <a:rPr lang="en-US" dirty="0"/>
              <a:t>Insurance</a:t>
            </a:r>
          </a:p>
          <a:p>
            <a:pPr lvl="2"/>
            <a:r>
              <a:rPr lang="en-US" dirty="0"/>
              <a:t>Last option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 Your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Internal</a:t>
            </a:r>
          </a:p>
          <a:p>
            <a:pPr lvl="1"/>
            <a:r>
              <a:rPr lang="en-US" dirty="0"/>
              <a:t>Legal</a:t>
            </a:r>
          </a:p>
          <a:p>
            <a:pPr lvl="1"/>
            <a:r>
              <a:rPr lang="en-US" dirty="0"/>
              <a:t>Your staff</a:t>
            </a:r>
          </a:p>
          <a:p>
            <a:pPr lvl="1"/>
            <a:r>
              <a:rPr lang="en-US" dirty="0"/>
              <a:t>Human Resources</a:t>
            </a:r>
          </a:p>
          <a:p>
            <a:pPr lvl="1"/>
            <a:r>
              <a:rPr lang="en-US" dirty="0"/>
              <a:t>Accounting</a:t>
            </a:r>
          </a:p>
          <a:p>
            <a:pPr lvl="1"/>
            <a:r>
              <a:rPr lang="en-US" dirty="0"/>
              <a:t>Department heads</a:t>
            </a:r>
          </a:p>
          <a:p>
            <a:pPr lvl="1"/>
            <a:r>
              <a:rPr lang="en-US" dirty="0"/>
              <a:t>Key staff members</a:t>
            </a:r>
          </a:p>
          <a:p>
            <a:pPr lvl="1"/>
            <a:r>
              <a:rPr lang="en-US" dirty="0"/>
              <a:t>Safety committee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2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 Your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External</a:t>
            </a:r>
          </a:p>
          <a:p>
            <a:pPr lvl="1"/>
            <a:r>
              <a:rPr lang="en-US" dirty="0"/>
              <a:t>Insurance carrier staff</a:t>
            </a:r>
          </a:p>
          <a:p>
            <a:pPr lvl="2"/>
            <a:r>
              <a:rPr lang="en-US" dirty="0"/>
              <a:t>Risk Control</a:t>
            </a:r>
          </a:p>
          <a:p>
            <a:pPr lvl="2"/>
            <a:r>
              <a:rPr lang="en-US" dirty="0"/>
              <a:t>Adjusters</a:t>
            </a:r>
          </a:p>
          <a:p>
            <a:pPr lvl="2"/>
            <a:r>
              <a:rPr lang="en-US" dirty="0"/>
              <a:t>Other resources</a:t>
            </a:r>
          </a:p>
          <a:p>
            <a:pPr lvl="1"/>
            <a:r>
              <a:rPr lang="en-US" dirty="0"/>
              <a:t>TPA’s</a:t>
            </a:r>
          </a:p>
          <a:p>
            <a:pPr lvl="1"/>
            <a:r>
              <a:rPr lang="en-US" dirty="0"/>
              <a:t>Agent/Broker</a:t>
            </a:r>
          </a:p>
          <a:p>
            <a:pPr lvl="1"/>
            <a:r>
              <a:rPr lang="en-US" dirty="0"/>
              <a:t>Consultants</a:t>
            </a:r>
          </a:p>
          <a:p>
            <a:pPr lvl="1">
              <a:buNone/>
            </a:pPr>
            <a:endParaRPr lang="en-US" dirty="0"/>
          </a:p>
          <a:p>
            <a:pPr lvl="1" algn="ctr">
              <a:buNone/>
            </a:pPr>
            <a:r>
              <a:rPr lang="en-US" b="1" dirty="0">
                <a:solidFill>
                  <a:srgbClr val="FF0000"/>
                </a:solidFill>
              </a:rPr>
              <a:t>MUST COMMUNICATE WITH YOUR TEAM!</a:t>
            </a:r>
          </a:p>
        </p:txBody>
      </p:sp>
    </p:spTree>
    <p:extLst>
      <p:ext uri="{BB962C8B-B14F-4D97-AF65-F5344CB8AC3E}">
        <p14:creationId xmlns:p14="http://schemas.microsoft.com/office/powerpoint/2010/main" val="139449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Your Risks</a:t>
            </a:r>
          </a:p>
          <a:p>
            <a:r>
              <a:rPr lang="en-US" dirty="0"/>
              <a:t>Develop Your Plan to Control</a:t>
            </a:r>
          </a:p>
          <a:p>
            <a:pPr lvl="1"/>
            <a:r>
              <a:rPr lang="en-US" dirty="0"/>
              <a:t>Contractual Transfer</a:t>
            </a:r>
          </a:p>
          <a:p>
            <a:pPr lvl="1"/>
            <a:r>
              <a:rPr lang="en-US" dirty="0"/>
              <a:t>Insurance Transfer</a:t>
            </a:r>
          </a:p>
          <a:p>
            <a:pPr lvl="1"/>
            <a:r>
              <a:rPr lang="en-US" dirty="0"/>
              <a:t>Retain</a:t>
            </a:r>
          </a:p>
          <a:p>
            <a:pPr lvl="2"/>
            <a:r>
              <a:rPr lang="en-US" dirty="0"/>
              <a:t>Deductibles</a:t>
            </a:r>
          </a:p>
          <a:p>
            <a:pPr lvl="2"/>
            <a:r>
              <a:rPr lang="en-US" dirty="0"/>
              <a:t>Self Insurance</a:t>
            </a:r>
          </a:p>
          <a:p>
            <a:r>
              <a:rPr lang="en-US" dirty="0"/>
              <a:t>Build Your Team and Work Your Plan</a:t>
            </a:r>
          </a:p>
        </p:txBody>
      </p:sp>
    </p:spTree>
    <p:extLst>
      <p:ext uri="{BB962C8B-B14F-4D97-AF65-F5344CB8AC3E}">
        <p14:creationId xmlns:p14="http://schemas.microsoft.com/office/powerpoint/2010/main" val="228876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/>
              <a:t>Workers’ Compensation &amp; Your Experience Modification Factor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Workers’ Compensation Premium –</a:t>
            </a:r>
          </a:p>
          <a:p>
            <a:pPr lvl="1" algn="ctr"/>
            <a:endParaRPr lang="en-US" dirty="0"/>
          </a:p>
          <a:p>
            <a:pPr lvl="1" algn="ctr">
              <a:buNone/>
            </a:pPr>
            <a:r>
              <a:rPr lang="en-US" dirty="0"/>
              <a:t>Payroll x Rate x Mod = Premium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500" y="4876800"/>
            <a:ext cx="44196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200" b="1" i="1" dirty="0">
                <a:solidFill>
                  <a:schemeClr val="tx1"/>
                </a:solidFill>
              </a:rPr>
              <a:t>Can Only Control the Mod!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7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Claims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Frequency – How many losses</a:t>
            </a:r>
          </a:p>
          <a:p>
            <a:endParaRPr lang="en-US" dirty="0"/>
          </a:p>
          <a:p>
            <a:r>
              <a:rPr lang="en-US" dirty="0"/>
              <a:t>Severity – Large losses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4572000"/>
            <a:ext cx="48768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200" b="1" i="1" dirty="0">
                <a:solidFill>
                  <a:schemeClr val="tx1"/>
                </a:solidFill>
              </a:rPr>
              <a:t>Frequency Leads to Severity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6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7"/>
            <a:ext cx="7239000" cy="10207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Two Types of Losses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Only – medical treatment for injury/exposure – worker returned to work in less than 7 days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Lost Time - medical treatment for injury/exposure – worker returned to work in more than 7 days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944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What is Counted as “Actual Losses?”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01000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Medical Only Losses</a:t>
            </a:r>
          </a:p>
          <a:p>
            <a:pPr lvl="1"/>
            <a:r>
              <a:rPr lang="en-US" dirty="0"/>
              <a:t>Worker out less than 7 days</a:t>
            </a:r>
          </a:p>
          <a:p>
            <a:pPr lvl="1"/>
            <a:r>
              <a:rPr lang="en-US" dirty="0"/>
              <a:t>$ Losses Discounted by 70% in the formula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Lost Time Losses</a:t>
            </a:r>
          </a:p>
          <a:p>
            <a:pPr lvl="1"/>
            <a:r>
              <a:rPr lang="en-US" dirty="0"/>
              <a:t>Worker out 7 days or more</a:t>
            </a:r>
          </a:p>
          <a:p>
            <a:pPr lvl="1"/>
            <a:r>
              <a:rPr lang="en-US" dirty="0"/>
              <a:t>$ Losses not discounted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7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944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/>
              <a:t>Medical Only vs. Lost Time Claim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2133600"/>
            <a:ext cx="8229600" cy="149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80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9445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Keys to Managing Your Mod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fontScale="92500"/>
          </a:bodyPr>
          <a:lstStyle/>
          <a:p>
            <a:r>
              <a:rPr lang="en-US" dirty="0"/>
              <a:t>Reduce losses through effective safety program</a:t>
            </a:r>
          </a:p>
          <a:p>
            <a:endParaRPr lang="en-US" dirty="0"/>
          </a:p>
          <a:p>
            <a:r>
              <a:rPr lang="en-US" dirty="0"/>
              <a:t>Effective return to work program to reduce the number of lost time claims</a:t>
            </a:r>
          </a:p>
          <a:p>
            <a:endParaRPr lang="en-US" dirty="0"/>
          </a:p>
          <a:p>
            <a:r>
              <a:rPr lang="en-US" dirty="0"/>
              <a:t>Monitor your claims reserves with TPA/carrier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72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“Risk Management is the practice of protecting an organization from financial harm by identifying, analyzing and controlling risk at the lowest possible cost”</a:t>
            </a:r>
          </a:p>
          <a:p>
            <a:pPr>
              <a:buNone/>
            </a:pPr>
            <a:r>
              <a:rPr lang="en-US" sz="2800" dirty="0"/>
              <a:t>		</a:t>
            </a:r>
          </a:p>
          <a:p>
            <a:pPr>
              <a:buNone/>
            </a:pPr>
            <a:r>
              <a:rPr lang="en-US" sz="2800" dirty="0"/>
              <a:t>		- Robert J. Marshburn, CIC, CRM, ARM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9940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3 Short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risk a lot for a little</a:t>
            </a:r>
          </a:p>
          <a:p>
            <a:r>
              <a:rPr lang="en-US" dirty="0"/>
              <a:t>Don’t risk more than you can afford to lose.</a:t>
            </a:r>
          </a:p>
          <a:p>
            <a:r>
              <a:rPr lang="en-US" dirty="0"/>
              <a:t>Don’t treat insurance as a substitute for risk control*</a:t>
            </a:r>
          </a:p>
          <a:p>
            <a:pPr marL="914400" indent="0" algn="ctr">
              <a:buNone/>
            </a:pPr>
            <a:endParaRPr lang="en-US" sz="2000" dirty="0"/>
          </a:p>
          <a:p>
            <a:pPr marL="914400" indent="0" algn="r">
              <a:buNone/>
            </a:pPr>
            <a:r>
              <a:rPr lang="en-US" sz="2000" dirty="0"/>
              <a:t>*CRM Practice Manual</a:t>
            </a:r>
          </a:p>
        </p:txBody>
      </p:sp>
    </p:spTree>
    <p:extLst>
      <p:ext uri="{BB962C8B-B14F-4D97-AF65-F5344CB8AC3E}">
        <p14:creationId xmlns:p14="http://schemas.microsoft.com/office/powerpoint/2010/main" val="106750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Some Basic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Identify your risks</a:t>
            </a:r>
          </a:p>
          <a:p>
            <a:pPr lvl="1"/>
            <a:r>
              <a:rPr lang="en-US" sz="2100" dirty="0"/>
              <a:t>Property</a:t>
            </a:r>
          </a:p>
          <a:p>
            <a:pPr lvl="1"/>
            <a:r>
              <a:rPr lang="en-US" sz="2100" dirty="0"/>
              <a:t>People:  employees, vendors, public</a:t>
            </a:r>
          </a:p>
          <a:p>
            <a:pPr lvl="1"/>
            <a:r>
              <a:rPr lang="en-US" sz="2100" dirty="0"/>
              <a:t>Other</a:t>
            </a:r>
          </a:p>
          <a:p>
            <a:r>
              <a:rPr lang="en-US" sz="2100" dirty="0"/>
              <a:t>Controlling/Managing those risks</a:t>
            </a:r>
          </a:p>
          <a:p>
            <a:pPr lvl="1"/>
            <a:r>
              <a:rPr lang="en-US" sz="2100" dirty="0"/>
              <a:t>Risk Transfer </a:t>
            </a:r>
          </a:p>
          <a:p>
            <a:pPr lvl="2"/>
            <a:r>
              <a:rPr lang="en-US" sz="2100" dirty="0"/>
              <a:t>Contractual </a:t>
            </a:r>
          </a:p>
          <a:p>
            <a:pPr lvl="2"/>
            <a:r>
              <a:rPr lang="en-US" sz="2100" dirty="0"/>
              <a:t>Insurance</a:t>
            </a:r>
          </a:p>
          <a:p>
            <a:pPr lvl="1"/>
            <a:r>
              <a:rPr lang="en-US" sz="2100" dirty="0"/>
              <a:t>Know your retention levels</a:t>
            </a:r>
          </a:p>
          <a:p>
            <a:r>
              <a:rPr lang="en-US" sz="2100" dirty="0"/>
              <a:t>Monitor and modify</a:t>
            </a:r>
          </a:p>
        </p:txBody>
      </p:sp>
    </p:spTree>
    <p:extLst>
      <p:ext uri="{BB962C8B-B14F-4D97-AF65-F5344CB8AC3E}">
        <p14:creationId xmlns:p14="http://schemas.microsoft.com/office/powerpoint/2010/main" val="259686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Property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Party</a:t>
            </a:r>
          </a:p>
          <a:p>
            <a:pPr marL="914400"/>
            <a:r>
              <a:rPr lang="en-US" sz="2800" dirty="0"/>
              <a:t>Buildings</a:t>
            </a:r>
          </a:p>
          <a:p>
            <a:pPr marL="914400"/>
            <a:r>
              <a:rPr lang="en-US" sz="2800" dirty="0"/>
              <a:t>Business Personal Property</a:t>
            </a:r>
          </a:p>
          <a:p>
            <a:pPr marL="914400"/>
            <a:r>
              <a:rPr lang="en-US" sz="2800" dirty="0"/>
              <a:t>Property in the Open (Fixtures)</a:t>
            </a:r>
          </a:p>
          <a:p>
            <a:pPr marL="914400"/>
            <a:r>
              <a:rPr lang="en-US" sz="2800" dirty="0"/>
              <a:t>Mobile Equipment</a:t>
            </a:r>
          </a:p>
          <a:p>
            <a:pPr marL="914400"/>
            <a:r>
              <a:rPr lang="en-US" sz="2800" dirty="0"/>
              <a:t>Care, Custody &amp; Control</a:t>
            </a:r>
          </a:p>
          <a:p>
            <a:pPr marL="0" indent="400050">
              <a:buFont typeface="Wingdings" panose="05000000000000000000" pitchFamily="2" charset="2"/>
              <a:buChar char="v"/>
            </a:pPr>
            <a:r>
              <a:rPr lang="en-US" sz="2800" dirty="0"/>
              <a:t>Short Tail (Claims open and close quickly)</a:t>
            </a:r>
          </a:p>
        </p:txBody>
      </p:sp>
    </p:spTree>
    <p:extLst>
      <p:ext uri="{BB962C8B-B14F-4D97-AF65-F5344CB8AC3E}">
        <p14:creationId xmlns:p14="http://schemas.microsoft.com/office/powerpoint/2010/main" val="364302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</a:t>
            </a:r>
          </a:p>
          <a:p>
            <a:pPr marL="914400"/>
            <a:r>
              <a:rPr lang="en-US" dirty="0"/>
              <a:t>Employees</a:t>
            </a:r>
          </a:p>
          <a:p>
            <a:pPr marL="1314450" lvl="1"/>
            <a:r>
              <a:rPr lang="en-US" dirty="0"/>
              <a:t>Employment Practices</a:t>
            </a:r>
          </a:p>
          <a:p>
            <a:pPr marL="1714500" lvl="2"/>
            <a:r>
              <a:rPr lang="en-US" dirty="0"/>
              <a:t>Hiring</a:t>
            </a:r>
          </a:p>
          <a:p>
            <a:pPr marL="1714500" lvl="2"/>
            <a:r>
              <a:rPr lang="en-US" dirty="0"/>
              <a:t>Termination</a:t>
            </a:r>
          </a:p>
          <a:p>
            <a:pPr marL="1714500" lvl="2"/>
            <a:r>
              <a:rPr lang="en-US" dirty="0"/>
              <a:t>“Everything in between”</a:t>
            </a:r>
          </a:p>
          <a:p>
            <a:pPr marL="1428750" lvl="1" indent="-45720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1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Premises Liability – Slip &amp; Fall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Law Enforcement exposures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Elected Officials – Ordinances and Land Use Decisions</a:t>
            </a:r>
          </a:p>
        </p:txBody>
      </p:sp>
    </p:spTree>
    <p:extLst>
      <p:ext uri="{BB962C8B-B14F-4D97-AF65-F5344CB8AC3E}">
        <p14:creationId xmlns:p14="http://schemas.microsoft.com/office/powerpoint/2010/main" val="142586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Controlling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Property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Inspections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Maintenance schedules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Reporting and monitoring procedures for corrective measures</a:t>
            </a:r>
          </a:p>
        </p:txBody>
      </p:sp>
    </p:spTree>
    <p:extLst>
      <p:ext uri="{BB962C8B-B14F-4D97-AF65-F5344CB8AC3E}">
        <p14:creationId xmlns:p14="http://schemas.microsoft.com/office/powerpoint/2010/main" val="50513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0207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Controlling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Safety training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Protective equipment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Hiring practices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Job descriptions – Essential duties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Supervisor training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60213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435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Risk Management 101</vt:lpstr>
      <vt:lpstr>PowerPoint Presentation</vt:lpstr>
      <vt:lpstr>3 Short Thoughts</vt:lpstr>
      <vt:lpstr>Some Basic Steps</vt:lpstr>
      <vt:lpstr>Property Risks</vt:lpstr>
      <vt:lpstr>People</vt:lpstr>
      <vt:lpstr>Public</vt:lpstr>
      <vt:lpstr>Controlling Risk</vt:lpstr>
      <vt:lpstr>Controlling Risk</vt:lpstr>
      <vt:lpstr>Controlling Risk</vt:lpstr>
      <vt:lpstr>Build Your Team</vt:lpstr>
      <vt:lpstr>Build Your Team</vt:lpstr>
      <vt:lpstr>Summary</vt:lpstr>
      <vt:lpstr>Workers’ Compensation &amp; Your Experience Modification Factor</vt:lpstr>
      <vt:lpstr>Claims Issues</vt:lpstr>
      <vt:lpstr>Two Types of Losses</vt:lpstr>
      <vt:lpstr>What is Counted as “Actual Losses?”</vt:lpstr>
      <vt:lpstr>Medical Only vs. Lost Time Claim</vt:lpstr>
      <vt:lpstr>Keys to Managing Your Mod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JTitcomb</dc:creator>
  <cp:lastModifiedBy>Stacey Stanish</cp:lastModifiedBy>
  <cp:revision>46</cp:revision>
  <dcterms:created xsi:type="dcterms:W3CDTF">2013-01-24T15:43:52Z</dcterms:created>
  <dcterms:modified xsi:type="dcterms:W3CDTF">2016-07-15T12:11:22Z</dcterms:modified>
</cp:coreProperties>
</file>