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38"/>
  </p:notesMasterIdLst>
  <p:handoutMasterIdLst>
    <p:handoutMasterId r:id="rId39"/>
  </p:handoutMasterIdLst>
  <p:sldIdLst>
    <p:sldId id="276" r:id="rId2"/>
    <p:sldId id="349" r:id="rId3"/>
    <p:sldId id="351" r:id="rId4"/>
    <p:sldId id="330" r:id="rId5"/>
    <p:sldId id="282" r:id="rId6"/>
    <p:sldId id="320" r:id="rId7"/>
    <p:sldId id="283" r:id="rId8"/>
    <p:sldId id="311" r:id="rId9"/>
    <p:sldId id="285" r:id="rId10"/>
    <p:sldId id="286" r:id="rId11"/>
    <p:sldId id="288" r:id="rId12"/>
    <p:sldId id="290" r:id="rId13"/>
    <p:sldId id="289" r:id="rId14"/>
    <p:sldId id="331" r:id="rId15"/>
    <p:sldId id="326" r:id="rId16"/>
    <p:sldId id="329" r:id="rId17"/>
    <p:sldId id="287" r:id="rId18"/>
    <p:sldId id="327" r:id="rId19"/>
    <p:sldId id="336" r:id="rId20"/>
    <p:sldId id="345" r:id="rId21"/>
    <p:sldId id="338" r:id="rId22"/>
    <p:sldId id="332" r:id="rId23"/>
    <p:sldId id="328" r:id="rId24"/>
    <p:sldId id="343" r:id="rId25"/>
    <p:sldId id="333" r:id="rId26"/>
    <p:sldId id="325" r:id="rId27"/>
    <p:sldId id="339" r:id="rId28"/>
    <p:sldId id="346" r:id="rId29"/>
    <p:sldId id="344" r:id="rId30"/>
    <p:sldId id="323" r:id="rId31"/>
    <p:sldId id="277" r:id="rId32"/>
    <p:sldId id="300" r:id="rId33"/>
    <p:sldId id="307" r:id="rId34"/>
    <p:sldId id="348" r:id="rId35"/>
    <p:sldId id="350" r:id="rId36"/>
    <p:sldId id="347" r:id="rId37"/>
  </p:sldIdLst>
  <p:sldSz cx="9144000" cy="6858000" type="screen4x3"/>
  <p:notesSz cx="7010400" cy="92964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anton, Lesley B" initials="BLB" lastIdx="4" clrIdx="0">
    <p:extLst/>
  </p:cmAuthor>
  <p:cmAuthor id="2" name="Neff, Amanda" initials="NA"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024E"/>
    <a:srgbClr val="FFFFE7"/>
    <a:srgbClr val="FFFFCC"/>
    <a:srgbClr val="2002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3" autoAdjust="0"/>
    <p:restoredTop sz="94718" autoAdjust="0"/>
  </p:normalViewPr>
  <p:slideViewPr>
    <p:cSldViewPr>
      <p:cViewPr>
        <p:scale>
          <a:sx n="72" d="100"/>
          <a:sy n="72" d="100"/>
        </p:scale>
        <p:origin x="-1099"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9678"/>
    </p:cViewPr>
  </p:sorterViewPr>
  <p:notesViewPr>
    <p:cSldViewPr>
      <p:cViewPr varScale="1">
        <p:scale>
          <a:sx n="87" d="100"/>
          <a:sy n="87" d="100"/>
        </p:scale>
        <p:origin x="19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0" tIns="46586" rIns="93170" bIns="46586"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5"/>
          </a:xfrm>
          <a:prstGeom prst="rect">
            <a:avLst/>
          </a:prstGeom>
        </p:spPr>
        <p:txBody>
          <a:bodyPr vert="horz" lIns="93170" tIns="46586" rIns="93170" bIns="46586" rtlCol="0"/>
          <a:lstStyle>
            <a:lvl1pPr algn="r">
              <a:defRPr sz="1200"/>
            </a:lvl1pPr>
          </a:lstStyle>
          <a:p>
            <a:fld id="{D1E7ECB0-9CB9-429E-B6EC-2AB8BFCE3EF8}" type="datetimeFigureOut">
              <a:rPr lang="en-US" smtClean="0"/>
              <a:pPr/>
              <a:t>7/1/2016</a:t>
            </a:fld>
            <a:endParaRPr lang="en-US"/>
          </a:p>
        </p:txBody>
      </p:sp>
      <p:sp>
        <p:nvSpPr>
          <p:cNvPr id="4" name="Footer Placeholder 3"/>
          <p:cNvSpPr>
            <a:spLocks noGrp="1"/>
          </p:cNvSpPr>
          <p:nvPr>
            <p:ph type="ftr" sz="quarter" idx="2"/>
          </p:nvPr>
        </p:nvSpPr>
        <p:spPr>
          <a:xfrm>
            <a:off x="0" y="8829969"/>
            <a:ext cx="3037840" cy="466434"/>
          </a:xfrm>
          <a:prstGeom prst="rect">
            <a:avLst/>
          </a:prstGeom>
        </p:spPr>
        <p:txBody>
          <a:bodyPr vert="horz" lIns="93170" tIns="46586" rIns="93170" bIns="46586"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9"/>
            <a:ext cx="3037840" cy="466434"/>
          </a:xfrm>
          <a:prstGeom prst="rect">
            <a:avLst/>
          </a:prstGeom>
        </p:spPr>
        <p:txBody>
          <a:bodyPr vert="horz" lIns="93170" tIns="46586" rIns="93170" bIns="46586" rtlCol="0" anchor="b"/>
          <a:lstStyle>
            <a:lvl1pPr algn="r">
              <a:defRPr sz="1200"/>
            </a:lvl1pPr>
          </a:lstStyle>
          <a:p>
            <a:fld id="{01F92D48-2E42-4E35-8D71-FCDA5776BAAC}" type="slidenum">
              <a:rPr lang="en-US" smtClean="0"/>
              <a:pPr/>
              <a:t>‹#›</a:t>
            </a:fld>
            <a:endParaRPr lang="en-US"/>
          </a:p>
        </p:txBody>
      </p:sp>
    </p:spTree>
    <p:extLst>
      <p:ext uri="{BB962C8B-B14F-4D97-AF65-F5344CB8AC3E}">
        <p14:creationId xmlns:p14="http://schemas.microsoft.com/office/powerpoint/2010/main" val="2380137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0" tIns="46586" rIns="93170" bIns="46586" rtlCol="0"/>
          <a:lstStyle>
            <a:lvl1pPr algn="l">
              <a:defRPr sz="1200"/>
            </a:lvl1pPr>
          </a:lstStyle>
          <a:p>
            <a:endParaRPr lang="en-US"/>
          </a:p>
        </p:txBody>
      </p:sp>
      <p:sp>
        <p:nvSpPr>
          <p:cNvPr id="3" name="Date Placeholder 2"/>
          <p:cNvSpPr>
            <a:spLocks noGrp="1"/>
          </p:cNvSpPr>
          <p:nvPr>
            <p:ph type="dt" idx="1"/>
          </p:nvPr>
        </p:nvSpPr>
        <p:spPr>
          <a:xfrm>
            <a:off x="3970938" y="0"/>
            <a:ext cx="3037840" cy="466435"/>
          </a:xfrm>
          <a:prstGeom prst="rect">
            <a:avLst/>
          </a:prstGeom>
        </p:spPr>
        <p:txBody>
          <a:bodyPr vert="horz" lIns="93170" tIns="46586" rIns="93170" bIns="46586" rtlCol="0"/>
          <a:lstStyle>
            <a:lvl1pPr algn="r">
              <a:defRPr sz="1200"/>
            </a:lvl1pPr>
          </a:lstStyle>
          <a:p>
            <a:fld id="{03668420-F4C7-46D0-BBE2-67EB0B3ABA36}" type="datetimeFigureOut">
              <a:rPr lang="en-US" smtClean="0"/>
              <a:pPr/>
              <a:t>7/1/2016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0" tIns="46586" rIns="93170" bIns="46586" rtlCol="0" anchor="ctr"/>
          <a:lstStyle/>
          <a:p>
            <a:endParaRPr lang="en-US"/>
          </a:p>
        </p:txBody>
      </p:sp>
      <p:sp>
        <p:nvSpPr>
          <p:cNvPr id="5" name="Notes Placeholder 4"/>
          <p:cNvSpPr>
            <a:spLocks noGrp="1"/>
          </p:cNvSpPr>
          <p:nvPr>
            <p:ph type="body" sz="quarter" idx="3"/>
          </p:nvPr>
        </p:nvSpPr>
        <p:spPr>
          <a:xfrm>
            <a:off x="701040" y="4473892"/>
            <a:ext cx="5608320" cy="3660457"/>
          </a:xfrm>
          <a:prstGeom prst="rect">
            <a:avLst/>
          </a:prstGeom>
        </p:spPr>
        <p:txBody>
          <a:bodyPr vert="horz" lIns="93170" tIns="46586" rIns="93170" bIns="465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9"/>
            <a:ext cx="3037840" cy="466434"/>
          </a:xfrm>
          <a:prstGeom prst="rect">
            <a:avLst/>
          </a:prstGeom>
        </p:spPr>
        <p:txBody>
          <a:bodyPr vert="horz" lIns="93170" tIns="46586" rIns="93170"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9"/>
            <a:ext cx="3037840" cy="466434"/>
          </a:xfrm>
          <a:prstGeom prst="rect">
            <a:avLst/>
          </a:prstGeom>
        </p:spPr>
        <p:txBody>
          <a:bodyPr vert="horz" lIns="93170" tIns="46586" rIns="93170" bIns="46586" rtlCol="0" anchor="b"/>
          <a:lstStyle>
            <a:lvl1pPr algn="r">
              <a:defRPr sz="1200"/>
            </a:lvl1pPr>
          </a:lstStyle>
          <a:p>
            <a:fld id="{C23B2E73-61FE-4DB8-A191-B470626B6CED}" type="slidenum">
              <a:rPr lang="en-US" smtClean="0"/>
              <a:pPr/>
              <a:t>‹#›</a:t>
            </a:fld>
            <a:endParaRPr lang="en-US"/>
          </a:p>
        </p:txBody>
      </p:sp>
    </p:spTree>
    <p:extLst>
      <p:ext uri="{BB962C8B-B14F-4D97-AF65-F5344CB8AC3E}">
        <p14:creationId xmlns:p14="http://schemas.microsoft.com/office/powerpoint/2010/main" val="2174238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3B2E73-61FE-4DB8-A191-B470626B6CED}" type="slidenum">
              <a:rPr lang="en-US" smtClean="0"/>
              <a:pPr/>
              <a:t>1</a:t>
            </a:fld>
            <a:endParaRPr lang="en-US" dirty="0"/>
          </a:p>
        </p:txBody>
      </p:sp>
    </p:spTree>
    <p:extLst>
      <p:ext uri="{BB962C8B-B14F-4D97-AF65-F5344CB8AC3E}">
        <p14:creationId xmlns:p14="http://schemas.microsoft.com/office/powerpoint/2010/main" val="1591214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Add graphics to this slide.</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0424" indent="-284778">
              <a:defRPr>
                <a:solidFill>
                  <a:schemeClr val="tx1"/>
                </a:solidFill>
                <a:latin typeface="Calibri" panose="020F0502020204030204" pitchFamily="34" charset="0"/>
              </a:defRPr>
            </a:lvl2pPr>
            <a:lvl3pPr marL="1139114" indent="-227823">
              <a:defRPr>
                <a:solidFill>
                  <a:schemeClr val="tx1"/>
                </a:solidFill>
                <a:latin typeface="Calibri" panose="020F0502020204030204" pitchFamily="34" charset="0"/>
              </a:defRPr>
            </a:lvl3pPr>
            <a:lvl4pPr marL="1594759" indent="-227823">
              <a:defRPr>
                <a:solidFill>
                  <a:schemeClr val="tx1"/>
                </a:solidFill>
                <a:latin typeface="Calibri" panose="020F0502020204030204" pitchFamily="34" charset="0"/>
              </a:defRPr>
            </a:lvl4pPr>
            <a:lvl5pPr marL="2050405" indent="-227823">
              <a:defRPr>
                <a:solidFill>
                  <a:schemeClr val="tx1"/>
                </a:solidFill>
                <a:latin typeface="Calibri" panose="020F0502020204030204" pitchFamily="34" charset="0"/>
              </a:defRPr>
            </a:lvl5pPr>
            <a:lvl6pPr marL="2506050" indent="-227823" fontAlgn="base">
              <a:spcBef>
                <a:spcPct val="0"/>
              </a:spcBef>
              <a:spcAft>
                <a:spcPct val="0"/>
              </a:spcAft>
              <a:defRPr>
                <a:solidFill>
                  <a:schemeClr val="tx1"/>
                </a:solidFill>
                <a:latin typeface="Calibri" panose="020F0502020204030204" pitchFamily="34" charset="0"/>
              </a:defRPr>
            </a:lvl6pPr>
            <a:lvl7pPr marL="2961696" indent="-227823" fontAlgn="base">
              <a:spcBef>
                <a:spcPct val="0"/>
              </a:spcBef>
              <a:spcAft>
                <a:spcPct val="0"/>
              </a:spcAft>
              <a:defRPr>
                <a:solidFill>
                  <a:schemeClr val="tx1"/>
                </a:solidFill>
                <a:latin typeface="Calibri" panose="020F0502020204030204" pitchFamily="34" charset="0"/>
              </a:defRPr>
            </a:lvl7pPr>
            <a:lvl8pPr marL="3417341" indent="-227823" fontAlgn="base">
              <a:spcBef>
                <a:spcPct val="0"/>
              </a:spcBef>
              <a:spcAft>
                <a:spcPct val="0"/>
              </a:spcAft>
              <a:defRPr>
                <a:solidFill>
                  <a:schemeClr val="tx1"/>
                </a:solidFill>
                <a:latin typeface="Calibri" panose="020F0502020204030204" pitchFamily="34" charset="0"/>
              </a:defRPr>
            </a:lvl8pPr>
            <a:lvl9pPr marL="3872987" indent="-227823"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88F4908-AB39-4592-BA13-4CBFCA202102}" type="slidenum">
              <a:rPr lang="en-US" altLang="en-US">
                <a:solidFill>
                  <a:srgbClr val="000000"/>
                </a:solidFill>
              </a:rPr>
              <a:pPr fontAlgn="base">
                <a:spcBef>
                  <a:spcPct val="0"/>
                </a:spcBef>
                <a:spcAft>
                  <a:spcPct val="0"/>
                </a:spcAft>
              </a:pPr>
              <a:t>35</a:t>
            </a:fld>
            <a:endParaRPr lang="en-US" altLang="en-US">
              <a:solidFill>
                <a:srgbClr val="000000"/>
              </a:solidFill>
            </a:endParaRPr>
          </a:p>
        </p:txBody>
      </p:sp>
    </p:spTree>
    <p:extLst>
      <p:ext uri="{BB962C8B-B14F-4D97-AF65-F5344CB8AC3E}">
        <p14:creationId xmlns:p14="http://schemas.microsoft.com/office/powerpoint/2010/main" val="586267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CFEC243-07D1-459F-8CCA-927A08624562}" type="datetimeFigureOut">
              <a:rPr lang="en-US" smtClean="0"/>
              <a:pPr/>
              <a:t>7/1/2016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ABA14-0952-4193-A030-BE7E1F560EA1}"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5193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CFEC243-07D1-459F-8CCA-927A08624562}" type="datetimeFigureOut">
              <a:rPr lang="en-US" smtClean="0"/>
              <a:pPr/>
              <a:t>7/1/2016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ABA14-0952-4193-A030-BE7E1F560EA1}" type="slidenum">
              <a:rPr lang="en-US" smtClean="0"/>
              <a:pPr/>
              <a:t>‹#›</a:t>
            </a:fld>
            <a:endParaRPr lang="en-US"/>
          </a:p>
        </p:txBody>
      </p:sp>
    </p:spTree>
    <p:extLst>
      <p:ext uri="{BB962C8B-B14F-4D97-AF65-F5344CB8AC3E}">
        <p14:creationId xmlns:p14="http://schemas.microsoft.com/office/powerpoint/2010/main" val="2836087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CFEC243-07D1-459F-8CCA-927A08624562}" type="datetimeFigureOut">
              <a:rPr lang="en-US" smtClean="0"/>
              <a:pPr/>
              <a:t>7/1/2016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ABA14-0952-4193-A030-BE7E1F560EA1}" type="slidenum">
              <a:rPr lang="en-US" smtClean="0"/>
              <a:pPr/>
              <a:t>‹#›</a:t>
            </a:fld>
            <a:endParaRPr lang="en-US"/>
          </a:p>
        </p:txBody>
      </p:sp>
    </p:spTree>
    <p:extLst>
      <p:ext uri="{BB962C8B-B14F-4D97-AF65-F5344CB8AC3E}">
        <p14:creationId xmlns:p14="http://schemas.microsoft.com/office/powerpoint/2010/main" val="1607709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CFEC243-07D1-459F-8CCA-927A08624562}" type="datetimeFigureOut">
              <a:rPr lang="en-US" smtClean="0"/>
              <a:pPr/>
              <a:t>7/1/2016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ABA14-0952-4193-A030-BE7E1F560EA1}" type="slidenum">
              <a:rPr lang="en-US" smtClean="0"/>
              <a:pPr/>
              <a:t>‹#›</a:t>
            </a:fld>
            <a:endParaRPr lang="en-US"/>
          </a:p>
        </p:txBody>
      </p:sp>
    </p:spTree>
    <p:extLst>
      <p:ext uri="{BB962C8B-B14F-4D97-AF65-F5344CB8AC3E}">
        <p14:creationId xmlns:p14="http://schemas.microsoft.com/office/powerpoint/2010/main" val="4216658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FEC243-07D1-459F-8CCA-927A08624562}" type="datetimeFigureOut">
              <a:rPr lang="en-US" smtClean="0"/>
              <a:pPr/>
              <a:t>7/1/2016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ABA14-0952-4193-A030-BE7E1F560EA1}"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2811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CFEC243-07D1-459F-8CCA-927A08624562}" type="datetimeFigureOut">
              <a:rPr lang="en-US" smtClean="0"/>
              <a:pPr/>
              <a:t>7/1/2016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4ABA14-0952-4193-A030-BE7E1F560EA1}" type="slidenum">
              <a:rPr lang="en-US" smtClean="0"/>
              <a:pPr/>
              <a:t>‹#›</a:t>
            </a:fld>
            <a:endParaRPr lang="en-US"/>
          </a:p>
        </p:txBody>
      </p:sp>
    </p:spTree>
    <p:extLst>
      <p:ext uri="{BB962C8B-B14F-4D97-AF65-F5344CB8AC3E}">
        <p14:creationId xmlns:p14="http://schemas.microsoft.com/office/powerpoint/2010/main" val="1050093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CFEC243-07D1-459F-8CCA-927A08624562}" type="datetimeFigureOut">
              <a:rPr lang="en-US" smtClean="0"/>
              <a:pPr/>
              <a:t>7/1/2016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4ABA14-0952-4193-A030-BE7E1F560EA1}" type="slidenum">
              <a:rPr lang="en-US" smtClean="0"/>
              <a:pPr/>
              <a:t>‹#›</a:t>
            </a:fld>
            <a:endParaRPr lang="en-US"/>
          </a:p>
        </p:txBody>
      </p:sp>
    </p:spTree>
    <p:extLst>
      <p:ext uri="{BB962C8B-B14F-4D97-AF65-F5344CB8AC3E}">
        <p14:creationId xmlns:p14="http://schemas.microsoft.com/office/powerpoint/2010/main" val="1841562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CFEC243-07D1-459F-8CCA-927A08624562}" type="datetimeFigureOut">
              <a:rPr lang="en-US" smtClean="0"/>
              <a:pPr/>
              <a:t>7/1/2016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4ABA14-0952-4193-A030-BE7E1F560EA1}" type="slidenum">
              <a:rPr lang="en-US" smtClean="0"/>
              <a:pPr/>
              <a:t>‹#›</a:t>
            </a:fld>
            <a:endParaRPr lang="en-US"/>
          </a:p>
        </p:txBody>
      </p:sp>
    </p:spTree>
    <p:extLst>
      <p:ext uri="{BB962C8B-B14F-4D97-AF65-F5344CB8AC3E}">
        <p14:creationId xmlns:p14="http://schemas.microsoft.com/office/powerpoint/2010/main" val="1022803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CFEC243-07D1-459F-8CCA-927A08624562}" type="datetimeFigureOut">
              <a:rPr lang="en-US" smtClean="0"/>
              <a:pPr/>
              <a:t>7/1/2016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F64ABA14-0952-4193-A030-BE7E1F560EA1}" type="slidenum">
              <a:rPr lang="en-US" smtClean="0"/>
              <a:pPr/>
              <a:t>‹#›</a:t>
            </a:fld>
            <a:endParaRPr lang="en-US"/>
          </a:p>
        </p:txBody>
      </p:sp>
    </p:spTree>
    <p:extLst>
      <p:ext uri="{BB962C8B-B14F-4D97-AF65-F5344CB8AC3E}">
        <p14:creationId xmlns:p14="http://schemas.microsoft.com/office/powerpoint/2010/main" val="466992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2CFEC243-07D1-459F-8CCA-927A08624562}" type="datetimeFigureOut">
              <a:rPr lang="en-US" smtClean="0"/>
              <a:pPr/>
              <a:t>7/1/2016</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64ABA14-0952-4193-A030-BE7E1F560EA1}" type="slidenum">
              <a:rPr lang="en-US" smtClean="0"/>
              <a:pPr/>
              <a:t>‹#›</a:t>
            </a:fld>
            <a:endParaRPr lang="en-US"/>
          </a:p>
        </p:txBody>
      </p:sp>
    </p:spTree>
    <p:extLst>
      <p:ext uri="{BB962C8B-B14F-4D97-AF65-F5344CB8AC3E}">
        <p14:creationId xmlns:p14="http://schemas.microsoft.com/office/powerpoint/2010/main" val="1770367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cstate="print"/>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FEC243-07D1-459F-8CCA-927A08624562}" type="datetimeFigureOut">
              <a:rPr lang="en-US" smtClean="0"/>
              <a:pPr/>
              <a:t>7/1/2016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4ABA14-0952-4193-A030-BE7E1F560EA1}" type="slidenum">
              <a:rPr lang="en-US" smtClean="0"/>
              <a:pPr/>
              <a:t>‹#›</a:t>
            </a:fld>
            <a:endParaRPr lang="en-US"/>
          </a:p>
        </p:txBody>
      </p:sp>
    </p:spTree>
    <p:extLst>
      <p:ext uri="{BB962C8B-B14F-4D97-AF65-F5344CB8AC3E}">
        <p14:creationId xmlns:p14="http://schemas.microsoft.com/office/powerpoint/2010/main" val="368655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E7"/>
        </a:solidFill>
        <a:effectLst/>
      </p:bgPr>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2CFEC243-07D1-459F-8CCA-927A08624562}" type="datetimeFigureOut">
              <a:rPr lang="en-US" smtClean="0"/>
              <a:pPr/>
              <a:t>7/1/2016</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F64ABA14-0952-4193-A030-BE7E1F560EA1}" type="slidenum">
              <a:rPr lang="en-US"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955308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leg.state.fl.us/Statutes/index.cfm?App_mode=Display_Statute&amp;Search_String=&amp;URL=0100-0199/0120/Sections/0120.57.html"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raaciap.floridajobs.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8.jpeg"/></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floridajobs.org/job-seekers-community-services/reemployment-assistance-appeals-commission/about-the-reemployment-assistance-appeals-commissio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380" y="407643"/>
            <a:ext cx="7703820" cy="1344958"/>
          </a:xfrm>
        </p:spPr>
        <p:txBody>
          <a:bodyPr>
            <a:normAutofit fontScale="90000"/>
          </a:bodyPr>
          <a:lstStyle/>
          <a:p>
            <a:pPr algn="ctr"/>
            <a:r>
              <a:rPr lang="en-US" sz="4900" b="1" dirty="0" smtClean="0">
                <a:solidFill>
                  <a:srgbClr val="26024E"/>
                </a:solidFill>
                <a:cs typeface="Times New Roman" panose="02020603050405020304" pitchFamily="18" charset="0"/>
              </a:rPr>
              <a:t/>
            </a:r>
            <a:br>
              <a:rPr lang="en-US" sz="4900" b="1" dirty="0" smtClean="0">
                <a:solidFill>
                  <a:srgbClr val="26024E"/>
                </a:solidFill>
                <a:cs typeface="Times New Roman" panose="02020603050405020304" pitchFamily="18" charset="0"/>
              </a:rPr>
            </a:br>
            <a:r>
              <a:rPr lang="en-US" b="1" dirty="0" smtClean="0">
                <a:solidFill>
                  <a:srgbClr val="26024E"/>
                </a:solidFill>
                <a:cs typeface="Times New Roman" panose="02020603050405020304" pitchFamily="18" charset="0"/>
              </a:rPr>
              <a:t>Reemployment </a:t>
            </a:r>
            <a:r>
              <a:rPr lang="en-US" b="1" dirty="0">
                <a:solidFill>
                  <a:srgbClr val="26024E"/>
                </a:solidFill>
                <a:cs typeface="Times New Roman" panose="02020603050405020304" pitchFamily="18" charset="0"/>
              </a:rPr>
              <a:t>Assistance </a:t>
            </a:r>
            <a:r>
              <a:rPr lang="en-US" b="1" dirty="0" smtClean="0">
                <a:solidFill>
                  <a:srgbClr val="26024E"/>
                </a:solidFill>
                <a:cs typeface="Times New Roman" panose="02020603050405020304" pitchFamily="18" charset="0"/>
              </a:rPr>
              <a:t>Law Update </a:t>
            </a:r>
            <a:br>
              <a:rPr lang="en-US" b="1" dirty="0" smtClean="0">
                <a:solidFill>
                  <a:srgbClr val="26024E"/>
                </a:solidFill>
                <a:cs typeface="Times New Roman" panose="02020603050405020304" pitchFamily="18" charset="0"/>
              </a:rPr>
            </a:br>
            <a:r>
              <a:rPr lang="en-US" sz="2200" b="1" dirty="0" smtClean="0">
                <a:solidFill>
                  <a:srgbClr val="26024E"/>
                </a:solidFill>
                <a:cs typeface="Times New Roman" panose="02020603050405020304" pitchFamily="18" charset="0"/>
              </a:rPr>
              <a:t>80</a:t>
            </a:r>
            <a:r>
              <a:rPr lang="en-US" sz="2200" b="1" baseline="30000" dirty="0" smtClean="0">
                <a:solidFill>
                  <a:srgbClr val="26024E"/>
                </a:solidFill>
                <a:cs typeface="Times New Roman" panose="02020603050405020304" pitchFamily="18" charset="0"/>
              </a:rPr>
              <a:t>th</a:t>
            </a:r>
            <a:r>
              <a:rPr lang="en-US" sz="2200" b="1" dirty="0" smtClean="0">
                <a:solidFill>
                  <a:srgbClr val="26024E"/>
                </a:solidFill>
                <a:cs typeface="Times New Roman" panose="02020603050405020304" pitchFamily="18" charset="0"/>
              </a:rPr>
              <a:t> Annual </a:t>
            </a:r>
            <a:r>
              <a:rPr lang="en-US" sz="2200" b="1" dirty="0" err="1" smtClean="0">
                <a:solidFill>
                  <a:srgbClr val="26024E"/>
                </a:solidFill>
                <a:cs typeface="Times New Roman" panose="02020603050405020304" pitchFamily="18" charset="0"/>
              </a:rPr>
              <a:t>FPHRA</a:t>
            </a:r>
            <a:r>
              <a:rPr lang="en-US" sz="2200" b="1" smtClean="0">
                <a:solidFill>
                  <a:srgbClr val="26024E"/>
                </a:solidFill>
                <a:cs typeface="Times New Roman" panose="02020603050405020304" pitchFamily="18" charset="0"/>
              </a:rPr>
              <a:t> Conference</a:t>
            </a:r>
            <a:endParaRPr lang="en-US" sz="2200" b="1" dirty="0">
              <a:solidFill>
                <a:srgbClr val="26024E"/>
              </a:solidFill>
              <a:cs typeface="Times New Roman" panose="020206030504050203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2800" y="2212342"/>
            <a:ext cx="2438400" cy="2438400"/>
          </a:xfrm>
          <a:prstGeom prst="rect">
            <a:avLst/>
          </a:prstGeom>
        </p:spPr>
      </p:pic>
      <p:sp>
        <p:nvSpPr>
          <p:cNvPr id="5" name="Rectangle 4"/>
          <p:cNvSpPr/>
          <p:nvPr/>
        </p:nvSpPr>
        <p:spPr>
          <a:xfrm>
            <a:off x="1981200" y="5688594"/>
            <a:ext cx="5867400" cy="338554"/>
          </a:xfrm>
          <a:prstGeom prst="rect">
            <a:avLst/>
          </a:prstGeom>
        </p:spPr>
        <p:txBody>
          <a:bodyPr wrap="square">
            <a:spAutoFit/>
          </a:bodyPr>
          <a:lstStyle/>
          <a:p>
            <a:r>
              <a:rPr lang="en-US" sz="1600" b="1" dirty="0" smtClean="0">
                <a:solidFill>
                  <a:srgbClr val="26024E"/>
                </a:solidFill>
                <a:latin typeface="+mj-lt"/>
              </a:rPr>
              <a:t>FLORIDA REEMPLOYMENT </a:t>
            </a:r>
            <a:r>
              <a:rPr lang="en-US" sz="1600" b="1" dirty="0">
                <a:solidFill>
                  <a:srgbClr val="26024E"/>
                </a:solidFill>
                <a:latin typeface="+mj-lt"/>
              </a:rPr>
              <a:t>ASSISTANCE </a:t>
            </a:r>
            <a:r>
              <a:rPr lang="en-US" sz="1600" b="1" dirty="0" smtClean="0">
                <a:solidFill>
                  <a:srgbClr val="26024E"/>
                </a:solidFill>
                <a:latin typeface="+mj-lt"/>
              </a:rPr>
              <a:t>APPEALS </a:t>
            </a:r>
            <a:r>
              <a:rPr lang="en-US" sz="1600" b="1" dirty="0">
                <a:solidFill>
                  <a:srgbClr val="26024E"/>
                </a:solidFill>
                <a:latin typeface="+mj-lt"/>
              </a:rPr>
              <a:t>COMMISSION</a:t>
            </a:r>
          </a:p>
        </p:txBody>
      </p:sp>
      <p:sp>
        <p:nvSpPr>
          <p:cNvPr id="3" name="TextBox 2"/>
          <p:cNvSpPr txBox="1"/>
          <p:nvPr/>
        </p:nvSpPr>
        <p:spPr>
          <a:xfrm>
            <a:off x="1371600" y="4980708"/>
            <a:ext cx="6810519" cy="707886"/>
          </a:xfrm>
          <a:prstGeom prst="rect">
            <a:avLst/>
          </a:prstGeom>
          <a:noFill/>
        </p:spPr>
        <p:txBody>
          <a:bodyPr wrap="none" rtlCol="0">
            <a:spAutoFit/>
          </a:bodyPr>
          <a:lstStyle/>
          <a:p>
            <a:r>
              <a:rPr lang="en-US" sz="4000" dirty="0" smtClean="0">
                <a:solidFill>
                  <a:srgbClr val="26024E"/>
                </a:solidFill>
              </a:rPr>
              <a:t>Hon. Frank E. Brown, Chairman</a:t>
            </a:r>
            <a:endParaRPr lang="en-US" sz="4000" dirty="0">
              <a:solidFill>
                <a:srgbClr val="26024E"/>
              </a:solidFill>
            </a:endParaRPr>
          </a:p>
        </p:txBody>
      </p:sp>
    </p:spTree>
    <p:extLst>
      <p:ext uri="{BB962C8B-B14F-4D97-AF65-F5344CB8AC3E}">
        <p14:creationId xmlns:p14="http://schemas.microsoft.com/office/powerpoint/2010/main" val="35949288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335" y="339143"/>
            <a:ext cx="7543800" cy="1450757"/>
          </a:xfrm>
        </p:spPr>
        <p:txBody>
          <a:bodyPr>
            <a:normAutofit/>
          </a:bodyPr>
          <a:lstStyle/>
          <a:p>
            <a:r>
              <a:rPr lang="en-US" sz="4400" b="1" dirty="0" smtClean="0">
                <a:solidFill>
                  <a:srgbClr val="26024E"/>
                </a:solidFill>
                <a:cs typeface="Times New Roman" panose="02020603050405020304" pitchFamily="18" charset="0"/>
              </a:rPr>
              <a:t>Misconduct (continued)</a:t>
            </a:r>
            <a:endParaRPr lang="en-US" sz="4400" dirty="0">
              <a:solidFill>
                <a:srgbClr val="26024E"/>
              </a:solidFill>
              <a:cs typeface="Times New Roman" panose="02020603050405020304" pitchFamily="18" charset="0"/>
            </a:endParaRPr>
          </a:p>
        </p:txBody>
      </p:sp>
      <p:sp>
        <p:nvSpPr>
          <p:cNvPr id="3" name="Content Placeholder 2"/>
          <p:cNvSpPr>
            <a:spLocks noGrp="1"/>
          </p:cNvSpPr>
          <p:nvPr>
            <p:ph idx="1"/>
          </p:nvPr>
        </p:nvSpPr>
        <p:spPr>
          <a:xfrm>
            <a:off x="899159" y="1767840"/>
            <a:ext cx="7635241" cy="4023360"/>
          </a:xfrm>
        </p:spPr>
        <p:txBody>
          <a:bodyPr>
            <a:normAutofit lnSpcReduction="10000"/>
          </a:bodyPr>
          <a:lstStyle/>
          <a:p>
            <a:pPr marL="457200" indent="-457200">
              <a:lnSpc>
                <a:spcPct val="90000"/>
              </a:lnSpc>
              <a:buClr>
                <a:srgbClr val="26024E"/>
              </a:buClr>
              <a:buFontTx/>
              <a:buAutoNum type="alphaLcParenBoth" startAt="5"/>
              <a:defRPr/>
            </a:pPr>
            <a:r>
              <a:rPr lang="en-US" b="1" dirty="0">
                <a:solidFill>
                  <a:srgbClr val="26024E"/>
                </a:solidFill>
                <a:cs typeface="Times New Roman" panose="02020603050405020304" pitchFamily="18" charset="0"/>
              </a:rPr>
              <a:t>A violation of an employer's </a:t>
            </a:r>
            <a:r>
              <a:rPr lang="en-US" b="1" i="1" dirty="0">
                <a:solidFill>
                  <a:srgbClr val="26024E"/>
                </a:solidFill>
                <a:cs typeface="Times New Roman" panose="02020603050405020304" pitchFamily="18" charset="0"/>
              </a:rPr>
              <a:t>rule</a:t>
            </a:r>
            <a:r>
              <a:rPr lang="en-US" b="1" dirty="0">
                <a:solidFill>
                  <a:srgbClr val="26024E"/>
                </a:solidFill>
                <a:cs typeface="Times New Roman" panose="02020603050405020304" pitchFamily="18" charset="0"/>
              </a:rPr>
              <a:t>, unless the claimant can demonstrate that:</a:t>
            </a:r>
          </a:p>
          <a:p>
            <a:pPr marL="914400" indent="-344488">
              <a:lnSpc>
                <a:spcPct val="90000"/>
              </a:lnSpc>
              <a:buNone/>
              <a:defRPr/>
            </a:pPr>
            <a:r>
              <a:rPr lang="en-US" b="1" dirty="0" smtClean="0">
                <a:solidFill>
                  <a:srgbClr val="26024E"/>
                </a:solidFill>
                <a:cs typeface="Times New Roman" panose="02020603050405020304" pitchFamily="18" charset="0"/>
              </a:rPr>
              <a:t>(</a:t>
            </a:r>
            <a:r>
              <a:rPr lang="en-US" b="1" dirty="0">
                <a:solidFill>
                  <a:srgbClr val="26024E"/>
                </a:solidFill>
                <a:cs typeface="Times New Roman" panose="02020603050405020304" pitchFamily="18" charset="0"/>
              </a:rPr>
              <a:t>1</a:t>
            </a:r>
            <a:r>
              <a:rPr lang="en-US" b="1" dirty="0" smtClean="0">
                <a:solidFill>
                  <a:srgbClr val="26024E"/>
                </a:solidFill>
                <a:cs typeface="Times New Roman" panose="02020603050405020304" pitchFamily="18" charset="0"/>
              </a:rPr>
              <a:t>)	a</a:t>
            </a:r>
            <a:r>
              <a:rPr lang="en-US" b="1" dirty="0">
                <a:solidFill>
                  <a:srgbClr val="26024E"/>
                </a:solidFill>
                <a:cs typeface="Times New Roman" panose="02020603050405020304" pitchFamily="18" charset="0"/>
              </a:rPr>
              <a:t>.  He or she did not know, and could not reasonably know, </a:t>
            </a:r>
            <a:r>
              <a:rPr lang="en-US" b="1" dirty="0" smtClean="0">
                <a:solidFill>
                  <a:srgbClr val="26024E"/>
                </a:solidFill>
                <a:cs typeface="Times New Roman" panose="02020603050405020304" pitchFamily="18" charset="0"/>
              </a:rPr>
              <a:t>of the rule's </a:t>
            </a:r>
            <a:r>
              <a:rPr lang="en-US" b="1" dirty="0">
                <a:solidFill>
                  <a:srgbClr val="26024E"/>
                </a:solidFill>
                <a:cs typeface="Times New Roman" panose="02020603050405020304" pitchFamily="18" charset="0"/>
              </a:rPr>
              <a:t>requirements; </a:t>
            </a:r>
          </a:p>
          <a:p>
            <a:pPr marL="914400" indent="-90488">
              <a:lnSpc>
                <a:spcPct val="90000"/>
              </a:lnSpc>
              <a:buNone/>
              <a:defRPr/>
            </a:pPr>
            <a:r>
              <a:rPr lang="en-US" b="1" dirty="0">
                <a:solidFill>
                  <a:srgbClr val="26024E"/>
                </a:solidFill>
                <a:cs typeface="Times New Roman" panose="02020603050405020304" pitchFamily="18" charset="0"/>
              </a:rPr>
              <a:t>	</a:t>
            </a:r>
            <a:r>
              <a:rPr lang="en-US" b="1" dirty="0" smtClean="0">
                <a:solidFill>
                  <a:srgbClr val="26024E"/>
                </a:solidFill>
                <a:cs typeface="Times New Roman" panose="02020603050405020304" pitchFamily="18" charset="0"/>
              </a:rPr>
              <a:t>b</a:t>
            </a:r>
            <a:r>
              <a:rPr lang="en-US" b="1" dirty="0">
                <a:solidFill>
                  <a:srgbClr val="26024E"/>
                </a:solidFill>
                <a:cs typeface="Times New Roman" panose="02020603050405020304" pitchFamily="18" charset="0"/>
              </a:rPr>
              <a:t>.  The rule is not lawful or not reasonably related to the </a:t>
            </a:r>
            <a:r>
              <a:rPr lang="en-US" b="1" dirty="0" smtClean="0">
                <a:solidFill>
                  <a:srgbClr val="26024E"/>
                </a:solidFill>
                <a:cs typeface="Times New Roman" panose="02020603050405020304" pitchFamily="18" charset="0"/>
              </a:rPr>
              <a:t>job environment </a:t>
            </a:r>
            <a:r>
              <a:rPr lang="en-US" b="1" dirty="0">
                <a:solidFill>
                  <a:srgbClr val="26024E"/>
                </a:solidFill>
                <a:cs typeface="Times New Roman" panose="02020603050405020304" pitchFamily="18" charset="0"/>
              </a:rPr>
              <a:t>and performance; or </a:t>
            </a:r>
          </a:p>
          <a:p>
            <a:pPr>
              <a:lnSpc>
                <a:spcPct val="90000"/>
              </a:lnSpc>
              <a:buNone/>
              <a:defRPr/>
            </a:pPr>
            <a:r>
              <a:rPr lang="en-US" b="1" dirty="0">
                <a:solidFill>
                  <a:srgbClr val="26024E"/>
                </a:solidFill>
                <a:cs typeface="Times New Roman" panose="02020603050405020304" pitchFamily="18" charset="0"/>
              </a:rPr>
              <a:t>		c.  The rule is not fairly or consistently enforced.</a:t>
            </a:r>
          </a:p>
          <a:p>
            <a:pPr marL="914400" indent="-344488">
              <a:buNone/>
            </a:pPr>
            <a:r>
              <a:rPr lang="en-US" i="1" dirty="0">
                <a:solidFill>
                  <a:srgbClr val="26024E"/>
                </a:solidFill>
                <a:cs typeface="Times New Roman" panose="02020603050405020304" pitchFamily="18" charset="0"/>
              </a:rPr>
              <a:t>(2)  Such conduct may include, but is not limited to, committing criminal assault or battery on another employee, or on a customer or invitee of the employer or committing abuse or neglect of a patient, resident, disabled person, elderly person, or child in her or his professional care.</a:t>
            </a:r>
          </a:p>
          <a:p>
            <a:endParaRPr lang="en-US" dirty="0">
              <a:solidFill>
                <a:srgbClr val="26024E"/>
              </a:solidFill>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5638799"/>
            <a:ext cx="567263" cy="567263"/>
          </a:xfrm>
          <a:prstGeom prst="rect">
            <a:avLst/>
          </a:prstGeom>
        </p:spPr>
      </p:pic>
      <p:sp>
        <p:nvSpPr>
          <p:cNvPr id="5" name="Rectangle 4"/>
          <p:cNvSpPr/>
          <p:nvPr/>
        </p:nvSpPr>
        <p:spPr>
          <a:xfrm>
            <a:off x="1329263" y="5750466"/>
            <a:ext cx="4572000" cy="369332"/>
          </a:xfrm>
          <a:prstGeom prst="rect">
            <a:avLst/>
          </a:prstGeom>
        </p:spPr>
        <p:txBody>
          <a:bodyPr>
            <a:spAutoFit/>
          </a:bodyPr>
          <a:lstStyle/>
          <a:p>
            <a:r>
              <a:rPr lang="en-US" dirty="0">
                <a:latin typeface="+mj-lt"/>
              </a:rPr>
              <a:t> </a:t>
            </a:r>
            <a:r>
              <a:rPr lang="en-US" sz="1000" dirty="0">
                <a:solidFill>
                  <a:srgbClr val="26024E"/>
                </a:solidFill>
                <a:latin typeface="+mj-lt"/>
                <a:cs typeface="Times New Roman" panose="02020603050405020304" pitchFamily="18" charset="0"/>
              </a:rPr>
              <a:t>REEMPLOYMENT ASSISTANCE APPEALS COMMISSION</a:t>
            </a:r>
          </a:p>
        </p:txBody>
      </p:sp>
    </p:spTree>
    <p:extLst>
      <p:ext uri="{BB962C8B-B14F-4D97-AF65-F5344CB8AC3E}">
        <p14:creationId xmlns:p14="http://schemas.microsoft.com/office/powerpoint/2010/main" val="16820495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01843"/>
            <a:ext cx="7543800" cy="1450757"/>
          </a:xfrm>
        </p:spPr>
        <p:txBody>
          <a:bodyPr>
            <a:normAutofit/>
          </a:bodyPr>
          <a:lstStyle/>
          <a:p>
            <a:r>
              <a:rPr lang="en-US" sz="4300" b="1" dirty="0" smtClean="0">
                <a:solidFill>
                  <a:srgbClr val="26024E"/>
                </a:solidFill>
                <a:cs typeface="Times New Roman" panose="02020603050405020304" pitchFamily="18" charset="0"/>
              </a:rPr>
              <a:t>Misconduct – (a) Violations</a:t>
            </a:r>
            <a:endParaRPr lang="en-US" sz="4300" dirty="0">
              <a:solidFill>
                <a:srgbClr val="26024E"/>
              </a:solidFill>
              <a:cs typeface="Times New Roman" panose="02020603050405020304" pitchFamily="18" charset="0"/>
            </a:endParaRPr>
          </a:p>
        </p:txBody>
      </p:sp>
      <p:sp>
        <p:nvSpPr>
          <p:cNvPr id="3" name="Content Placeholder 2"/>
          <p:cNvSpPr>
            <a:spLocks noGrp="1"/>
          </p:cNvSpPr>
          <p:nvPr>
            <p:ph idx="1"/>
          </p:nvPr>
        </p:nvSpPr>
        <p:spPr>
          <a:xfrm>
            <a:off x="822959" y="1767840"/>
            <a:ext cx="7543801" cy="4023360"/>
          </a:xfrm>
        </p:spPr>
        <p:txBody>
          <a:bodyPr>
            <a:normAutofit/>
          </a:bodyPr>
          <a:lstStyle/>
          <a:p>
            <a:r>
              <a:rPr lang="en-US" sz="2400" dirty="0" smtClean="0">
                <a:solidFill>
                  <a:srgbClr val="26024E"/>
                </a:solidFill>
              </a:rPr>
              <a:t>In one of the few cases addressing (a) as amended in 2011, in </a:t>
            </a:r>
            <a:r>
              <a:rPr lang="en-US" sz="2400" i="1" dirty="0" smtClean="0">
                <a:solidFill>
                  <a:srgbClr val="26024E"/>
                </a:solidFill>
              </a:rPr>
              <a:t>Contreras </a:t>
            </a:r>
            <a:r>
              <a:rPr lang="en-US" sz="2400" i="1" dirty="0">
                <a:solidFill>
                  <a:srgbClr val="26024E"/>
                </a:solidFill>
              </a:rPr>
              <a:t>v. RAAC, </a:t>
            </a:r>
            <a:r>
              <a:rPr lang="en-US" sz="2400" dirty="0" smtClean="0">
                <a:solidFill>
                  <a:srgbClr val="26024E"/>
                </a:solidFill>
              </a:rPr>
              <a:t>178 So. 3d 953 (Fla</a:t>
            </a:r>
            <a:r>
              <a:rPr lang="en-US" sz="2400" dirty="0">
                <a:solidFill>
                  <a:srgbClr val="26024E"/>
                </a:solidFill>
              </a:rPr>
              <a:t>. 4th </a:t>
            </a:r>
            <a:r>
              <a:rPr lang="en-US" sz="2400" dirty="0" err="1" smtClean="0">
                <a:solidFill>
                  <a:srgbClr val="26024E"/>
                </a:solidFill>
              </a:rPr>
              <a:t>DCA</a:t>
            </a:r>
            <a:r>
              <a:rPr lang="en-US" sz="2400" dirty="0" smtClean="0">
                <a:solidFill>
                  <a:srgbClr val="26024E"/>
                </a:solidFill>
              </a:rPr>
              <a:t> </a:t>
            </a:r>
            <a:r>
              <a:rPr lang="en-US" sz="2400" dirty="0">
                <a:solidFill>
                  <a:srgbClr val="26024E"/>
                </a:solidFill>
              </a:rPr>
              <a:t>2015</a:t>
            </a:r>
            <a:r>
              <a:rPr lang="en-US" sz="2400" dirty="0" smtClean="0">
                <a:solidFill>
                  <a:srgbClr val="26024E"/>
                </a:solidFill>
              </a:rPr>
              <a:t>), the Court reversed the </a:t>
            </a:r>
            <a:r>
              <a:rPr lang="en-US" sz="2400" dirty="0" smtClean="0">
                <a:solidFill>
                  <a:srgbClr val="002060"/>
                </a:solidFill>
              </a:rPr>
              <a:t>Commission’s</a:t>
            </a:r>
            <a:r>
              <a:rPr lang="en-US" sz="2400" dirty="0" smtClean="0">
                <a:solidFill>
                  <a:srgbClr val="26024E"/>
                </a:solidFill>
              </a:rPr>
              <a:t> disqualification.  </a:t>
            </a:r>
            <a:r>
              <a:rPr lang="en-US" sz="2400" i="1" dirty="0" smtClean="0">
                <a:solidFill>
                  <a:srgbClr val="26024E"/>
                </a:solidFill>
              </a:rPr>
              <a:t>Contreras</a:t>
            </a:r>
            <a:r>
              <a:rPr lang="en-US" sz="2400" dirty="0" smtClean="0">
                <a:solidFill>
                  <a:srgbClr val="26024E"/>
                </a:solidFill>
              </a:rPr>
              <a:t> addressed the issue of whether an employee’s actions are misconduct when he fails to follow an employer’s directives, but thinks he is improvising appropriately.  </a:t>
            </a:r>
            <a:endParaRPr lang="en-US" sz="2400" dirty="0">
              <a:solidFill>
                <a:srgbClr val="26024E"/>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5638799"/>
            <a:ext cx="567263" cy="567263"/>
          </a:xfrm>
          <a:prstGeom prst="rect">
            <a:avLst/>
          </a:prstGeom>
        </p:spPr>
      </p:pic>
      <p:sp>
        <p:nvSpPr>
          <p:cNvPr id="5" name="Rectangle 4"/>
          <p:cNvSpPr/>
          <p:nvPr/>
        </p:nvSpPr>
        <p:spPr>
          <a:xfrm>
            <a:off x="1329263" y="5750466"/>
            <a:ext cx="4572000" cy="369332"/>
          </a:xfrm>
          <a:prstGeom prst="rect">
            <a:avLst/>
          </a:prstGeom>
        </p:spPr>
        <p:txBody>
          <a:bodyPr>
            <a:spAutoFit/>
          </a:bodyPr>
          <a:lstStyle/>
          <a:p>
            <a:r>
              <a:rPr lang="en-US" dirty="0">
                <a:latin typeface="+mj-lt"/>
              </a:rPr>
              <a:t> </a:t>
            </a:r>
            <a:r>
              <a:rPr lang="en-US" sz="1000" dirty="0">
                <a:solidFill>
                  <a:srgbClr val="26024E"/>
                </a:solidFill>
                <a:latin typeface="+mj-lt"/>
                <a:cs typeface="Times New Roman" panose="02020603050405020304" pitchFamily="18" charset="0"/>
              </a:rPr>
              <a:t>REEMPLOYMENT ASSISTANCE APPEALS COMMISSION</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200" y="3901440"/>
            <a:ext cx="4762500" cy="1905000"/>
          </a:xfrm>
          <a:prstGeom prst="rect">
            <a:avLst/>
          </a:prstGeom>
        </p:spPr>
      </p:pic>
    </p:spTree>
    <p:extLst>
      <p:ext uri="{BB962C8B-B14F-4D97-AF65-F5344CB8AC3E}">
        <p14:creationId xmlns:p14="http://schemas.microsoft.com/office/powerpoint/2010/main" val="5422367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10976"/>
            <a:ext cx="7543800" cy="1450757"/>
          </a:xfrm>
        </p:spPr>
        <p:txBody>
          <a:bodyPr>
            <a:normAutofit/>
          </a:bodyPr>
          <a:lstStyle/>
          <a:p>
            <a:r>
              <a:rPr lang="en-US" sz="4300" b="1" dirty="0" smtClean="0">
                <a:solidFill>
                  <a:srgbClr val="26024E"/>
                </a:solidFill>
                <a:cs typeface="Times New Roman" panose="02020603050405020304" pitchFamily="18" charset="0"/>
              </a:rPr>
              <a:t>Misconduct </a:t>
            </a:r>
            <a:r>
              <a:rPr lang="en-US" sz="4900" b="1" dirty="0" smtClean="0">
                <a:solidFill>
                  <a:srgbClr val="26024E"/>
                </a:solidFill>
                <a:cs typeface="Times New Roman" panose="02020603050405020304" pitchFamily="18" charset="0"/>
              </a:rPr>
              <a:t>– </a:t>
            </a:r>
            <a:r>
              <a:rPr lang="en-US" sz="3600" b="1" dirty="0" smtClean="0">
                <a:solidFill>
                  <a:srgbClr val="26024E"/>
                </a:solidFill>
                <a:cs typeface="Times New Roman" panose="02020603050405020304" pitchFamily="18" charset="0"/>
              </a:rPr>
              <a:t>Poor Performance</a:t>
            </a:r>
            <a:endParaRPr lang="en-US" sz="3600" b="1" dirty="0">
              <a:solidFill>
                <a:srgbClr val="26024E"/>
              </a:solidFill>
              <a:cs typeface="Times New Roman" panose="02020603050405020304" pitchFamily="18" charset="0"/>
            </a:endParaRPr>
          </a:p>
        </p:txBody>
      </p:sp>
      <p:sp>
        <p:nvSpPr>
          <p:cNvPr id="3" name="Content Placeholder 2"/>
          <p:cNvSpPr>
            <a:spLocks noGrp="1"/>
          </p:cNvSpPr>
          <p:nvPr>
            <p:ph idx="1"/>
          </p:nvPr>
        </p:nvSpPr>
        <p:spPr>
          <a:xfrm>
            <a:off x="838199" y="1752600"/>
            <a:ext cx="8001001" cy="4023360"/>
          </a:xfrm>
        </p:spPr>
        <p:txBody>
          <a:bodyPr>
            <a:normAutofit/>
          </a:bodyPr>
          <a:lstStyle/>
          <a:p>
            <a:r>
              <a:rPr lang="en-US" sz="2200" b="1" dirty="0">
                <a:solidFill>
                  <a:srgbClr val="200240"/>
                </a:solidFill>
                <a:cs typeface="Arial" panose="020B0604020202020204" pitchFamily="34" charset="0"/>
              </a:rPr>
              <a:t>RAAC Order No. </a:t>
            </a:r>
            <a:r>
              <a:rPr lang="en-US" sz="2200" b="1" dirty="0" smtClean="0">
                <a:solidFill>
                  <a:srgbClr val="200240"/>
                </a:solidFill>
                <a:cs typeface="Arial" panose="020B0604020202020204" pitchFamily="34" charset="0"/>
              </a:rPr>
              <a:t>15-00807 (August 27, 2015)</a:t>
            </a:r>
          </a:p>
          <a:p>
            <a:pPr marL="1009650" lvl="1" indent="-609600">
              <a:buFont typeface="Wingdings" pitchFamily="2" charset="2"/>
              <a:buChar char="Ø"/>
              <a:defRPr/>
            </a:pPr>
            <a:r>
              <a:rPr lang="en-US" sz="2200" dirty="0">
                <a:solidFill>
                  <a:srgbClr val="26024E"/>
                </a:solidFill>
                <a:cs typeface="Times New Roman" panose="02020603050405020304" pitchFamily="18" charset="0"/>
              </a:rPr>
              <a:t>Unsatisfactory, inefficient, or even incompetent performance is not misconduct per se.  </a:t>
            </a:r>
          </a:p>
          <a:p>
            <a:pPr marL="1009650" lvl="1" indent="-609600">
              <a:buFont typeface="Wingdings" pitchFamily="2" charset="2"/>
              <a:buChar char="Ø"/>
              <a:defRPr/>
            </a:pPr>
            <a:r>
              <a:rPr lang="en-US" sz="2200" dirty="0">
                <a:solidFill>
                  <a:srgbClr val="26024E"/>
                </a:solidFill>
                <a:cs typeface="Times New Roman" panose="02020603050405020304" pitchFamily="18" charset="0"/>
              </a:rPr>
              <a:t>Becomes misconduct only when it is caused by a disregard of or indifference to the employer’s interests. Employee’s effort is what matters.  </a:t>
            </a:r>
          </a:p>
          <a:p>
            <a:pPr marL="1009650" lvl="1" indent="-609600">
              <a:buFont typeface="Wingdings" pitchFamily="2" charset="2"/>
              <a:buChar char="Ø"/>
              <a:defRPr/>
            </a:pPr>
            <a:r>
              <a:rPr lang="en-US" sz="2200" dirty="0">
                <a:solidFill>
                  <a:srgbClr val="26024E"/>
                </a:solidFill>
                <a:cs typeface="Times New Roman" panose="02020603050405020304" pitchFamily="18" charset="0"/>
              </a:rPr>
              <a:t>Factors considered: employee’s history of performing task(s), difficulty of task(s), consequences of error, degree of error, how the error </a:t>
            </a:r>
            <a:r>
              <a:rPr lang="en-US" sz="2200" dirty="0" smtClean="0">
                <a:solidFill>
                  <a:srgbClr val="26024E"/>
                </a:solidFill>
                <a:cs typeface="Times New Roman" panose="02020603050405020304" pitchFamily="18" charset="0"/>
              </a:rPr>
              <a:t>occurred</a:t>
            </a:r>
            <a:endParaRPr lang="en-US" sz="2200" dirty="0">
              <a:solidFill>
                <a:srgbClr val="26024E"/>
              </a:solidFill>
              <a:cs typeface="Times New Roman" panose="02020603050405020304" pitchFamily="18" charset="0"/>
            </a:endParaRPr>
          </a:p>
          <a:p>
            <a:endParaRPr lang="en-US" sz="2400" dirty="0">
              <a:solidFill>
                <a:srgbClr val="26024E"/>
              </a:solidFill>
              <a:cs typeface="Times New Roman" panose="02020603050405020304" pitchFamily="18" charset="0"/>
            </a:endParaRPr>
          </a:p>
          <a:p>
            <a:endParaRPr lang="en-US" dirty="0">
              <a:solidFill>
                <a:srgbClr val="200240"/>
              </a:solidFill>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5638799"/>
            <a:ext cx="567263" cy="567263"/>
          </a:xfrm>
          <a:prstGeom prst="rect">
            <a:avLst/>
          </a:prstGeom>
        </p:spPr>
      </p:pic>
      <p:sp>
        <p:nvSpPr>
          <p:cNvPr id="5" name="Rectangle 4"/>
          <p:cNvSpPr/>
          <p:nvPr/>
        </p:nvSpPr>
        <p:spPr>
          <a:xfrm>
            <a:off x="1329263" y="5750466"/>
            <a:ext cx="4572000" cy="369332"/>
          </a:xfrm>
          <a:prstGeom prst="rect">
            <a:avLst/>
          </a:prstGeom>
        </p:spPr>
        <p:txBody>
          <a:bodyPr>
            <a:spAutoFit/>
          </a:bodyPr>
          <a:lstStyle/>
          <a:p>
            <a:r>
              <a:rPr lang="en-US" dirty="0">
                <a:latin typeface="+mj-lt"/>
              </a:rPr>
              <a:t> </a:t>
            </a:r>
            <a:r>
              <a:rPr lang="en-US" sz="1000" dirty="0">
                <a:solidFill>
                  <a:srgbClr val="26024E"/>
                </a:solidFill>
                <a:latin typeface="+mj-lt"/>
                <a:cs typeface="Times New Roman" panose="02020603050405020304" pitchFamily="18" charset="0"/>
              </a:rPr>
              <a:t>REEMPLOYMENT ASSISTANCE APPEALS COMMISSION</a:t>
            </a:r>
          </a:p>
        </p:txBody>
      </p:sp>
    </p:spTree>
    <p:extLst>
      <p:ext uri="{BB962C8B-B14F-4D97-AF65-F5344CB8AC3E}">
        <p14:creationId xmlns:p14="http://schemas.microsoft.com/office/powerpoint/2010/main" val="6470233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10976"/>
            <a:ext cx="7543800" cy="1450757"/>
          </a:xfrm>
        </p:spPr>
        <p:txBody>
          <a:bodyPr>
            <a:normAutofit/>
          </a:bodyPr>
          <a:lstStyle/>
          <a:p>
            <a:r>
              <a:rPr lang="en-US" sz="4300" b="1" dirty="0" smtClean="0">
                <a:solidFill>
                  <a:srgbClr val="26024E"/>
                </a:solidFill>
                <a:cs typeface="Times New Roman" panose="02020603050405020304" pitchFamily="18" charset="0"/>
              </a:rPr>
              <a:t>Misconduct </a:t>
            </a:r>
            <a:r>
              <a:rPr lang="en-US" sz="3600" b="1" dirty="0" smtClean="0">
                <a:solidFill>
                  <a:srgbClr val="26024E"/>
                </a:solidFill>
                <a:cs typeface="Times New Roman" panose="02020603050405020304" pitchFamily="18" charset="0"/>
              </a:rPr>
              <a:t>– Sleeping on the Job</a:t>
            </a:r>
            <a:endParaRPr lang="en-US" sz="3600" b="1" dirty="0">
              <a:solidFill>
                <a:srgbClr val="26024E"/>
              </a:solidFill>
              <a:cs typeface="Times New Roman" panose="02020603050405020304" pitchFamily="18" charset="0"/>
            </a:endParaRPr>
          </a:p>
        </p:txBody>
      </p:sp>
      <p:sp>
        <p:nvSpPr>
          <p:cNvPr id="3" name="Content Placeholder 2"/>
          <p:cNvSpPr>
            <a:spLocks noGrp="1"/>
          </p:cNvSpPr>
          <p:nvPr>
            <p:ph idx="1"/>
          </p:nvPr>
        </p:nvSpPr>
        <p:spPr>
          <a:xfrm>
            <a:off x="3927327" y="1761733"/>
            <a:ext cx="4988073" cy="4023360"/>
          </a:xfrm>
        </p:spPr>
        <p:txBody>
          <a:bodyPr>
            <a:normAutofit lnSpcReduction="10000"/>
          </a:bodyPr>
          <a:lstStyle/>
          <a:p>
            <a:r>
              <a:rPr lang="en-US" sz="2200" b="1" dirty="0">
                <a:solidFill>
                  <a:srgbClr val="26024E"/>
                </a:solidFill>
                <a:cs typeface="Arial" panose="020B0604020202020204" pitchFamily="34" charset="0"/>
              </a:rPr>
              <a:t>RAAC Order No. </a:t>
            </a:r>
            <a:r>
              <a:rPr lang="en-US" sz="2200" b="1" dirty="0" smtClean="0">
                <a:solidFill>
                  <a:srgbClr val="26024E"/>
                </a:solidFill>
                <a:cs typeface="Arial" panose="020B0604020202020204" pitchFamily="34" charset="0"/>
              </a:rPr>
              <a:t>15-01579 (July 30, 2015)</a:t>
            </a:r>
          </a:p>
          <a:p>
            <a:r>
              <a:rPr lang="en-US" sz="2200" dirty="0">
                <a:solidFill>
                  <a:srgbClr val="26024E"/>
                </a:solidFill>
              </a:rPr>
              <a:t>Cases involving termination of employees for sleeping on the job are common.  In a series of cases over the past two years, the Commission has considered whether specific incidents of employee sleeping on the job were misconduct under the 2011 amendment.  </a:t>
            </a:r>
            <a:r>
              <a:rPr lang="en-US" sz="2200" dirty="0" smtClean="0">
                <a:solidFill>
                  <a:srgbClr val="26024E"/>
                </a:solidFill>
              </a:rPr>
              <a:t>The </a:t>
            </a:r>
            <a:r>
              <a:rPr lang="en-US" sz="2200" dirty="0">
                <a:solidFill>
                  <a:srgbClr val="26024E"/>
                </a:solidFill>
              </a:rPr>
              <a:t>Commission’s decisions reflect that the outcome of such cases depend on the specific facts.  </a:t>
            </a:r>
            <a:r>
              <a:rPr lang="en-US" sz="2200" dirty="0" smtClean="0">
                <a:solidFill>
                  <a:srgbClr val="26024E"/>
                </a:solidFill>
              </a:rPr>
              <a:t>In this case, the Commission laid out some factors for the referees to consider in determining whether sleeping is misconduct.   </a:t>
            </a:r>
            <a:endParaRPr lang="en-US" sz="2200" dirty="0">
              <a:solidFill>
                <a:srgbClr val="26024E"/>
              </a:solidFill>
            </a:endParaRPr>
          </a:p>
          <a:p>
            <a:endParaRPr lang="en-US" sz="2400" dirty="0" smtClean="0">
              <a:solidFill>
                <a:srgbClr val="200240"/>
              </a:solidFill>
              <a:cs typeface="Arial" panose="020B0604020202020204" pitchFamily="34" charset="0"/>
            </a:endParaRPr>
          </a:p>
          <a:p>
            <a:endParaRPr lang="en-US" sz="2400" dirty="0">
              <a:solidFill>
                <a:srgbClr val="200240"/>
              </a:solidFill>
              <a:latin typeface="+mj-lt"/>
              <a:cs typeface="Arial" panose="020B0604020202020204" pitchFamily="34" charset="0"/>
            </a:endParaRPr>
          </a:p>
          <a:p>
            <a:endParaRPr lang="en-US" sz="2400" dirty="0" smtClean="0">
              <a:solidFill>
                <a:srgbClr val="200240"/>
              </a:solidFill>
              <a:latin typeface="+mj-lt"/>
            </a:endParaRPr>
          </a:p>
          <a:p>
            <a:endParaRPr lang="en-US" dirty="0">
              <a:solidFill>
                <a:srgbClr val="200240"/>
              </a:solidFill>
              <a:latin typeface="+mj-lt"/>
            </a:endParaRPr>
          </a:p>
          <a:p>
            <a:endParaRPr lang="en-US" dirty="0" smtClean="0">
              <a:solidFill>
                <a:srgbClr val="200240"/>
              </a:solidFill>
              <a:latin typeface="+mj-lt"/>
            </a:endParaRPr>
          </a:p>
          <a:p>
            <a:endParaRPr lang="en-US" dirty="0">
              <a:solidFill>
                <a:srgbClr val="200240"/>
              </a:solidFill>
              <a:latin typeface="+mj-lt"/>
            </a:endParaRPr>
          </a:p>
          <a:p>
            <a:endParaRPr lang="en-US" dirty="0">
              <a:solidFill>
                <a:srgbClr val="200240"/>
              </a:solidFill>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5638799"/>
            <a:ext cx="567263" cy="567263"/>
          </a:xfrm>
          <a:prstGeom prst="rect">
            <a:avLst/>
          </a:prstGeom>
        </p:spPr>
      </p:pic>
      <p:sp>
        <p:nvSpPr>
          <p:cNvPr id="5" name="Rectangle 4"/>
          <p:cNvSpPr/>
          <p:nvPr/>
        </p:nvSpPr>
        <p:spPr>
          <a:xfrm>
            <a:off x="1329263" y="5750466"/>
            <a:ext cx="4572000" cy="369332"/>
          </a:xfrm>
          <a:prstGeom prst="rect">
            <a:avLst/>
          </a:prstGeom>
        </p:spPr>
        <p:txBody>
          <a:bodyPr>
            <a:spAutoFit/>
          </a:bodyPr>
          <a:lstStyle/>
          <a:p>
            <a:r>
              <a:rPr lang="en-US" dirty="0">
                <a:latin typeface="+mj-lt"/>
              </a:rPr>
              <a:t> </a:t>
            </a:r>
            <a:r>
              <a:rPr lang="en-US" sz="1000" dirty="0">
                <a:solidFill>
                  <a:srgbClr val="26024E"/>
                </a:solidFill>
                <a:latin typeface="+mj-lt"/>
                <a:cs typeface="Times New Roman" panose="02020603050405020304" pitchFamily="18" charset="0"/>
              </a:rPr>
              <a:t>REEMPLOYMENT ASSISTANCE APPEALS COMMISSION</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514600"/>
            <a:ext cx="3622527" cy="1864092"/>
          </a:xfrm>
          <a:prstGeom prst="rect">
            <a:avLst/>
          </a:prstGeom>
        </p:spPr>
      </p:pic>
    </p:spTree>
    <p:extLst>
      <p:ext uri="{BB962C8B-B14F-4D97-AF65-F5344CB8AC3E}">
        <p14:creationId xmlns:p14="http://schemas.microsoft.com/office/powerpoint/2010/main" val="14047810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rgbClr val="26024E"/>
                </a:solidFill>
                <a:cs typeface="Times New Roman" panose="02020603050405020304" pitchFamily="18" charset="0"/>
              </a:rPr>
              <a:t>Misconduct </a:t>
            </a:r>
            <a:r>
              <a:rPr lang="en-US" sz="3600" b="1" dirty="0">
                <a:solidFill>
                  <a:srgbClr val="26024E"/>
                </a:solidFill>
                <a:cs typeface="Times New Roman" panose="02020603050405020304" pitchFamily="18" charset="0"/>
              </a:rPr>
              <a:t>–</a:t>
            </a:r>
            <a:r>
              <a:rPr lang="en-US" sz="4000" b="1" dirty="0">
                <a:solidFill>
                  <a:srgbClr val="26024E"/>
                </a:solidFill>
                <a:cs typeface="Times New Roman" panose="02020603050405020304" pitchFamily="18" charset="0"/>
              </a:rPr>
              <a:t> </a:t>
            </a:r>
            <a:r>
              <a:rPr lang="en-US" sz="4000" b="1" dirty="0" smtClean="0">
                <a:solidFill>
                  <a:srgbClr val="26024E"/>
                </a:solidFill>
                <a:cs typeface="Times New Roman" panose="02020603050405020304" pitchFamily="18" charset="0"/>
              </a:rPr>
              <a:t>(c) Violations – </a:t>
            </a:r>
            <a:br>
              <a:rPr lang="en-US" sz="4000" b="1" dirty="0" smtClean="0">
                <a:solidFill>
                  <a:srgbClr val="26024E"/>
                </a:solidFill>
                <a:cs typeface="Times New Roman" panose="02020603050405020304" pitchFamily="18" charset="0"/>
              </a:rPr>
            </a:br>
            <a:r>
              <a:rPr lang="en-US" sz="3600" b="1" dirty="0" smtClean="0">
                <a:solidFill>
                  <a:srgbClr val="26024E"/>
                </a:solidFill>
                <a:cs typeface="Times New Roman" panose="02020603050405020304" pitchFamily="18" charset="0"/>
              </a:rPr>
              <a:t>Poor</a:t>
            </a:r>
            <a:r>
              <a:rPr lang="en-US" sz="4000" b="1" dirty="0" smtClean="0">
                <a:solidFill>
                  <a:srgbClr val="26024E"/>
                </a:solidFill>
                <a:cs typeface="Times New Roman" panose="02020603050405020304" pitchFamily="18" charset="0"/>
              </a:rPr>
              <a:t> </a:t>
            </a:r>
            <a:r>
              <a:rPr lang="en-US" sz="3600" b="1" dirty="0" smtClean="0">
                <a:solidFill>
                  <a:srgbClr val="26024E"/>
                </a:solidFill>
                <a:cs typeface="Times New Roman" panose="02020603050405020304" pitchFamily="18" charset="0"/>
              </a:rPr>
              <a:t>Attendance</a:t>
            </a:r>
            <a:endParaRPr lang="en-US" sz="3600" b="1" dirty="0"/>
          </a:p>
        </p:txBody>
      </p:sp>
      <p:sp>
        <p:nvSpPr>
          <p:cNvPr id="3" name="Content Placeholder 2"/>
          <p:cNvSpPr>
            <a:spLocks noGrp="1"/>
          </p:cNvSpPr>
          <p:nvPr>
            <p:ph idx="1"/>
          </p:nvPr>
        </p:nvSpPr>
        <p:spPr/>
        <p:txBody>
          <a:bodyPr/>
          <a:lstStyle/>
          <a:p>
            <a:r>
              <a:rPr lang="en-US" sz="2400" b="1" dirty="0" smtClean="0">
                <a:solidFill>
                  <a:srgbClr val="26024E"/>
                </a:solidFill>
              </a:rPr>
              <a:t>RAAC Order No. 13-04867 (October 9, 2013) – </a:t>
            </a:r>
            <a:r>
              <a:rPr lang="en-US" sz="2400" dirty="0" smtClean="0">
                <a:solidFill>
                  <a:srgbClr val="26024E"/>
                </a:solidFill>
              </a:rPr>
              <a:t>absences for compelling reasons will not support violation of (e), (c), or (a)</a:t>
            </a:r>
          </a:p>
          <a:p>
            <a:r>
              <a:rPr lang="en-US" sz="2400" b="1" dirty="0" smtClean="0">
                <a:solidFill>
                  <a:srgbClr val="26024E"/>
                </a:solidFill>
              </a:rPr>
              <a:t>RAAC Order No. 13-06859 (September 13, 2013) – </a:t>
            </a:r>
            <a:r>
              <a:rPr lang="en-US" sz="2400" dirty="0" smtClean="0">
                <a:solidFill>
                  <a:srgbClr val="26024E"/>
                </a:solidFill>
              </a:rPr>
              <a:t>employee must request available leave and comply with employer policy</a:t>
            </a:r>
          </a:p>
          <a:p>
            <a:pPr>
              <a:lnSpc>
                <a:spcPct val="100000"/>
              </a:lnSpc>
            </a:pPr>
            <a:r>
              <a:rPr lang="en-US" sz="2400" b="1" dirty="0" smtClean="0">
                <a:solidFill>
                  <a:srgbClr val="26024E"/>
                </a:solidFill>
              </a:rPr>
              <a:t>RAAC </a:t>
            </a:r>
            <a:r>
              <a:rPr lang="en-US" sz="2400" b="1" dirty="0">
                <a:solidFill>
                  <a:srgbClr val="26024E"/>
                </a:solidFill>
              </a:rPr>
              <a:t>Order No. </a:t>
            </a:r>
            <a:r>
              <a:rPr lang="en-US" sz="2400" b="1" dirty="0" smtClean="0">
                <a:solidFill>
                  <a:srgbClr val="26024E"/>
                </a:solidFill>
              </a:rPr>
              <a:t>14-01818 (October 29, 2014) – </a:t>
            </a:r>
            <a:r>
              <a:rPr lang="en-US" sz="2400" dirty="0" smtClean="0">
                <a:solidFill>
                  <a:srgbClr val="26024E"/>
                </a:solidFill>
              </a:rPr>
              <a:t>the Commission’s precedential order regarding attendance issues addresses the factors that a referee should take into consideration</a:t>
            </a:r>
          </a:p>
          <a:p>
            <a:endParaRPr lang="en-US" sz="2400" b="1" dirty="0" smtClean="0"/>
          </a:p>
          <a:p>
            <a:endParaRPr lang="en-US" sz="2400" b="1" dirty="0" smtClean="0"/>
          </a:p>
          <a:p>
            <a:endParaRPr lang="en-US" sz="2400" dirty="0"/>
          </a:p>
        </p:txBody>
      </p:sp>
    </p:spTree>
    <p:extLst>
      <p:ext uri="{BB962C8B-B14F-4D97-AF65-F5344CB8AC3E}">
        <p14:creationId xmlns:p14="http://schemas.microsoft.com/office/powerpoint/2010/main" val="29140781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6290"/>
            <a:ext cx="7543800" cy="1450757"/>
          </a:xfrm>
        </p:spPr>
        <p:txBody>
          <a:bodyPr>
            <a:normAutofit/>
          </a:bodyPr>
          <a:lstStyle/>
          <a:p>
            <a:r>
              <a:rPr lang="en-US" sz="4000" b="1" dirty="0" smtClean="0">
                <a:solidFill>
                  <a:srgbClr val="26024E"/>
                </a:solidFill>
                <a:cs typeface="Times New Roman" panose="02020603050405020304" pitchFamily="18" charset="0"/>
              </a:rPr>
              <a:t>Misconduct</a:t>
            </a:r>
            <a:r>
              <a:rPr lang="en-US" sz="4300" b="1" dirty="0" smtClean="0">
                <a:solidFill>
                  <a:srgbClr val="26024E"/>
                </a:solidFill>
                <a:cs typeface="Times New Roman" panose="02020603050405020304" pitchFamily="18" charset="0"/>
              </a:rPr>
              <a:t> </a:t>
            </a:r>
            <a:r>
              <a:rPr lang="en-US" sz="3600" b="1" dirty="0">
                <a:solidFill>
                  <a:srgbClr val="26024E"/>
                </a:solidFill>
                <a:cs typeface="Times New Roman" panose="02020603050405020304" pitchFamily="18" charset="0"/>
              </a:rPr>
              <a:t>–</a:t>
            </a:r>
            <a:r>
              <a:rPr lang="en-US" b="1" dirty="0">
                <a:solidFill>
                  <a:srgbClr val="26024E"/>
                </a:solidFill>
                <a:cs typeface="Times New Roman" panose="02020603050405020304" pitchFamily="18" charset="0"/>
              </a:rPr>
              <a:t> </a:t>
            </a:r>
            <a:r>
              <a:rPr lang="en-US" sz="3600" b="1" dirty="0" smtClean="0">
                <a:solidFill>
                  <a:srgbClr val="26024E"/>
                </a:solidFill>
                <a:cs typeface="Times New Roman" panose="02020603050405020304" pitchFamily="18" charset="0"/>
              </a:rPr>
              <a:t>Poor attendance </a:t>
            </a:r>
            <a:endParaRPr lang="en-US" b="1" dirty="0"/>
          </a:p>
        </p:txBody>
      </p:sp>
      <p:sp>
        <p:nvSpPr>
          <p:cNvPr id="3" name="Content Placeholder 2"/>
          <p:cNvSpPr>
            <a:spLocks noGrp="1"/>
          </p:cNvSpPr>
          <p:nvPr>
            <p:ph idx="1"/>
          </p:nvPr>
        </p:nvSpPr>
        <p:spPr/>
        <p:txBody>
          <a:bodyPr>
            <a:normAutofit/>
          </a:bodyPr>
          <a:lstStyle/>
          <a:p>
            <a:pPr marL="682625" lvl="1" indent="-609600">
              <a:buFont typeface="Wingdings" pitchFamily="2" charset="2"/>
              <a:buChar char="Ø"/>
              <a:defRPr/>
            </a:pPr>
            <a:r>
              <a:rPr lang="en-US" sz="2200" dirty="0">
                <a:solidFill>
                  <a:srgbClr val="26024E"/>
                </a:solidFill>
                <a:cs typeface="Times New Roman" panose="02020603050405020304" pitchFamily="18" charset="0"/>
              </a:rPr>
              <a:t>Employer must prove violation of policy or continued absenteeism after warning</a:t>
            </a:r>
          </a:p>
          <a:p>
            <a:pPr marL="682625" lvl="1" indent="-609600">
              <a:buFont typeface="Wingdings" pitchFamily="2" charset="2"/>
              <a:buChar char="Ø"/>
              <a:defRPr/>
            </a:pPr>
            <a:r>
              <a:rPr lang="en-US" sz="2200" dirty="0">
                <a:solidFill>
                  <a:srgbClr val="26024E"/>
                </a:solidFill>
                <a:cs typeface="Times New Roman" panose="02020603050405020304" pitchFamily="18" charset="0"/>
              </a:rPr>
              <a:t>Culpability matters </a:t>
            </a:r>
          </a:p>
          <a:p>
            <a:pPr marL="682625" lvl="1" indent="-609600">
              <a:buFont typeface="Wingdings" pitchFamily="2" charset="2"/>
              <a:buChar char="Ø"/>
              <a:defRPr/>
            </a:pPr>
            <a:r>
              <a:rPr lang="en-US" sz="2200" dirty="0">
                <a:solidFill>
                  <a:srgbClr val="26024E"/>
                </a:solidFill>
                <a:cs typeface="Times New Roman" panose="02020603050405020304" pitchFamily="18" charset="0"/>
              </a:rPr>
              <a:t>Material facts include:</a:t>
            </a:r>
          </a:p>
          <a:p>
            <a:pPr marL="1558290" lvl="4" indent="-609600">
              <a:buFont typeface="Wingdings" pitchFamily="2" charset="2"/>
              <a:buChar char="Ø"/>
              <a:defRPr/>
            </a:pPr>
            <a:r>
              <a:rPr lang="en-US" sz="2200" dirty="0">
                <a:solidFill>
                  <a:srgbClr val="26024E"/>
                </a:solidFill>
                <a:cs typeface="Times New Roman" panose="02020603050405020304" pitchFamily="18" charset="0"/>
              </a:rPr>
              <a:t>Dates of absences/warnings</a:t>
            </a:r>
          </a:p>
          <a:p>
            <a:pPr marL="1558290" lvl="4" indent="-609600">
              <a:buFont typeface="Wingdings" pitchFamily="2" charset="2"/>
              <a:buChar char="Ø"/>
              <a:defRPr/>
            </a:pPr>
            <a:r>
              <a:rPr lang="en-US" sz="2200" dirty="0">
                <a:solidFill>
                  <a:srgbClr val="26024E"/>
                </a:solidFill>
                <a:cs typeface="Times New Roman" panose="02020603050405020304" pitchFamily="18" charset="0"/>
              </a:rPr>
              <a:t>Any compelling reasons for absences. </a:t>
            </a:r>
          </a:p>
          <a:p>
            <a:pPr marL="1557338" lvl="4" indent="-609600">
              <a:buFont typeface="Wingdings" pitchFamily="2" charset="2"/>
              <a:buChar char="Ø"/>
              <a:defRPr/>
            </a:pPr>
            <a:r>
              <a:rPr lang="en-US" sz="2200" dirty="0">
                <a:solidFill>
                  <a:srgbClr val="26024E"/>
                </a:solidFill>
                <a:cs typeface="Times New Roman" panose="02020603050405020304" pitchFamily="18" charset="0"/>
              </a:rPr>
              <a:t>Whether employee gave </a:t>
            </a:r>
            <a:r>
              <a:rPr lang="en-US" sz="2200" dirty="0" smtClean="0">
                <a:solidFill>
                  <a:srgbClr val="26024E"/>
                </a:solidFill>
                <a:cs typeface="Times New Roman" panose="02020603050405020304" pitchFamily="18" charset="0"/>
              </a:rPr>
              <a:t>required or reasonable </a:t>
            </a:r>
            <a:r>
              <a:rPr lang="en-US" sz="2200" dirty="0">
                <a:solidFill>
                  <a:srgbClr val="26024E"/>
                </a:solidFill>
                <a:cs typeface="Times New Roman" panose="02020603050405020304" pitchFamily="18" charset="0"/>
              </a:rPr>
              <a:t>notice to employer</a:t>
            </a:r>
          </a:p>
          <a:p>
            <a:pPr marL="1558290" lvl="4" indent="-609600">
              <a:buFont typeface="Wingdings" pitchFamily="2" charset="2"/>
              <a:buChar char="Ø"/>
              <a:defRPr/>
            </a:pPr>
            <a:r>
              <a:rPr lang="en-US" sz="2200" dirty="0">
                <a:solidFill>
                  <a:srgbClr val="26024E"/>
                </a:solidFill>
                <a:cs typeface="Times New Roman" panose="02020603050405020304" pitchFamily="18" charset="0"/>
              </a:rPr>
              <a:t>Whether </a:t>
            </a:r>
            <a:r>
              <a:rPr lang="en-US" sz="2200" dirty="0" smtClean="0">
                <a:solidFill>
                  <a:srgbClr val="26024E"/>
                </a:solidFill>
                <a:cs typeface="Times New Roman" panose="02020603050405020304" pitchFamily="18" charset="0"/>
              </a:rPr>
              <a:t>the employee </a:t>
            </a:r>
            <a:r>
              <a:rPr lang="en-US" sz="2200" dirty="0">
                <a:solidFill>
                  <a:srgbClr val="26024E"/>
                </a:solidFill>
                <a:cs typeface="Times New Roman" panose="02020603050405020304" pitchFamily="18" charset="0"/>
              </a:rPr>
              <a:t>complied with other reasonable requirements of employer, e.g. providing medical documentation, etc.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5638799"/>
            <a:ext cx="567263" cy="567263"/>
          </a:xfrm>
          <a:prstGeom prst="rect">
            <a:avLst/>
          </a:prstGeom>
        </p:spPr>
      </p:pic>
      <p:sp>
        <p:nvSpPr>
          <p:cNvPr id="5" name="Rectangle 4"/>
          <p:cNvSpPr/>
          <p:nvPr/>
        </p:nvSpPr>
        <p:spPr>
          <a:xfrm>
            <a:off x="1329263" y="5750466"/>
            <a:ext cx="4572000" cy="369332"/>
          </a:xfrm>
          <a:prstGeom prst="rect">
            <a:avLst/>
          </a:prstGeom>
        </p:spPr>
        <p:txBody>
          <a:bodyPr>
            <a:spAutoFit/>
          </a:bodyPr>
          <a:lstStyle/>
          <a:p>
            <a:r>
              <a:rPr lang="en-US" dirty="0">
                <a:latin typeface="+mj-lt"/>
              </a:rPr>
              <a:t> </a:t>
            </a:r>
            <a:r>
              <a:rPr lang="en-US" sz="1000" dirty="0">
                <a:solidFill>
                  <a:srgbClr val="26024E"/>
                </a:solidFill>
                <a:latin typeface="+mj-lt"/>
                <a:cs typeface="Times New Roman" panose="02020603050405020304" pitchFamily="18" charset="0"/>
              </a:rPr>
              <a:t>REEMPLOYMENT ASSISTANCE APPEALS COMMISSION</a:t>
            </a:r>
          </a:p>
        </p:txBody>
      </p:sp>
    </p:spTree>
    <p:extLst>
      <p:ext uri="{BB962C8B-B14F-4D97-AF65-F5344CB8AC3E}">
        <p14:creationId xmlns:p14="http://schemas.microsoft.com/office/powerpoint/2010/main" val="32633568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26024E"/>
                </a:solidFill>
              </a:rPr>
              <a:t>DCA Cases – (e) Violations</a:t>
            </a:r>
            <a:endParaRPr lang="en-US" sz="4000" b="1" dirty="0">
              <a:solidFill>
                <a:srgbClr val="26024E"/>
              </a:solidFill>
            </a:endParaRPr>
          </a:p>
        </p:txBody>
      </p:sp>
      <p:sp>
        <p:nvSpPr>
          <p:cNvPr id="3" name="Content Placeholder 2"/>
          <p:cNvSpPr>
            <a:spLocks noGrp="1"/>
          </p:cNvSpPr>
          <p:nvPr>
            <p:ph idx="1"/>
          </p:nvPr>
        </p:nvSpPr>
        <p:spPr>
          <a:xfrm>
            <a:off x="822959" y="1845734"/>
            <a:ext cx="4434841" cy="4023360"/>
          </a:xfrm>
        </p:spPr>
        <p:txBody>
          <a:bodyPr>
            <a:normAutofit/>
          </a:bodyPr>
          <a:lstStyle/>
          <a:p>
            <a:r>
              <a:rPr lang="en-US" sz="2400" i="1" dirty="0" smtClean="0">
                <a:solidFill>
                  <a:srgbClr val="26024E"/>
                </a:solidFill>
              </a:rPr>
              <a:t>Crespo</a:t>
            </a:r>
            <a:r>
              <a:rPr lang="en-US" sz="2400" dirty="0" smtClean="0">
                <a:solidFill>
                  <a:srgbClr val="26024E"/>
                </a:solidFill>
              </a:rPr>
              <a:t>, </a:t>
            </a:r>
            <a:r>
              <a:rPr lang="en-US" sz="2400" i="1" dirty="0" smtClean="0">
                <a:solidFill>
                  <a:srgbClr val="26024E"/>
                </a:solidFill>
              </a:rPr>
              <a:t>Critical</a:t>
            </a:r>
            <a:r>
              <a:rPr lang="en-US" sz="2400" dirty="0" smtClean="0">
                <a:solidFill>
                  <a:srgbClr val="26024E"/>
                </a:solidFill>
              </a:rPr>
              <a:t> </a:t>
            </a:r>
            <a:r>
              <a:rPr lang="en-US" sz="2400" i="1" dirty="0" smtClean="0">
                <a:solidFill>
                  <a:srgbClr val="26024E"/>
                </a:solidFill>
              </a:rPr>
              <a:t>Intervention</a:t>
            </a:r>
            <a:r>
              <a:rPr lang="en-US" sz="2400" dirty="0" smtClean="0">
                <a:solidFill>
                  <a:srgbClr val="26024E"/>
                </a:solidFill>
              </a:rPr>
              <a:t> </a:t>
            </a:r>
            <a:r>
              <a:rPr lang="en-US" sz="2400" i="1" dirty="0" smtClean="0">
                <a:solidFill>
                  <a:srgbClr val="26024E"/>
                </a:solidFill>
              </a:rPr>
              <a:t>Services</a:t>
            </a:r>
            <a:r>
              <a:rPr lang="en-US" sz="2400" dirty="0" smtClean="0">
                <a:solidFill>
                  <a:srgbClr val="26024E"/>
                </a:solidFill>
              </a:rPr>
              <a:t> and </a:t>
            </a:r>
            <a:r>
              <a:rPr lang="en-US" sz="2400" i="1" dirty="0" smtClean="0">
                <a:solidFill>
                  <a:srgbClr val="26024E"/>
                </a:solidFill>
              </a:rPr>
              <a:t>Alvarez – </a:t>
            </a:r>
            <a:r>
              <a:rPr lang="en-US" sz="2400" dirty="0" smtClean="0">
                <a:solidFill>
                  <a:srgbClr val="26024E"/>
                </a:solidFill>
              </a:rPr>
              <a:t>Courts have begun addressing application of subparagraph (e)</a:t>
            </a:r>
          </a:p>
          <a:p>
            <a:r>
              <a:rPr lang="en-US" sz="2400" dirty="0" smtClean="0">
                <a:solidFill>
                  <a:srgbClr val="26024E"/>
                </a:solidFill>
              </a:rPr>
              <a:t>DCAs have recognized that a single violation of an employer rule is potentially misconduct</a:t>
            </a:r>
          </a:p>
          <a:p>
            <a:r>
              <a:rPr lang="en-US" sz="2400" dirty="0" smtClean="0">
                <a:solidFill>
                  <a:srgbClr val="26024E"/>
                </a:solidFill>
              </a:rPr>
              <a:t>Ironically, all 3 cases involved security guards.</a:t>
            </a:r>
            <a:endParaRPr lang="en-US" sz="2400" dirty="0">
              <a:solidFill>
                <a:srgbClr val="26024E"/>
              </a:solidFill>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0953"/>
          <a:stretch/>
        </p:blipFill>
        <p:spPr>
          <a:xfrm>
            <a:off x="5288507" y="2743200"/>
            <a:ext cx="3544559" cy="2438400"/>
          </a:xfrm>
          <a:prstGeom prst="rect">
            <a:avLst/>
          </a:prstGeom>
        </p:spPr>
      </p:pic>
    </p:spTree>
    <p:extLst>
      <p:ext uri="{BB962C8B-B14F-4D97-AF65-F5344CB8AC3E}">
        <p14:creationId xmlns:p14="http://schemas.microsoft.com/office/powerpoint/2010/main" val="15946658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10976"/>
            <a:ext cx="7543800" cy="1450757"/>
          </a:xfrm>
        </p:spPr>
        <p:txBody>
          <a:bodyPr>
            <a:normAutofit/>
          </a:bodyPr>
          <a:lstStyle/>
          <a:p>
            <a:r>
              <a:rPr lang="en-US" sz="4000" b="1" dirty="0">
                <a:solidFill>
                  <a:srgbClr val="26024E"/>
                </a:solidFill>
              </a:rPr>
              <a:t>DCA Cases </a:t>
            </a:r>
            <a:r>
              <a:rPr lang="en-US" sz="3600" b="1" dirty="0">
                <a:solidFill>
                  <a:srgbClr val="26024E"/>
                </a:solidFill>
              </a:rPr>
              <a:t>– (e) Violations</a:t>
            </a:r>
            <a:endParaRPr lang="en-US" sz="3600" b="1" dirty="0">
              <a:solidFill>
                <a:srgbClr val="26024E"/>
              </a:solidFill>
              <a:cs typeface="Times New Roman" panose="02020603050405020304" pitchFamily="18" charset="0"/>
            </a:endParaRPr>
          </a:p>
        </p:txBody>
      </p:sp>
      <p:sp>
        <p:nvSpPr>
          <p:cNvPr id="3" name="Content Placeholder 2"/>
          <p:cNvSpPr>
            <a:spLocks noGrp="1"/>
          </p:cNvSpPr>
          <p:nvPr>
            <p:ph idx="1"/>
          </p:nvPr>
        </p:nvSpPr>
        <p:spPr>
          <a:xfrm>
            <a:off x="4800600" y="1845734"/>
            <a:ext cx="3962400" cy="4023360"/>
          </a:xfrm>
        </p:spPr>
        <p:txBody>
          <a:bodyPr>
            <a:normAutofit/>
          </a:bodyPr>
          <a:lstStyle/>
          <a:p>
            <a:pPr marL="0" indent="0">
              <a:buNone/>
            </a:pPr>
            <a:r>
              <a:rPr lang="en-US" sz="2200" dirty="0" smtClean="0">
                <a:solidFill>
                  <a:srgbClr val="26024E"/>
                </a:solidFill>
              </a:rPr>
              <a:t>In</a:t>
            </a:r>
            <a:r>
              <a:rPr lang="en-US" sz="2200" i="1" dirty="0" smtClean="0">
                <a:solidFill>
                  <a:srgbClr val="26024E"/>
                </a:solidFill>
              </a:rPr>
              <a:t> Beach Community Bank v. </a:t>
            </a:r>
            <a:r>
              <a:rPr lang="en-US" sz="2200" i="1" dirty="0" err="1" smtClean="0">
                <a:solidFill>
                  <a:srgbClr val="26024E"/>
                </a:solidFill>
              </a:rPr>
              <a:t>Arnette</a:t>
            </a:r>
            <a:r>
              <a:rPr lang="en-US" sz="2200" dirty="0" smtClean="0">
                <a:solidFill>
                  <a:srgbClr val="26024E"/>
                </a:solidFill>
              </a:rPr>
              <a:t>, 164 So. 3d 798 (Fla. 1st DCA 2015), the Court affirmed a Commission decision holding that the employer had not established a prima facie case of a violation of a conflict of interest rule, when it contended that the claimant had to resign her position or be fired when her husband’s business was in litigation against the employer in a foreclosure action.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5638799"/>
            <a:ext cx="567263" cy="567263"/>
          </a:xfrm>
          <a:prstGeom prst="rect">
            <a:avLst/>
          </a:prstGeom>
        </p:spPr>
      </p:pic>
      <p:sp>
        <p:nvSpPr>
          <p:cNvPr id="5" name="Rectangle 4"/>
          <p:cNvSpPr/>
          <p:nvPr/>
        </p:nvSpPr>
        <p:spPr>
          <a:xfrm>
            <a:off x="1329263" y="5750466"/>
            <a:ext cx="4572000" cy="369332"/>
          </a:xfrm>
          <a:prstGeom prst="rect">
            <a:avLst/>
          </a:prstGeom>
        </p:spPr>
        <p:txBody>
          <a:bodyPr>
            <a:spAutoFit/>
          </a:bodyPr>
          <a:lstStyle/>
          <a:p>
            <a:r>
              <a:rPr lang="en-US" dirty="0">
                <a:latin typeface="+mj-lt"/>
              </a:rPr>
              <a:t> </a:t>
            </a:r>
            <a:r>
              <a:rPr lang="en-US" sz="1000" dirty="0">
                <a:solidFill>
                  <a:srgbClr val="26024E"/>
                </a:solidFill>
                <a:latin typeface="+mj-lt"/>
                <a:cs typeface="Times New Roman" panose="02020603050405020304" pitchFamily="18" charset="0"/>
              </a:rPr>
              <a:t>REEMPLOYMENT ASSISTANCE APPEALS COMMISSION</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920" y="2081080"/>
            <a:ext cx="4168940" cy="3126705"/>
          </a:xfrm>
          <a:prstGeom prst="rect">
            <a:avLst/>
          </a:prstGeom>
        </p:spPr>
      </p:pic>
    </p:spTree>
    <p:extLst>
      <p:ext uri="{BB962C8B-B14F-4D97-AF65-F5344CB8AC3E}">
        <p14:creationId xmlns:p14="http://schemas.microsoft.com/office/powerpoint/2010/main" val="6772850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838200"/>
            <a:ext cx="7711440" cy="899161"/>
          </a:xfrm>
        </p:spPr>
        <p:txBody>
          <a:bodyPr>
            <a:normAutofit/>
          </a:bodyPr>
          <a:lstStyle/>
          <a:p>
            <a:r>
              <a:rPr lang="en-US" sz="4000" b="1" dirty="0" smtClean="0">
                <a:solidFill>
                  <a:srgbClr val="26024E"/>
                </a:solidFill>
                <a:cs typeface="Times New Roman" panose="02020603050405020304" pitchFamily="18" charset="0"/>
              </a:rPr>
              <a:t>Misconduct</a:t>
            </a:r>
            <a:r>
              <a:rPr lang="en-US" b="1" dirty="0" smtClean="0">
                <a:solidFill>
                  <a:srgbClr val="26024E"/>
                </a:solidFill>
                <a:cs typeface="Times New Roman" panose="02020603050405020304" pitchFamily="18" charset="0"/>
              </a:rPr>
              <a:t> </a:t>
            </a:r>
            <a:r>
              <a:rPr lang="en-US" b="1" dirty="0">
                <a:solidFill>
                  <a:srgbClr val="26024E"/>
                </a:solidFill>
                <a:cs typeface="Times New Roman" panose="02020603050405020304" pitchFamily="18" charset="0"/>
              </a:rPr>
              <a:t>– </a:t>
            </a:r>
            <a:r>
              <a:rPr lang="en-US" sz="3600" b="1" dirty="0" smtClean="0">
                <a:solidFill>
                  <a:srgbClr val="26024E"/>
                </a:solidFill>
                <a:cs typeface="Times New Roman" panose="02020603050405020304" pitchFamily="18" charset="0"/>
              </a:rPr>
              <a:t>(e) Violations</a:t>
            </a:r>
            <a:endParaRPr lang="en-US" b="1" dirty="0"/>
          </a:p>
        </p:txBody>
      </p:sp>
      <p:sp>
        <p:nvSpPr>
          <p:cNvPr id="3" name="Content Placeholder 2"/>
          <p:cNvSpPr>
            <a:spLocks noGrp="1"/>
          </p:cNvSpPr>
          <p:nvPr>
            <p:ph idx="1"/>
          </p:nvPr>
        </p:nvSpPr>
        <p:spPr/>
        <p:txBody>
          <a:bodyPr/>
          <a:lstStyle/>
          <a:p>
            <a:pPr marL="627063" lvl="1" indent="-609600">
              <a:buFont typeface="Wingdings" pitchFamily="2" charset="2"/>
              <a:buChar char="Ø"/>
              <a:defRPr/>
            </a:pPr>
            <a:r>
              <a:rPr lang="en-US" sz="2200" dirty="0">
                <a:solidFill>
                  <a:srgbClr val="26024E"/>
                </a:solidFill>
                <a:cs typeface="Times New Roman" panose="02020603050405020304" pitchFamily="18" charset="0"/>
              </a:rPr>
              <a:t>Rule must be specific as to behavior required/prohibited</a:t>
            </a:r>
          </a:p>
          <a:p>
            <a:pPr marL="627063" lvl="1" indent="-609600">
              <a:buFont typeface="Wingdings" pitchFamily="2" charset="2"/>
              <a:buChar char="Ø"/>
              <a:defRPr/>
            </a:pPr>
            <a:r>
              <a:rPr lang="en-US" sz="2200" dirty="0">
                <a:solidFill>
                  <a:srgbClr val="26024E"/>
                </a:solidFill>
                <a:cs typeface="Times New Roman" panose="02020603050405020304" pitchFamily="18" charset="0"/>
              </a:rPr>
              <a:t>A single violation is enough, if employee can reasonably expect it to warrant termination</a:t>
            </a:r>
          </a:p>
          <a:p>
            <a:pPr marL="627063" lvl="1" indent="-609600">
              <a:buFont typeface="Wingdings" pitchFamily="2" charset="2"/>
              <a:buChar char="Ø"/>
              <a:defRPr/>
            </a:pPr>
            <a:r>
              <a:rPr lang="en-US" sz="2200" dirty="0">
                <a:solidFill>
                  <a:srgbClr val="26024E"/>
                </a:solidFill>
                <a:cs typeface="Times New Roman" panose="02020603050405020304" pitchFamily="18" charset="0"/>
              </a:rPr>
              <a:t>Employer need not prove violation was intentional</a:t>
            </a:r>
          </a:p>
          <a:p>
            <a:pPr marL="627063" lvl="1" indent="-609600">
              <a:buFont typeface="Wingdings" pitchFamily="2" charset="2"/>
              <a:buChar char="Ø"/>
              <a:defRPr/>
            </a:pPr>
            <a:r>
              <a:rPr lang="en-US" sz="2200" dirty="0">
                <a:solidFill>
                  <a:srgbClr val="26024E"/>
                </a:solidFill>
                <a:cs typeface="Times New Roman" panose="02020603050405020304" pitchFamily="18" charset="0"/>
              </a:rPr>
              <a:t>If employee’s defense is that the violation was inadvertent, the Commission balances the employee’s culpability/degree of negligence with the employer’s interests in compliance </a:t>
            </a:r>
          </a:p>
          <a:p>
            <a:pPr>
              <a:buFont typeface="Wingdings" panose="05000000000000000000" pitchFamily="2" charset="2"/>
              <a:buChar char="Ø"/>
            </a:pPr>
            <a:endParaRPr lang="en-US" dirty="0" smtClean="0"/>
          </a:p>
          <a:p>
            <a:pPr>
              <a:buFont typeface="Wingdings" panose="05000000000000000000" pitchFamily="2" charset="2"/>
              <a:buChar char="Ø"/>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5638799"/>
            <a:ext cx="567263" cy="567263"/>
          </a:xfrm>
          <a:prstGeom prst="rect">
            <a:avLst/>
          </a:prstGeom>
        </p:spPr>
      </p:pic>
      <p:sp>
        <p:nvSpPr>
          <p:cNvPr id="5" name="Rectangle 4"/>
          <p:cNvSpPr/>
          <p:nvPr/>
        </p:nvSpPr>
        <p:spPr>
          <a:xfrm>
            <a:off x="1329263" y="5750466"/>
            <a:ext cx="4572000" cy="369332"/>
          </a:xfrm>
          <a:prstGeom prst="rect">
            <a:avLst/>
          </a:prstGeom>
        </p:spPr>
        <p:txBody>
          <a:bodyPr>
            <a:spAutoFit/>
          </a:bodyPr>
          <a:lstStyle/>
          <a:p>
            <a:r>
              <a:rPr lang="en-US" dirty="0">
                <a:latin typeface="+mj-lt"/>
              </a:rPr>
              <a:t> </a:t>
            </a:r>
            <a:r>
              <a:rPr lang="en-US" sz="1000" dirty="0">
                <a:solidFill>
                  <a:srgbClr val="26024E"/>
                </a:solidFill>
                <a:latin typeface="+mj-lt"/>
                <a:cs typeface="Times New Roman" panose="02020603050405020304" pitchFamily="18" charset="0"/>
              </a:rPr>
              <a:t>REEMPLOYMENT ASSISTANCE APPEALS COMMISSION</a:t>
            </a:r>
          </a:p>
        </p:txBody>
      </p:sp>
    </p:spTree>
    <p:extLst>
      <p:ext uri="{BB962C8B-B14F-4D97-AF65-F5344CB8AC3E}">
        <p14:creationId xmlns:p14="http://schemas.microsoft.com/office/powerpoint/2010/main" val="7129022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10976"/>
            <a:ext cx="7543800" cy="1450757"/>
          </a:xfrm>
        </p:spPr>
        <p:txBody>
          <a:bodyPr>
            <a:normAutofit/>
          </a:bodyPr>
          <a:lstStyle/>
          <a:p>
            <a:r>
              <a:rPr lang="en-US" sz="4000" b="1" dirty="0" smtClean="0">
                <a:solidFill>
                  <a:srgbClr val="26024E"/>
                </a:solidFill>
                <a:cs typeface="Times New Roman" panose="02020603050405020304" pitchFamily="18" charset="0"/>
              </a:rPr>
              <a:t>Misconduct</a:t>
            </a:r>
            <a:r>
              <a:rPr lang="en-US" sz="4300" b="1" dirty="0" smtClean="0">
                <a:solidFill>
                  <a:srgbClr val="26024E"/>
                </a:solidFill>
                <a:cs typeface="Times New Roman" panose="02020603050405020304" pitchFamily="18" charset="0"/>
              </a:rPr>
              <a:t> - </a:t>
            </a:r>
            <a:r>
              <a:rPr lang="en-US" sz="3600" b="1" dirty="0" smtClean="0">
                <a:solidFill>
                  <a:srgbClr val="26024E"/>
                </a:solidFill>
                <a:cs typeface="Times New Roman" panose="02020603050405020304" pitchFamily="18" charset="0"/>
              </a:rPr>
              <a:t>What Is a Rule?</a:t>
            </a:r>
            <a:endParaRPr lang="en-US" sz="3600" b="1" dirty="0">
              <a:solidFill>
                <a:srgbClr val="26024E"/>
              </a:solidFill>
              <a:cs typeface="Times New Roman" panose="02020603050405020304" pitchFamily="18" charset="0"/>
            </a:endParaRPr>
          </a:p>
        </p:txBody>
      </p:sp>
      <p:sp>
        <p:nvSpPr>
          <p:cNvPr id="3" name="Content Placeholder 2"/>
          <p:cNvSpPr>
            <a:spLocks noGrp="1"/>
          </p:cNvSpPr>
          <p:nvPr>
            <p:ph idx="1"/>
          </p:nvPr>
        </p:nvSpPr>
        <p:spPr>
          <a:xfrm>
            <a:off x="822959" y="1845734"/>
            <a:ext cx="4282441" cy="4023360"/>
          </a:xfrm>
        </p:spPr>
        <p:txBody>
          <a:bodyPr>
            <a:normAutofit/>
          </a:bodyPr>
          <a:lstStyle/>
          <a:p>
            <a:r>
              <a:rPr lang="en-US" sz="2400" b="1" dirty="0">
                <a:solidFill>
                  <a:srgbClr val="26024E"/>
                </a:solidFill>
              </a:rPr>
              <a:t>RAAC Order No. 13-05379 </a:t>
            </a:r>
            <a:r>
              <a:rPr lang="en-US" sz="2400" b="1" dirty="0" smtClean="0">
                <a:solidFill>
                  <a:srgbClr val="26024E"/>
                </a:solidFill>
              </a:rPr>
              <a:t>(November 5, 2013</a:t>
            </a:r>
            <a:r>
              <a:rPr lang="en-US" sz="2400" b="1" dirty="0">
                <a:solidFill>
                  <a:srgbClr val="26024E"/>
                </a:solidFill>
              </a:rPr>
              <a:t>) </a:t>
            </a:r>
            <a:r>
              <a:rPr lang="en-US" sz="2400" dirty="0">
                <a:solidFill>
                  <a:srgbClr val="26024E"/>
                </a:solidFill>
              </a:rPr>
              <a:t>–</a:t>
            </a:r>
            <a:r>
              <a:rPr lang="en-US" sz="2400" b="1" dirty="0">
                <a:solidFill>
                  <a:srgbClr val="26024E"/>
                </a:solidFill>
              </a:rPr>
              <a:t> </a:t>
            </a:r>
            <a:r>
              <a:rPr lang="en-US" sz="2400" dirty="0">
                <a:solidFill>
                  <a:srgbClr val="26024E"/>
                </a:solidFill>
              </a:rPr>
              <a:t>a multi-part work procedure is not a </a:t>
            </a:r>
            <a:r>
              <a:rPr lang="en-US" sz="2400" dirty="0" smtClean="0">
                <a:solidFill>
                  <a:srgbClr val="26024E"/>
                </a:solidFill>
              </a:rPr>
              <a:t>rule.</a:t>
            </a:r>
            <a:endParaRPr lang="en-US" sz="2400" dirty="0">
              <a:solidFill>
                <a:srgbClr val="26024E"/>
              </a:solidFill>
            </a:endParaRPr>
          </a:p>
          <a:p>
            <a:endParaRPr lang="en-US" sz="2400" b="1" dirty="0">
              <a:solidFill>
                <a:srgbClr val="200240"/>
              </a:solidFill>
              <a:cs typeface="Arial" panose="020B0604020202020204" pitchFamily="34" charset="0"/>
            </a:endParaRPr>
          </a:p>
          <a:p>
            <a:r>
              <a:rPr lang="en-US" sz="2400" b="1" dirty="0" smtClean="0">
                <a:solidFill>
                  <a:srgbClr val="200240"/>
                </a:solidFill>
                <a:cs typeface="Arial" panose="020B0604020202020204" pitchFamily="34" charset="0"/>
              </a:rPr>
              <a:t>RAAC </a:t>
            </a:r>
            <a:r>
              <a:rPr lang="en-US" sz="2400" b="1" dirty="0">
                <a:solidFill>
                  <a:srgbClr val="200240"/>
                </a:solidFill>
                <a:cs typeface="Arial" panose="020B0604020202020204" pitchFamily="34" charset="0"/>
              </a:rPr>
              <a:t>Order No. </a:t>
            </a:r>
            <a:r>
              <a:rPr lang="en-US" sz="2400" b="1" dirty="0" smtClean="0">
                <a:solidFill>
                  <a:srgbClr val="200240"/>
                </a:solidFill>
                <a:cs typeface="Arial" panose="020B0604020202020204" pitchFamily="34" charset="0"/>
              </a:rPr>
              <a:t>13-09166 (July 24, 2014) </a:t>
            </a:r>
            <a:r>
              <a:rPr lang="en-US" sz="2400" dirty="0" smtClean="0">
                <a:solidFill>
                  <a:srgbClr val="200240"/>
                </a:solidFill>
                <a:cs typeface="Arial" panose="020B0604020202020204" pitchFamily="34" charset="0"/>
              </a:rPr>
              <a:t>– Performance standards are not “rules” within the meaning of subparagraph (e).</a:t>
            </a:r>
            <a:endParaRPr lang="en-US" sz="2400" dirty="0" smtClean="0">
              <a:solidFill>
                <a:srgbClr val="200240"/>
              </a:solidFill>
              <a:latin typeface="+mj-lt"/>
            </a:endParaRPr>
          </a:p>
          <a:p>
            <a:endParaRPr lang="en-US" sz="2400" dirty="0" smtClean="0">
              <a:solidFill>
                <a:srgbClr val="200240"/>
              </a:solidFill>
              <a:latin typeface="+mj-lt"/>
            </a:endParaRPr>
          </a:p>
          <a:p>
            <a:endParaRPr lang="en-US" dirty="0">
              <a:solidFill>
                <a:srgbClr val="200240"/>
              </a:solidFill>
              <a:latin typeface="+mj-lt"/>
            </a:endParaRPr>
          </a:p>
          <a:p>
            <a:endParaRPr lang="en-US" dirty="0">
              <a:solidFill>
                <a:srgbClr val="200240"/>
              </a:solidFill>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5638799"/>
            <a:ext cx="567263" cy="567263"/>
          </a:xfrm>
          <a:prstGeom prst="rect">
            <a:avLst/>
          </a:prstGeom>
        </p:spPr>
      </p:pic>
      <p:sp>
        <p:nvSpPr>
          <p:cNvPr id="5" name="Rectangle 4"/>
          <p:cNvSpPr/>
          <p:nvPr/>
        </p:nvSpPr>
        <p:spPr>
          <a:xfrm>
            <a:off x="1329263" y="5750466"/>
            <a:ext cx="4572000" cy="369332"/>
          </a:xfrm>
          <a:prstGeom prst="rect">
            <a:avLst/>
          </a:prstGeom>
        </p:spPr>
        <p:txBody>
          <a:bodyPr>
            <a:spAutoFit/>
          </a:bodyPr>
          <a:lstStyle/>
          <a:p>
            <a:r>
              <a:rPr lang="en-US" dirty="0">
                <a:latin typeface="+mj-lt"/>
              </a:rPr>
              <a:t> </a:t>
            </a:r>
            <a:r>
              <a:rPr lang="en-US" sz="1000" dirty="0">
                <a:solidFill>
                  <a:srgbClr val="26024E"/>
                </a:solidFill>
                <a:latin typeface="+mj-lt"/>
                <a:cs typeface="Times New Roman" panose="02020603050405020304" pitchFamily="18" charset="0"/>
              </a:rPr>
              <a:t>REEMPLOYMENT ASSISTANCE APPEALS COMMISSION</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3849" y="1982283"/>
            <a:ext cx="3686175" cy="3562350"/>
          </a:xfrm>
          <a:prstGeom prst="rect">
            <a:avLst/>
          </a:prstGeom>
        </p:spPr>
      </p:pic>
    </p:spTree>
    <p:extLst>
      <p:ext uri="{BB962C8B-B14F-4D97-AF65-F5344CB8AC3E}">
        <p14:creationId xmlns:p14="http://schemas.microsoft.com/office/powerpoint/2010/main" val="8246309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646" y="869651"/>
            <a:ext cx="7543800" cy="1450757"/>
          </a:xfrm>
        </p:spPr>
        <p:txBody>
          <a:bodyPr>
            <a:normAutofit fontScale="90000"/>
          </a:bodyPr>
          <a:lstStyle/>
          <a:p>
            <a:r>
              <a:rPr lang="en-US" b="1" dirty="0" smtClean="0">
                <a:solidFill>
                  <a:srgbClr val="26024E"/>
                </a:solidFill>
                <a:cs typeface="Times New Roman" panose="02020603050405020304" pitchFamily="18" charset="0"/>
              </a:rPr>
              <a:t/>
            </a:r>
            <a:br>
              <a:rPr lang="en-US" b="1" dirty="0" smtClean="0">
                <a:solidFill>
                  <a:srgbClr val="26024E"/>
                </a:solidFill>
                <a:cs typeface="Times New Roman" panose="02020603050405020304" pitchFamily="18" charset="0"/>
              </a:rPr>
            </a:br>
            <a:r>
              <a:rPr lang="en-US" b="1" dirty="0" smtClean="0">
                <a:solidFill>
                  <a:srgbClr val="26024E"/>
                </a:solidFill>
                <a:cs typeface="Times New Roman" panose="02020603050405020304" pitchFamily="18" charset="0"/>
              </a:rPr>
              <a:t>What Is RAAC?</a:t>
            </a:r>
            <a:r>
              <a:rPr lang="en-US" sz="5400" dirty="0" smtClean="0">
                <a:solidFill>
                  <a:srgbClr val="26024E"/>
                </a:solidFill>
                <a:effectLst>
                  <a:outerShdw blurRad="38100" dist="38100" dir="2700000" algn="tl">
                    <a:srgbClr val="C0C0C0"/>
                  </a:outerShdw>
                </a:effectLst>
                <a:cs typeface="Times New Roman" panose="02020603050405020304" pitchFamily="18" charset="0"/>
              </a:rPr>
              <a:t/>
            </a:r>
            <a:br>
              <a:rPr lang="en-US" sz="5400" dirty="0" smtClean="0">
                <a:solidFill>
                  <a:srgbClr val="26024E"/>
                </a:solidFill>
                <a:effectLst>
                  <a:outerShdw blurRad="38100" dist="38100" dir="2700000" algn="tl">
                    <a:srgbClr val="C0C0C0"/>
                  </a:outerShdw>
                </a:effectLst>
                <a:cs typeface="Times New Roman" panose="02020603050405020304" pitchFamily="18" charset="0"/>
              </a:rPr>
            </a:br>
            <a:endParaRPr lang="en-US" dirty="0">
              <a:solidFill>
                <a:srgbClr val="26024E"/>
              </a:solidFill>
              <a:cs typeface="Times New Roman" panose="02020603050405020304" pitchFamily="18" charset="0"/>
            </a:endParaRPr>
          </a:p>
        </p:txBody>
      </p:sp>
      <p:sp>
        <p:nvSpPr>
          <p:cNvPr id="3" name="Content Placeholder 2"/>
          <p:cNvSpPr>
            <a:spLocks noGrp="1"/>
          </p:cNvSpPr>
          <p:nvPr>
            <p:ph idx="1"/>
          </p:nvPr>
        </p:nvSpPr>
        <p:spPr>
          <a:xfrm>
            <a:off x="990600" y="1845734"/>
            <a:ext cx="7407846" cy="1756345"/>
          </a:xfrm>
        </p:spPr>
        <p:txBody>
          <a:bodyPr>
            <a:normAutofit/>
          </a:bodyPr>
          <a:lstStyle/>
          <a:p>
            <a:pPr marL="457200" indent="-457200">
              <a:buFont typeface="Wingdings" panose="05000000000000000000" pitchFamily="2" charset="2"/>
              <a:buChar char="Ø"/>
            </a:pPr>
            <a:r>
              <a:rPr lang="en-US" dirty="0">
                <a:solidFill>
                  <a:srgbClr val="26024E"/>
                </a:solidFill>
              </a:rPr>
              <a:t>The Reemployment Assistance Appeals Commission ("RAAC” or “Commission”) is the quasi-judicial administrative appellate body responsible for reviewing contested decisions of Department of Economic Opportunity (DEO) reemployment assistance appeals referees. </a:t>
            </a:r>
            <a:endParaRPr lang="en-US" dirty="0" smtClean="0">
              <a:solidFill>
                <a:srgbClr val="26024E"/>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5638799"/>
            <a:ext cx="567263" cy="567263"/>
          </a:xfrm>
          <a:prstGeom prst="rect">
            <a:avLst/>
          </a:prstGeom>
        </p:spPr>
      </p:pic>
      <p:sp>
        <p:nvSpPr>
          <p:cNvPr id="6" name="Rectangle 5"/>
          <p:cNvSpPr/>
          <p:nvPr/>
        </p:nvSpPr>
        <p:spPr>
          <a:xfrm>
            <a:off x="1329263" y="5750466"/>
            <a:ext cx="4572000" cy="369332"/>
          </a:xfrm>
          <a:prstGeom prst="rect">
            <a:avLst/>
          </a:prstGeom>
        </p:spPr>
        <p:txBody>
          <a:bodyPr>
            <a:spAutoFit/>
          </a:bodyPr>
          <a:lstStyle/>
          <a:p>
            <a:r>
              <a:rPr lang="en-US" dirty="0">
                <a:latin typeface="+mj-lt"/>
              </a:rPr>
              <a:t> </a:t>
            </a:r>
            <a:r>
              <a:rPr lang="en-US" sz="1000" dirty="0">
                <a:solidFill>
                  <a:srgbClr val="26024E"/>
                </a:solidFill>
                <a:latin typeface="+mj-lt"/>
                <a:cs typeface="Times New Roman" panose="02020603050405020304" pitchFamily="18" charset="0"/>
              </a:rPr>
              <a:t>REEMPLOYMENT ASSISTANCE APPEALS COMMISSION</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3704" y="3688343"/>
            <a:ext cx="2517719" cy="2517719"/>
          </a:xfrm>
          <a:prstGeom prst="rect">
            <a:avLst/>
          </a:prstGeom>
        </p:spPr>
      </p:pic>
      <p:sp>
        <p:nvSpPr>
          <p:cNvPr id="8" name="TextBox 7"/>
          <p:cNvSpPr txBox="1"/>
          <p:nvPr/>
        </p:nvSpPr>
        <p:spPr>
          <a:xfrm>
            <a:off x="6781800" y="5269467"/>
            <a:ext cx="609600" cy="369332"/>
          </a:xfrm>
          <a:prstGeom prst="rect">
            <a:avLst/>
          </a:prstGeom>
          <a:noFill/>
        </p:spPr>
        <p:txBody>
          <a:bodyPr wrap="square" rtlCol="0">
            <a:spAutoFit/>
          </a:bodyPr>
          <a:lstStyle/>
          <a:p>
            <a:r>
              <a:rPr lang="en-US" dirty="0" smtClean="0"/>
              <a:t>DEO</a:t>
            </a:r>
            <a:endParaRPr lang="en-US" dirty="0"/>
          </a:p>
        </p:txBody>
      </p:sp>
      <p:sp>
        <p:nvSpPr>
          <p:cNvPr id="9" name="TextBox 8"/>
          <p:cNvSpPr txBox="1"/>
          <p:nvPr/>
        </p:nvSpPr>
        <p:spPr>
          <a:xfrm>
            <a:off x="7785820" y="5381853"/>
            <a:ext cx="533400" cy="276999"/>
          </a:xfrm>
          <a:prstGeom prst="rect">
            <a:avLst/>
          </a:prstGeom>
          <a:noFill/>
        </p:spPr>
        <p:txBody>
          <a:bodyPr wrap="square" rtlCol="0">
            <a:spAutoFit/>
          </a:bodyPr>
          <a:lstStyle/>
          <a:p>
            <a:r>
              <a:rPr lang="en-US" sz="1200" dirty="0" smtClean="0"/>
              <a:t>RAAC</a:t>
            </a:r>
            <a:endParaRPr lang="en-US" sz="1200" dirty="0"/>
          </a:p>
        </p:txBody>
      </p:sp>
      <p:sp>
        <p:nvSpPr>
          <p:cNvPr id="13" name="TextBox 12"/>
          <p:cNvSpPr txBox="1"/>
          <p:nvPr/>
        </p:nvSpPr>
        <p:spPr>
          <a:xfrm>
            <a:off x="914400" y="3657600"/>
            <a:ext cx="4784154" cy="923330"/>
          </a:xfrm>
          <a:prstGeom prst="rect">
            <a:avLst/>
          </a:prstGeom>
          <a:noFill/>
        </p:spPr>
        <p:txBody>
          <a:bodyPr wrap="square" rtlCol="0">
            <a:spAutoFit/>
          </a:bodyPr>
          <a:lstStyle/>
          <a:p>
            <a:pPr marL="457200" indent="-457200">
              <a:lnSpc>
                <a:spcPct val="90000"/>
              </a:lnSpc>
              <a:spcBef>
                <a:spcPts val="1200"/>
              </a:spcBef>
              <a:spcAft>
                <a:spcPts val="200"/>
              </a:spcAft>
              <a:buClr>
                <a:schemeClr val="accent1"/>
              </a:buClr>
              <a:buSzPct val="100000"/>
              <a:buFont typeface="Wingdings" panose="05000000000000000000" pitchFamily="2" charset="2"/>
              <a:buChar char="Ø"/>
            </a:pPr>
            <a:r>
              <a:rPr lang="en-US" sz="2000" dirty="0">
                <a:solidFill>
                  <a:srgbClr val="26024E"/>
                </a:solidFill>
              </a:rPr>
              <a:t>RAAC is administratively housed in </a:t>
            </a:r>
            <a:r>
              <a:rPr lang="en-US" sz="2000" dirty="0" err="1" smtClean="0">
                <a:solidFill>
                  <a:srgbClr val="26024E"/>
                </a:solidFill>
              </a:rPr>
              <a:t>DEO</a:t>
            </a:r>
            <a:r>
              <a:rPr lang="en-US" sz="2000" dirty="0">
                <a:solidFill>
                  <a:srgbClr val="26024E"/>
                </a:solidFill>
              </a:rPr>
              <a:t>, but it operates as an independent review body.</a:t>
            </a:r>
          </a:p>
        </p:txBody>
      </p:sp>
    </p:spTree>
    <p:extLst>
      <p:ext uri="{BB962C8B-B14F-4D97-AF65-F5344CB8AC3E}">
        <p14:creationId xmlns:p14="http://schemas.microsoft.com/office/powerpoint/2010/main" val="24650363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10976"/>
            <a:ext cx="7543800" cy="1450757"/>
          </a:xfrm>
        </p:spPr>
        <p:txBody>
          <a:bodyPr>
            <a:normAutofit/>
          </a:bodyPr>
          <a:lstStyle/>
          <a:p>
            <a:r>
              <a:rPr lang="en-US" sz="4000" b="1" dirty="0" smtClean="0">
                <a:solidFill>
                  <a:srgbClr val="26024E"/>
                </a:solidFill>
                <a:cs typeface="Times New Roman" panose="02020603050405020304" pitchFamily="18" charset="0"/>
              </a:rPr>
              <a:t>Misconduct</a:t>
            </a:r>
            <a:r>
              <a:rPr lang="en-US" sz="4300" b="1" dirty="0" smtClean="0">
                <a:solidFill>
                  <a:srgbClr val="26024E"/>
                </a:solidFill>
                <a:cs typeface="Times New Roman" panose="02020603050405020304" pitchFamily="18" charset="0"/>
              </a:rPr>
              <a:t> - </a:t>
            </a:r>
            <a:r>
              <a:rPr lang="en-US" sz="3600" b="1" dirty="0" smtClean="0">
                <a:solidFill>
                  <a:srgbClr val="26024E"/>
                </a:solidFill>
                <a:cs typeface="Times New Roman" panose="02020603050405020304" pitchFamily="18" charset="0"/>
              </a:rPr>
              <a:t>What Is a Rule?</a:t>
            </a:r>
            <a:endParaRPr lang="en-US" sz="3600" b="1" dirty="0">
              <a:solidFill>
                <a:srgbClr val="26024E"/>
              </a:solidFill>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400" b="1" dirty="0" smtClean="0">
                <a:solidFill>
                  <a:srgbClr val="200240"/>
                </a:solidFill>
                <a:cs typeface="Arial" panose="020B0604020202020204" pitchFamily="34" charset="0"/>
              </a:rPr>
              <a:t>RAAC </a:t>
            </a:r>
            <a:r>
              <a:rPr lang="en-US" sz="2400" b="1" dirty="0">
                <a:solidFill>
                  <a:srgbClr val="200240"/>
                </a:solidFill>
                <a:cs typeface="Arial" panose="020B0604020202020204" pitchFamily="34" charset="0"/>
              </a:rPr>
              <a:t>Order No. </a:t>
            </a:r>
            <a:r>
              <a:rPr lang="en-US" sz="2400" b="1" dirty="0" smtClean="0">
                <a:solidFill>
                  <a:srgbClr val="200240"/>
                </a:solidFill>
                <a:cs typeface="Arial" panose="020B0604020202020204" pitchFamily="34" charset="0"/>
              </a:rPr>
              <a:t>14-01455 (August 22, 2014) </a:t>
            </a:r>
            <a:r>
              <a:rPr lang="en-US" sz="2400" dirty="0" smtClean="0">
                <a:solidFill>
                  <a:srgbClr val="200240"/>
                </a:solidFill>
                <a:cs typeface="Arial" panose="020B0604020202020204" pitchFamily="34" charset="0"/>
              </a:rPr>
              <a:t>– While multi-part work procedures are not typically accepted as rules, a procedure developed to comply with state or federal mandates rises to the degree of significance necessary to implicate subparagraph (e).</a:t>
            </a:r>
          </a:p>
          <a:p>
            <a:endParaRPr lang="en-US" sz="2400" dirty="0" smtClean="0">
              <a:solidFill>
                <a:srgbClr val="200240"/>
              </a:solidFill>
              <a:latin typeface="+mj-lt"/>
            </a:endParaRPr>
          </a:p>
          <a:p>
            <a:endParaRPr lang="en-US" dirty="0">
              <a:solidFill>
                <a:srgbClr val="200240"/>
              </a:solidFill>
              <a:latin typeface="+mj-lt"/>
            </a:endParaRPr>
          </a:p>
          <a:p>
            <a:endParaRPr lang="en-US" dirty="0">
              <a:solidFill>
                <a:srgbClr val="200240"/>
              </a:solidFill>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5638799"/>
            <a:ext cx="567263" cy="567263"/>
          </a:xfrm>
          <a:prstGeom prst="rect">
            <a:avLst/>
          </a:prstGeom>
        </p:spPr>
      </p:pic>
      <p:sp>
        <p:nvSpPr>
          <p:cNvPr id="5" name="Rectangle 4"/>
          <p:cNvSpPr/>
          <p:nvPr/>
        </p:nvSpPr>
        <p:spPr>
          <a:xfrm>
            <a:off x="1329263" y="5750466"/>
            <a:ext cx="4572000" cy="369332"/>
          </a:xfrm>
          <a:prstGeom prst="rect">
            <a:avLst/>
          </a:prstGeom>
        </p:spPr>
        <p:txBody>
          <a:bodyPr>
            <a:spAutoFit/>
          </a:bodyPr>
          <a:lstStyle/>
          <a:p>
            <a:r>
              <a:rPr lang="en-US" dirty="0">
                <a:latin typeface="+mj-lt"/>
              </a:rPr>
              <a:t> </a:t>
            </a:r>
            <a:r>
              <a:rPr lang="en-US" sz="1000" dirty="0">
                <a:solidFill>
                  <a:srgbClr val="26024E"/>
                </a:solidFill>
                <a:latin typeface="+mj-lt"/>
                <a:cs typeface="Times New Roman" panose="02020603050405020304" pitchFamily="18" charset="0"/>
              </a:rPr>
              <a:t>REEMPLOYMENT ASSISTANCE APPEALS COMMISSION</a:t>
            </a:r>
          </a:p>
        </p:txBody>
      </p:sp>
    </p:spTree>
    <p:extLst>
      <p:ext uri="{BB962C8B-B14F-4D97-AF65-F5344CB8AC3E}">
        <p14:creationId xmlns:p14="http://schemas.microsoft.com/office/powerpoint/2010/main" val="15071352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10976"/>
            <a:ext cx="7543800" cy="1450757"/>
          </a:xfrm>
        </p:spPr>
        <p:txBody>
          <a:bodyPr>
            <a:normAutofit/>
          </a:bodyPr>
          <a:lstStyle/>
          <a:p>
            <a:r>
              <a:rPr lang="en-US" sz="4000" b="1" dirty="0">
                <a:solidFill>
                  <a:srgbClr val="26024E"/>
                </a:solidFill>
                <a:cs typeface="Times New Roman" panose="02020603050405020304" pitchFamily="18" charset="0"/>
              </a:rPr>
              <a:t>Misconduct</a:t>
            </a:r>
            <a:r>
              <a:rPr lang="en-US" sz="4400" b="1" dirty="0">
                <a:solidFill>
                  <a:srgbClr val="26024E"/>
                </a:solidFill>
                <a:cs typeface="Times New Roman" panose="02020603050405020304" pitchFamily="18" charset="0"/>
              </a:rPr>
              <a:t> </a:t>
            </a:r>
            <a:r>
              <a:rPr lang="en-US" sz="4300" b="1" dirty="0" smtClean="0">
                <a:solidFill>
                  <a:srgbClr val="26024E"/>
                </a:solidFill>
                <a:cs typeface="Times New Roman" panose="02020603050405020304" pitchFamily="18" charset="0"/>
              </a:rPr>
              <a:t>- </a:t>
            </a:r>
            <a:r>
              <a:rPr lang="en-US" sz="3600" b="1" dirty="0" smtClean="0">
                <a:solidFill>
                  <a:srgbClr val="26024E"/>
                </a:solidFill>
                <a:cs typeface="Times New Roman" panose="02020603050405020304" pitchFamily="18" charset="0"/>
              </a:rPr>
              <a:t>Social Media</a:t>
            </a:r>
            <a:endParaRPr lang="en-US" sz="3600" b="1" dirty="0">
              <a:solidFill>
                <a:srgbClr val="26024E"/>
              </a:solidFill>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400" b="1" dirty="0">
                <a:solidFill>
                  <a:srgbClr val="200240"/>
                </a:solidFill>
                <a:cs typeface="Arial" panose="020B0604020202020204" pitchFamily="34" charset="0"/>
              </a:rPr>
              <a:t>RAAC Order No. </a:t>
            </a:r>
            <a:r>
              <a:rPr lang="en-US" sz="2400" b="1" dirty="0" smtClean="0">
                <a:solidFill>
                  <a:srgbClr val="200240"/>
                </a:solidFill>
                <a:cs typeface="Arial" panose="020B0604020202020204" pitchFamily="34" charset="0"/>
              </a:rPr>
              <a:t>13-06735 (5/2/2014) </a:t>
            </a:r>
            <a:r>
              <a:rPr lang="en-US" sz="2400" dirty="0" smtClean="0">
                <a:solidFill>
                  <a:srgbClr val="200240"/>
                </a:solidFill>
                <a:cs typeface="Arial" panose="020B0604020202020204" pitchFamily="34" charset="0"/>
              </a:rPr>
              <a:t>– The Commission remanded a case where the claimant was discharged for making a Facebook post calling her employer “</a:t>
            </a:r>
            <a:r>
              <a:rPr lang="en-US" sz="2400" dirty="0" err="1" smtClean="0">
                <a:solidFill>
                  <a:srgbClr val="200240"/>
                </a:solidFill>
                <a:cs typeface="Arial" panose="020B0604020202020204" pitchFamily="34" charset="0"/>
              </a:rPr>
              <a:t>fucken</a:t>
            </a:r>
            <a:r>
              <a:rPr lang="en-US" sz="2400" dirty="0" smtClean="0">
                <a:solidFill>
                  <a:srgbClr val="200240"/>
                </a:solidFill>
                <a:cs typeface="Arial" panose="020B0604020202020204" pitchFamily="34" charset="0"/>
              </a:rPr>
              <a:t> slave drivers” and other derogatory comments about coworkers.  The employer did not have a social media policy.  The Commission established a list of factors for the referee to consider that would provide guidance as to whether the conduct would be sufficient to constitute misconduct under subparagraph (a), which included the possibility that posts may be protected activity under Section 7 of the NLRA.</a:t>
            </a:r>
          </a:p>
          <a:p>
            <a:endParaRPr lang="en-US" dirty="0" smtClean="0">
              <a:solidFill>
                <a:srgbClr val="200240"/>
              </a:solidFill>
              <a:latin typeface="+mj-lt"/>
            </a:endParaRPr>
          </a:p>
          <a:p>
            <a:endParaRPr lang="en-US" dirty="0">
              <a:solidFill>
                <a:srgbClr val="200240"/>
              </a:solidFill>
              <a:latin typeface="+mj-lt"/>
            </a:endParaRPr>
          </a:p>
          <a:p>
            <a:endParaRPr lang="en-US" dirty="0" smtClean="0">
              <a:solidFill>
                <a:srgbClr val="200240"/>
              </a:solidFill>
              <a:latin typeface="+mj-lt"/>
            </a:endParaRPr>
          </a:p>
          <a:p>
            <a:endParaRPr lang="en-US" dirty="0">
              <a:solidFill>
                <a:srgbClr val="200240"/>
              </a:solidFill>
              <a:latin typeface="+mj-lt"/>
            </a:endParaRPr>
          </a:p>
          <a:p>
            <a:endParaRPr lang="en-US" dirty="0">
              <a:solidFill>
                <a:srgbClr val="200240"/>
              </a:solidFill>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5638799"/>
            <a:ext cx="567263" cy="567263"/>
          </a:xfrm>
          <a:prstGeom prst="rect">
            <a:avLst/>
          </a:prstGeom>
        </p:spPr>
      </p:pic>
      <p:sp>
        <p:nvSpPr>
          <p:cNvPr id="5" name="Rectangle 4"/>
          <p:cNvSpPr/>
          <p:nvPr/>
        </p:nvSpPr>
        <p:spPr>
          <a:xfrm>
            <a:off x="1329263" y="5750466"/>
            <a:ext cx="4572000" cy="369332"/>
          </a:xfrm>
          <a:prstGeom prst="rect">
            <a:avLst/>
          </a:prstGeom>
        </p:spPr>
        <p:txBody>
          <a:bodyPr>
            <a:spAutoFit/>
          </a:bodyPr>
          <a:lstStyle/>
          <a:p>
            <a:r>
              <a:rPr lang="en-US" dirty="0">
                <a:latin typeface="+mj-lt"/>
              </a:rPr>
              <a:t> </a:t>
            </a:r>
            <a:r>
              <a:rPr lang="en-US" sz="1000" dirty="0">
                <a:solidFill>
                  <a:srgbClr val="26024E"/>
                </a:solidFill>
                <a:latin typeface="+mj-lt"/>
                <a:cs typeface="Times New Roman" panose="02020603050405020304" pitchFamily="18" charset="0"/>
              </a:rPr>
              <a:t>REEMPLOYMENT ASSISTANCE APPEALS COMMISSION</a:t>
            </a:r>
          </a:p>
        </p:txBody>
      </p:sp>
    </p:spTree>
    <p:extLst>
      <p:ext uri="{BB962C8B-B14F-4D97-AF65-F5344CB8AC3E}">
        <p14:creationId xmlns:p14="http://schemas.microsoft.com/office/powerpoint/2010/main" val="334810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26024E"/>
                </a:solidFill>
              </a:rPr>
              <a:t>Misconduct</a:t>
            </a:r>
            <a:r>
              <a:rPr lang="en-US" sz="3200" b="1" dirty="0" smtClean="0">
                <a:solidFill>
                  <a:srgbClr val="26024E"/>
                </a:solidFill>
              </a:rPr>
              <a:t> </a:t>
            </a:r>
            <a:r>
              <a:rPr lang="en-US" sz="3600" dirty="0" smtClean="0">
                <a:solidFill>
                  <a:srgbClr val="26024E"/>
                </a:solidFill>
              </a:rPr>
              <a:t>- </a:t>
            </a:r>
            <a:r>
              <a:rPr lang="en-US" sz="3600" b="1" dirty="0" smtClean="0">
                <a:solidFill>
                  <a:srgbClr val="26024E"/>
                </a:solidFill>
              </a:rPr>
              <a:t>(e) Cases</a:t>
            </a:r>
            <a:endParaRPr lang="en-US" sz="3600" b="1" dirty="0">
              <a:solidFill>
                <a:srgbClr val="26024E"/>
              </a:solidFill>
            </a:endParaRPr>
          </a:p>
        </p:txBody>
      </p:sp>
      <p:sp>
        <p:nvSpPr>
          <p:cNvPr id="3" name="Content Placeholder 2"/>
          <p:cNvSpPr>
            <a:spLocks noGrp="1"/>
          </p:cNvSpPr>
          <p:nvPr>
            <p:ph idx="1"/>
          </p:nvPr>
        </p:nvSpPr>
        <p:spPr/>
        <p:txBody>
          <a:bodyPr>
            <a:normAutofit/>
          </a:bodyPr>
          <a:lstStyle/>
          <a:p>
            <a:r>
              <a:rPr lang="en-US" sz="2400" b="1" dirty="0" smtClean="0">
                <a:solidFill>
                  <a:srgbClr val="26024E"/>
                </a:solidFill>
              </a:rPr>
              <a:t>RAAC Order No. 13-04349 (August 29, 2013) – </a:t>
            </a:r>
            <a:r>
              <a:rPr lang="en-US" sz="2400" dirty="0" smtClean="0">
                <a:solidFill>
                  <a:srgbClr val="26024E"/>
                </a:solidFill>
              </a:rPr>
              <a:t>Importance of Proof of Written Policy By Introduction of Policy Document</a:t>
            </a:r>
          </a:p>
          <a:p>
            <a:endParaRPr lang="en-US" sz="2400" b="1" dirty="0" smtClean="0">
              <a:solidFill>
                <a:srgbClr val="26024E"/>
              </a:solidFill>
            </a:endParaRPr>
          </a:p>
          <a:p>
            <a:r>
              <a:rPr lang="en-US" sz="2400" b="1" dirty="0" smtClean="0">
                <a:solidFill>
                  <a:srgbClr val="26024E"/>
                </a:solidFill>
              </a:rPr>
              <a:t>RAAC Order No. 13-04616 (August 5, 2013) – </a:t>
            </a:r>
            <a:r>
              <a:rPr lang="en-US" sz="2400" dirty="0" smtClean="0">
                <a:solidFill>
                  <a:srgbClr val="26024E"/>
                </a:solidFill>
              </a:rPr>
              <a:t>to obtain DQ of an employee for violation of a rule, employer must prove the claimant violated the rule as written</a:t>
            </a:r>
          </a:p>
          <a:p>
            <a:endParaRPr lang="en-US" sz="2400" b="1" dirty="0" smtClean="0">
              <a:solidFill>
                <a:srgbClr val="26024E"/>
              </a:solidFill>
            </a:endParaRPr>
          </a:p>
          <a:p>
            <a:endParaRPr lang="en-US" sz="2400" b="1" dirty="0" smtClean="0"/>
          </a:p>
          <a:p>
            <a:endParaRPr lang="en-US" sz="2400" dirty="0"/>
          </a:p>
        </p:txBody>
      </p:sp>
    </p:spTree>
    <p:extLst>
      <p:ext uri="{BB962C8B-B14F-4D97-AF65-F5344CB8AC3E}">
        <p14:creationId xmlns:p14="http://schemas.microsoft.com/office/powerpoint/2010/main" val="10853892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26024E"/>
                </a:solidFill>
                <a:cs typeface="Times New Roman" panose="02020603050405020304" pitchFamily="18" charset="0"/>
              </a:rPr>
              <a:t>Misconduct</a:t>
            </a:r>
            <a:r>
              <a:rPr lang="en-US" sz="4300" b="1" dirty="0" smtClean="0">
                <a:solidFill>
                  <a:srgbClr val="26024E"/>
                </a:solidFill>
                <a:cs typeface="Times New Roman" panose="02020603050405020304" pitchFamily="18" charset="0"/>
              </a:rPr>
              <a:t> </a:t>
            </a:r>
            <a:r>
              <a:rPr lang="en-US" sz="3600" dirty="0">
                <a:solidFill>
                  <a:srgbClr val="26024E"/>
                </a:solidFill>
                <a:cs typeface="Times New Roman" panose="02020603050405020304" pitchFamily="18" charset="0"/>
              </a:rPr>
              <a:t>– </a:t>
            </a:r>
            <a:r>
              <a:rPr lang="en-US" sz="3600" b="1" dirty="0" smtClean="0">
                <a:solidFill>
                  <a:srgbClr val="26024E"/>
                </a:solidFill>
                <a:cs typeface="Times New Roman" panose="02020603050405020304" pitchFamily="18" charset="0"/>
              </a:rPr>
              <a:t>(e) Cases - </a:t>
            </a:r>
            <a:br>
              <a:rPr lang="en-US" sz="3600" b="1" dirty="0" smtClean="0">
                <a:solidFill>
                  <a:srgbClr val="26024E"/>
                </a:solidFill>
                <a:cs typeface="Times New Roman" panose="02020603050405020304" pitchFamily="18" charset="0"/>
              </a:rPr>
            </a:br>
            <a:r>
              <a:rPr lang="en-US" sz="3600" b="1" dirty="0" smtClean="0">
                <a:solidFill>
                  <a:srgbClr val="26024E"/>
                </a:solidFill>
                <a:cs typeface="Times New Roman" panose="02020603050405020304" pitchFamily="18" charset="0"/>
              </a:rPr>
              <a:t>Substance Abuse</a:t>
            </a:r>
            <a:endParaRPr lang="en-US" b="1" dirty="0">
              <a:solidFill>
                <a:srgbClr val="26024E"/>
              </a:solidFill>
            </a:endParaRPr>
          </a:p>
        </p:txBody>
      </p:sp>
      <p:sp>
        <p:nvSpPr>
          <p:cNvPr id="3" name="Content Placeholder 2"/>
          <p:cNvSpPr>
            <a:spLocks noGrp="1"/>
          </p:cNvSpPr>
          <p:nvPr>
            <p:ph idx="1"/>
          </p:nvPr>
        </p:nvSpPr>
        <p:spPr>
          <a:xfrm>
            <a:off x="914400" y="1752600"/>
            <a:ext cx="7452360" cy="4250266"/>
          </a:xfrm>
        </p:spPr>
        <p:txBody>
          <a:bodyPr>
            <a:normAutofit fontScale="85000" lnSpcReduction="20000"/>
          </a:bodyPr>
          <a:lstStyle/>
          <a:p>
            <a:pPr marL="0" indent="0">
              <a:spcBef>
                <a:spcPts val="200"/>
              </a:spcBef>
              <a:spcAft>
                <a:spcPts val="400"/>
              </a:spcAft>
              <a:buNone/>
              <a:defRPr/>
            </a:pPr>
            <a:r>
              <a:rPr lang="en-US" sz="2400" dirty="0">
                <a:solidFill>
                  <a:srgbClr val="26024E"/>
                </a:solidFill>
                <a:cs typeface="Times New Roman" panose="02020603050405020304" pitchFamily="18" charset="0"/>
              </a:rPr>
              <a:t>Proof May Include:</a:t>
            </a:r>
          </a:p>
          <a:p>
            <a:pPr lvl="1" indent="-609600">
              <a:buFont typeface="Wingdings" pitchFamily="2" charset="2"/>
              <a:buChar char="Ø"/>
              <a:defRPr/>
            </a:pPr>
            <a:r>
              <a:rPr lang="en-US" sz="2400" dirty="0">
                <a:solidFill>
                  <a:srgbClr val="26024E"/>
                </a:solidFill>
                <a:cs typeface="Times New Roman" panose="02020603050405020304" pitchFamily="18" charset="0"/>
              </a:rPr>
              <a:t>Observational evidence regarding behavior, appearance, odor, etc.</a:t>
            </a:r>
          </a:p>
          <a:p>
            <a:pPr lvl="1" indent="-609600">
              <a:buFont typeface="Wingdings" pitchFamily="2" charset="2"/>
              <a:buChar char="Ø"/>
              <a:defRPr/>
            </a:pPr>
            <a:r>
              <a:rPr lang="en-US" sz="2400" dirty="0">
                <a:solidFill>
                  <a:srgbClr val="26024E"/>
                </a:solidFill>
                <a:cs typeface="Times New Roman" panose="02020603050405020304" pitchFamily="18" charset="0"/>
              </a:rPr>
              <a:t>Admission, if specific enough</a:t>
            </a:r>
          </a:p>
          <a:p>
            <a:pPr lvl="1" indent="-609600">
              <a:buFont typeface="Wingdings" pitchFamily="2" charset="2"/>
              <a:buChar char="Ø"/>
              <a:defRPr/>
            </a:pPr>
            <a:r>
              <a:rPr lang="en-US" sz="2400" dirty="0">
                <a:solidFill>
                  <a:srgbClr val="26024E"/>
                </a:solidFill>
                <a:cs typeface="Times New Roman" panose="02020603050405020304" pitchFamily="18" charset="0"/>
              </a:rPr>
              <a:t>Confirmed, positive test result</a:t>
            </a:r>
          </a:p>
          <a:p>
            <a:pPr lvl="4" indent="-609600">
              <a:buFont typeface="Wingdings" pitchFamily="2" charset="2"/>
              <a:buChar char="Ø"/>
              <a:defRPr/>
            </a:pPr>
            <a:r>
              <a:rPr lang="en-US" sz="2400" dirty="0">
                <a:solidFill>
                  <a:srgbClr val="26024E"/>
                </a:solidFill>
                <a:cs typeface="Times New Roman" panose="02020603050405020304" pitchFamily="18" charset="0"/>
              </a:rPr>
              <a:t>At a minimum, provide clinical results and chain of custody</a:t>
            </a:r>
          </a:p>
          <a:p>
            <a:pPr lvl="4" indent="-609600">
              <a:buFont typeface="Wingdings" pitchFamily="2" charset="2"/>
              <a:buChar char="Ø"/>
              <a:defRPr/>
            </a:pPr>
            <a:r>
              <a:rPr lang="en-US" sz="2400" dirty="0">
                <a:solidFill>
                  <a:srgbClr val="26024E"/>
                </a:solidFill>
                <a:cs typeface="Times New Roman" panose="02020603050405020304" pitchFamily="18" charset="0"/>
              </a:rPr>
              <a:t>Be familiar with the opportunity to establish a rebuttable presumption established in Section 443.101(11), Florida Statutes. </a:t>
            </a:r>
          </a:p>
          <a:p>
            <a:pPr lvl="7" indent="-609600">
              <a:buFont typeface="Wingdings" pitchFamily="2" charset="2"/>
              <a:buChar char="Ø"/>
              <a:defRPr/>
            </a:pPr>
            <a:r>
              <a:rPr lang="en-US" sz="2400" dirty="0">
                <a:solidFill>
                  <a:srgbClr val="26024E"/>
                </a:solidFill>
                <a:cs typeface="Times New Roman" panose="02020603050405020304" pitchFamily="18" charset="0"/>
              </a:rPr>
              <a:t>Drug-free workplace policy</a:t>
            </a:r>
          </a:p>
          <a:p>
            <a:pPr lvl="7" indent="-609600">
              <a:buFont typeface="Wingdings" pitchFamily="2" charset="2"/>
              <a:buChar char="Ø"/>
              <a:defRPr/>
            </a:pPr>
            <a:r>
              <a:rPr lang="en-US" sz="2400" dirty="0">
                <a:solidFill>
                  <a:srgbClr val="26024E"/>
                </a:solidFill>
                <a:cs typeface="Times New Roman" panose="02020603050405020304" pitchFamily="18" charset="0"/>
              </a:rPr>
              <a:t>Test results</a:t>
            </a:r>
          </a:p>
          <a:p>
            <a:pPr lvl="7" indent="-609600">
              <a:buFont typeface="Wingdings" pitchFamily="2" charset="2"/>
              <a:buChar char="Ø"/>
              <a:defRPr/>
            </a:pPr>
            <a:r>
              <a:rPr lang="en-US" sz="2400" dirty="0">
                <a:solidFill>
                  <a:srgbClr val="26024E"/>
                </a:solidFill>
                <a:cs typeface="Times New Roman" panose="02020603050405020304" pitchFamily="18" charset="0"/>
              </a:rPr>
              <a:t>Chain of custody</a:t>
            </a:r>
          </a:p>
          <a:p>
            <a:pPr lvl="7" indent="-609600">
              <a:buFont typeface="Wingdings" pitchFamily="2" charset="2"/>
              <a:buChar char="Ø"/>
              <a:defRPr/>
            </a:pPr>
            <a:r>
              <a:rPr lang="en-US" sz="2400" dirty="0">
                <a:solidFill>
                  <a:srgbClr val="26024E"/>
                </a:solidFill>
                <a:cs typeface="Times New Roman" panose="02020603050405020304" pitchFamily="18" charset="0"/>
              </a:rPr>
              <a:t>Licensed and approved drug-testing laboratory</a:t>
            </a:r>
          </a:p>
          <a:p>
            <a:pPr lvl="7" indent="-609600">
              <a:buFont typeface="Wingdings" pitchFamily="2" charset="2"/>
              <a:buChar char="Ø"/>
              <a:defRPr/>
            </a:pPr>
            <a:r>
              <a:rPr lang="en-US" sz="2400" dirty="0">
                <a:solidFill>
                  <a:srgbClr val="26024E"/>
                </a:solidFill>
                <a:cs typeface="Times New Roman" panose="02020603050405020304" pitchFamily="18" charset="0"/>
              </a:rPr>
              <a:t>Proof of insurance discounts as certified by insurance </a:t>
            </a:r>
            <a:r>
              <a:rPr lang="en-US" sz="2400" dirty="0" smtClean="0">
                <a:solidFill>
                  <a:srgbClr val="26024E"/>
                </a:solidFill>
                <a:cs typeface="Times New Roman" panose="02020603050405020304" pitchFamily="18" charset="0"/>
              </a:rPr>
              <a:t>carrier</a:t>
            </a:r>
            <a:endParaRPr lang="en-US" sz="2400" dirty="0">
              <a:solidFill>
                <a:srgbClr val="26024E"/>
              </a:solidFill>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5638799"/>
            <a:ext cx="567263" cy="567263"/>
          </a:xfrm>
          <a:prstGeom prst="rect">
            <a:avLst/>
          </a:prstGeom>
        </p:spPr>
      </p:pic>
      <p:sp>
        <p:nvSpPr>
          <p:cNvPr id="5" name="Rectangle 4"/>
          <p:cNvSpPr/>
          <p:nvPr/>
        </p:nvSpPr>
        <p:spPr>
          <a:xfrm>
            <a:off x="1329263" y="5750466"/>
            <a:ext cx="4572000" cy="369332"/>
          </a:xfrm>
          <a:prstGeom prst="rect">
            <a:avLst/>
          </a:prstGeom>
        </p:spPr>
        <p:txBody>
          <a:bodyPr>
            <a:spAutoFit/>
          </a:bodyPr>
          <a:lstStyle/>
          <a:p>
            <a:r>
              <a:rPr lang="en-US" dirty="0">
                <a:latin typeface="+mj-lt"/>
              </a:rPr>
              <a:t> </a:t>
            </a:r>
            <a:r>
              <a:rPr lang="en-US" sz="1000" dirty="0">
                <a:solidFill>
                  <a:srgbClr val="26024E"/>
                </a:solidFill>
                <a:latin typeface="+mj-lt"/>
                <a:cs typeface="Times New Roman" panose="02020603050405020304" pitchFamily="18" charset="0"/>
              </a:rPr>
              <a:t>REEMPLOYMENT ASSISTANCE APPEALS COMMISSION</a:t>
            </a:r>
          </a:p>
        </p:txBody>
      </p:sp>
    </p:spTree>
    <p:extLst>
      <p:ext uri="{BB962C8B-B14F-4D97-AF65-F5344CB8AC3E}">
        <p14:creationId xmlns:p14="http://schemas.microsoft.com/office/powerpoint/2010/main" val="28322580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10976"/>
            <a:ext cx="7543800" cy="1450757"/>
          </a:xfrm>
        </p:spPr>
        <p:txBody>
          <a:bodyPr>
            <a:normAutofit/>
          </a:bodyPr>
          <a:lstStyle/>
          <a:p>
            <a:r>
              <a:rPr lang="en-US" sz="4000" b="1" dirty="0" smtClean="0">
                <a:solidFill>
                  <a:srgbClr val="26024E"/>
                </a:solidFill>
                <a:cs typeface="Times New Roman" panose="02020603050405020304" pitchFamily="18" charset="0"/>
              </a:rPr>
              <a:t>Misconduct </a:t>
            </a:r>
            <a:r>
              <a:rPr lang="en-US" sz="3600" dirty="0" smtClean="0">
                <a:solidFill>
                  <a:srgbClr val="26024E"/>
                </a:solidFill>
                <a:cs typeface="Times New Roman" panose="02020603050405020304" pitchFamily="18" charset="0"/>
              </a:rPr>
              <a:t>– </a:t>
            </a:r>
            <a:r>
              <a:rPr lang="en-US" sz="3600" b="1" dirty="0" smtClean="0">
                <a:solidFill>
                  <a:srgbClr val="26024E"/>
                </a:solidFill>
                <a:cs typeface="Times New Roman" panose="02020603050405020304" pitchFamily="18" charset="0"/>
              </a:rPr>
              <a:t>(e) Cases - </a:t>
            </a:r>
            <a:br>
              <a:rPr lang="en-US" sz="3600" b="1" dirty="0" smtClean="0">
                <a:solidFill>
                  <a:srgbClr val="26024E"/>
                </a:solidFill>
                <a:cs typeface="Times New Roman" panose="02020603050405020304" pitchFamily="18" charset="0"/>
              </a:rPr>
            </a:br>
            <a:r>
              <a:rPr lang="en-US" sz="3600" b="1" dirty="0" smtClean="0">
                <a:solidFill>
                  <a:srgbClr val="26024E"/>
                </a:solidFill>
                <a:cs typeface="Times New Roman" panose="02020603050405020304" pitchFamily="18" charset="0"/>
              </a:rPr>
              <a:t>Drug Testing</a:t>
            </a:r>
            <a:endParaRPr lang="en-US" sz="3600" b="1" dirty="0">
              <a:solidFill>
                <a:srgbClr val="26024E"/>
              </a:solidFill>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400" b="1" dirty="0">
                <a:solidFill>
                  <a:srgbClr val="200240"/>
                </a:solidFill>
                <a:cs typeface="Arial" panose="020B0604020202020204" pitchFamily="34" charset="0"/>
              </a:rPr>
              <a:t>RAAC Order No. </a:t>
            </a:r>
            <a:r>
              <a:rPr lang="en-US" sz="2400" b="1" dirty="0" smtClean="0">
                <a:solidFill>
                  <a:srgbClr val="200240"/>
                </a:solidFill>
                <a:cs typeface="Arial" panose="020B0604020202020204" pitchFamily="34" charset="0"/>
              </a:rPr>
              <a:t>14-02971 (January 27, 2015)</a:t>
            </a:r>
          </a:p>
          <a:p>
            <a:r>
              <a:rPr lang="en-US" sz="2400" dirty="0" smtClean="0">
                <a:solidFill>
                  <a:srgbClr val="200240"/>
                </a:solidFill>
              </a:rPr>
              <a:t>The </a:t>
            </a:r>
            <a:r>
              <a:rPr lang="en-US" sz="2400" dirty="0">
                <a:solidFill>
                  <a:srgbClr val="200240"/>
                </a:solidFill>
              </a:rPr>
              <a:t>employer required the claimant to undergo drug </a:t>
            </a:r>
            <a:r>
              <a:rPr lang="en-US" sz="2400" dirty="0" smtClean="0">
                <a:solidFill>
                  <a:srgbClr val="200240"/>
                </a:solidFill>
              </a:rPr>
              <a:t>testing via </a:t>
            </a:r>
            <a:r>
              <a:rPr lang="en-US" sz="2400" dirty="0">
                <a:solidFill>
                  <a:srgbClr val="200240"/>
                </a:solidFill>
              </a:rPr>
              <a:t>oral fluids (saliva) </a:t>
            </a:r>
            <a:r>
              <a:rPr lang="en-US" sz="2400" dirty="0" smtClean="0">
                <a:solidFill>
                  <a:srgbClr val="200240"/>
                </a:solidFill>
              </a:rPr>
              <a:t>testing, which returned positive.  </a:t>
            </a:r>
            <a:r>
              <a:rPr lang="en-US" sz="2400" dirty="0">
                <a:solidFill>
                  <a:srgbClr val="200240"/>
                </a:solidFill>
              </a:rPr>
              <a:t>The </a:t>
            </a:r>
            <a:r>
              <a:rPr lang="en-US" sz="2400" dirty="0" smtClean="0">
                <a:solidFill>
                  <a:srgbClr val="200240"/>
                </a:solidFill>
              </a:rPr>
              <a:t>Commission concluded that because neither </a:t>
            </a:r>
            <a:r>
              <a:rPr lang="en-US" sz="2400" dirty="0">
                <a:solidFill>
                  <a:srgbClr val="200240"/>
                </a:solidFill>
              </a:rPr>
              <a:t>SAMHSA nor AHCA had issued regulations authorizing use of oral fluids for confirmation testing under workplace drug testing </a:t>
            </a:r>
            <a:r>
              <a:rPr lang="en-US" sz="2400" dirty="0" smtClean="0">
                <a:solidFill>
                  <a:srgbClr val="200240"/>
                </a:solidFill>
              </a:rPr>
              <a:t>standards, </a:t>
            </a:r>
            <a:r>
              <a:rPr lang="en-US" sz="2400" dirty="0">
                <a:solidFill>
                  <a:srgbClr val="200240"/>
                </a:solidFill>
              </a:rPr>
              <a:t>the employer’s evidence did not meet the standards for a “positive, confirmed test” under Section 443.101, Florida Statutes. </a:t>
            </a:r>
            <a:endParaRPr lang="en-US" sz="2400" dirty="0" smtClean="0">
              <a:solidFill>
                <a:srgbClr val="200240"/>
              </a:solidFill>
              <a:latin typeface="+mj-lt"/>
            </a:endParaRPr>
          </a:p>
          <a:p>
            <a:endParaRPr lang="en-US" dirty="0">
              <a:solidFill>
                <a:srgbClr val="200240"/>
              </a:solidFill>
              <a:latin typeface="+mj-lt"/>
            </a:endParaRPr>
          </a:p>
          <a:p>
            <a:endParaRPr lang="en-US" dirty="0" smtClean="0">
              <a:solidFill>
                <a:srgbClr val="200240"/>
              </a:solidFill>
              <a:latin typeface="+mj-lt"/>
            </a:endParaRPr>
          </a:p>
          <a:p>
            <a:endParaRPr lang="en-US" dirty="0">
              <a:solidFill>
                <a:srgbClr val="200240"/>
              </a:solidFill>
              <a:latin typeface="+mj-lt"/>
            </a:endParaRPr>
          </a:p>
          <a:p>
            <a:endParaRPr lang="en-US" dirty="0">
              <a:solidFill>
                <a:srgbClr val="200240"/>
              </a:solidFill>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5638799"/>
            <a:ext cx="567263" cy="567263"/>
          </a:xfrm>
          <a:prstGeom prst="rect">
            <a:avLst/>
          </a:prstGeom>
        </p:spPr>
      </p:pic>
      <p:sp>
        <p:nvSpPr>
          <p:cNvPr id="5" name="Rectangle 4"/>
          <p:cNvSpPr/>
          <p:nvPr/>
        </p:nvSpPr>
        <p:spPr>
          <a:xfrm>
            <a:off x="1329263" y="5750466"/>
            <a:ext cx="4572000" cy="369332"/>
          </a:xfrm>
          <a:prstGeom prst="rect">
            <a:avLst/>
          </a:prstGeom>
        </p:spPr>
        <p:txBody>
          <a:bodyPr>
            <a:spAutoFit/>
          </a:bodyPr>
          <a:lstStyle/>
          <a:p>
            <a:r>
              <a:rPr lang="en-US" dirty="0">
                <a:latin typeface="+mj-lt"/>
              </a:rPr>
              <a:t> </a:t>
            </a:r>
            <a:r>
              <a:rPr lang="en-US" sz="1000" dirty="0">
                <a:solidFill>
                  <a:srgbClr val="26024E"/>
                </a:solidFill>
                <a:latin typeface="+mj-lt"/>
                <a:cs typeface="Times New Roman" panose="02020603050405020304" pitchFamily="18" charset="0"/>
              </a:rPr>
              <a:t>REEMPLOYMENT ASSISTANCE APPEALS COMMISSION</a:t>
            </a:r>
          </a:p>
        </p:txBody>
      </p:sp>
    </p:spTree>
    <p:extLst>
      <p:ext uri="{BB962C8B-B14F-4D97-AF65-F5344CB8AC3E}">
        <p14:creationId xmlns:p14="http://schemas.microsoft.com/office/powerpoint/2010/main" val="22254398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rgbClr val="26024E"/>
                </a:solidFill>
              </a:rPr>
              <a:t>Misconduct</a:t>
            </a:r>
            <a:r>
              <a:rPr lang="en-US" sz="2800" b="1" dirty="0">
                <a:solidFill>
                  <a:srgbClr val="26024E"/>
                </a:solidFill>
              </a:rPr>
              <a:t> </a:t>
            </a:r>
            <a:r>
              <a:rPr lang="en-US" sz="3200" b="1" dirty="0">
                <a:solidFill>
                  <a:srgbClr val="26024E"/>
                </a:solidFill>
              </a:rPr>
              <a:t>- (e) </a:t>
            </a:r>
            <a:r>
              <a:rPr lang="en-US" sz="3200" b="1" dirty="0" smtClean="0">
                <a:solidFill>
                  <a:srgbClr val="26024E"/>
                </a:solidFill>
              </a:rPr>
              <a:t>Cases - Fair Enforcement</a:t>
            </a:r>
            <a:endParaRPr lang="en-US" sz="3200" b="1" dirty="0">
              <a:solidFill>
                <a:srgbClr val="26024E"/>
              </a:solidFill>
            </a:endParaRPr>
          </a:p>
        </p:txBody>
      </p:sp>
      <p:sp>
        <p:nvSpPr>
          <p:cNvPr id="3" name="Content Placeholder 2"/>
          <p:cNvSpPr>
            <a:spLocks noGrp="1"/>
          </p:cNvSpPr>
          <p:nvPr>
            <p:ph idx="1"/>
          </p:nvPr>
        </p:nvSpPr>
        <p:spPr/>
        <p:txBody>
          <a:bodyPr>
            <a:normAutofit lnSpcReduction="10000"/>
          </a:bodyPr>
          <a:lstStyle/>
          <a:p>
            <a:r>
              <a:rPr lang="en-US" sz="2400" b="1" dirty="0" smtClean="0">
                <a:solidFill>
                  <a:srgbClr val="26024E"/>
                </a:solidFill>
              </a:rPr>
              <a:t>RAAC Order No. 13-04567 (August 7, 2013) – </a:t>
            </a:r>
            <a:r>
              <a:rPr lang="en-US" sz="2400" dirty="0" smtClean="0">
                <a:solidFill>
                  <a:srgbClr val="26024E"/>
                </a:solidFill>
              </a:rPr>
              <a:t>Negligent or inadvertent violation of a rule may be grounds for DQ; referees must apply a balancing test</a:t>
            </a:r>
          </a:p>
          <a:p>
            <a:endParaRPr lang="en-US" sz="2400" b="1" dirty="0" smtClean="0">
              <a:solidFill>
                <a:srgbClr val="26024E"/>
              </a:solidFill>
            </a:endParaRPr>
          </a:p>
          <a:p>
            <a:r>
              <a:rPr lang="en-US" sz="2400" b="1" dirty="0">
                <a:solidFill>
                  <a:srgbClr val="26024E"/>
                </a:solidFill>
              </a:rPr>
              <a:t>RAAC Order No. 13-05983 </a:t>
            </a:r>
            <a:r>
              <a:rPr lang="en-US" sz="2400" b="1" dirty="0" smtClean="0">
                <a:solidFill>
                  <a:srgbClr val="26024E"/>
                </a:solidFill>
              </a:rPr>
              <a:t>(December 2, 2013) –</a:t>
            </a:r>
            <a:r>
              <a:rPr lang="en-US" sz="2400" dirty="0" smtClean="0">
                <a:solidFill>
                  <a:srgbClr val="26024E"/>
                </a:solidFill>
              </a:rPr>
              <a:t>Provocation under the fair enforcement defense</a:t>
            </a:r>
          </a:p>
          <a:p>
            <a:pPr>
              <a:buNone/>
            </a:pPr>
            <a:endParaRPr lang="en-US" sz="2400" b="1" dirty="0" smtClean="0">
              <a:solidFill>
                <a:srgbClr val="26024E"/>
              </a:solidFill>
            </a:endParaRPr>
          </a:p>
          <a:p>
            <a:r>
              <a:rPr lang="en-US" sz="2400" b="1" dirty="0">
                <a:solidFill>
                  <a:srgbClr val="26024E"/>
                </a:solidFill>
              </a:rPr>
              <a:t>RAAC Order No. 13-06848 (</a:t>
            </a:r>
            <a:r>
              <a:rPr lang="en-US" sz="2400" b="1" dirty="0" smtClean="0">
                <a:solidFill>
                  <a:srgbClr val="26024E"/>
                </a:solidFill>
              </a:rPr>
              <a:t>November 7, 2013) – </a:t>
            </a:r>
            <a:r>
              <a:rPr lang="en-US" sz="2400" dirty="0" smtClean="0">
                <a:solidFill>
                  <a:srgbClr val="26024E"/>
                </a:solidFill>
              </a:rPr>
              <a:t>Common law poor judgment defense does survive under (e); must consider fair enforcement instead</a:t>
            </a:r>
          </a:p>
          <a:p>
            <a:endParaRPr lang="en-US" sz="2400" b="1" dirty="0" smtClean="0"/>
          </a:p>
          <a:p>
            <a:endParaRPr lang="en-US" sz="2400" dirty="0"/>
          </a:p>
        </p:txBody>
      </p:sp>
    </p:spTree>
    <p:extLst>
      <p:ext uri="{BB962C8B-B14F-4D97-AF65-F5344CB8AC3E}">
        <p14:creationId xmlns:p14="http://schemas.microsoft.com/office/powerpoint/2010/main" val="320206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940040" cy="1450757"/>
          </a:xfrm>
        </p:spPr>
        <p:txBody>
          <a:bodyPr>
            <a:noAutofit/>
          </a:bodyPr>
          <a:lstStyle/>
          <a:p>
            <a:r>
              <a:rPr lang="en-US" sz="4300" b="1" dirty="0">
                <a:solidFill>
                  <a:srgbClr val="26024E"/>
                </a:solidFill>
                <a:cs typeface="Times New Roman" panose="02020603050405020304" pitchFamily="18" charset="0"/>
              </a:rPr>
              <a:t>Discharge for Failure to Maintain a License, Registration, or Certification</a:t>
            </a:r>
          </a:p>
        </p:txBody>
      </p:sp>
      <p:sp>
        <p:nvSpPr>
          <p:cNvPr id="3" name="Content Placeholder 2"/>
          <p:cNvSpPr>
            <a:spLocks noGrp="1"/>
          </p:cNvSpPr>
          <p:nvPr>
            <p:ph idx="1"/>
          </p:nvPr>
        </p:nvSpPr>
        <p:spPr>
          <a:xfrm>
            <a:off x="822959" y="1828800"/>
            <a:ext cx="7543801" cy="4040294"/>
          </a:xfrm>
        </p:spPr>
        <p:txBody>
          <a:bodyPr/>
          <a:lstStyle/>
          <a:p>
            <a:pPr marL="0" indent="0">
              <a:buNone/>
            </a:pPr>
            <a:r>
              <a:rPr lang="en-US" sz="2200" b="1" dirty="0" err="1">
                <a:solidFill>
                  <a:srgbClr val="26024E"/>
                </a:solidFill>
                <a:cs typeface="Times New Roman" panose="02020603050405020304" pitchFamily="18" charset="0"/>
              </a:rPr>
              <a:t>RAAC</a:t>
            </a:r>
            <a:r>
              <a:rPr lang="en-US" sz="2200" b="1" dirty="0">
                <a:solidFill>
                  <a:srgbClr val="26024E"/>
                </a:solidFill>
                <a:cs typeface="Times New Roman" panose="02020603050405020304" pitchFamily="18" charset="0"/>
              </a:rPr>
              <a:t> Order Nos. 14-03786 (</a:t>
            </a:r>
            <a:r>
              <a:rPr lang="en-US" sz="2200" b="1" dirty="0" smtClean="0">
                <a:solidFill>
                  <a:srgbClr val="26024E"/>
                </a:solidFill>
                <a:cs typeface="Times New Roman" panose="02020603050405020304" pitchFamily="18" charset="0"/>
              </a:rPr>
              <a:t>December </a:t>
            </a:r>
            <a:r>
              <a:rPr lang="en-US" sz="2200" b="1" dirty="0">
                <a:solidFill>
                  <a:srgbClr val="26024E"/>
                </a:solidFill>
                <a:cs typeface="Times New Roman" panose="02020603050405020304" pitchFamily="18" charset="0"/>
              </a:rPr>
              <a:t>2, 2014) </a:t>
            </a:r>
            <a:r>
              <a:rPr lang="en-US" sz="2200" dirty="0">
                <a:solidFill>
                  <a:srgbClr val="26024E"/>
                </a:solidFill>
                <a:cs typeface="Times New Roman" panose="02020603050405020304" pitchFamily="18" charset="0"/>
              </a:rPr>
              <a:t>and </a:t>
            </a:r>
            <a:r>
              <a:rPr lang="en-US" sz="2200" b="1" dirty="0">
                <a:solidFill>
                  <a:srgbClr val="26024E"/>
                </a:solidFill>
                <a:cs typeface="Times New Roman" panose="02020603050405020304" pitchFamily="18" charset="0"/>
              </a:rPr>
              <a:t>13-07886 (</a:t>
            </a:r>
            <a:r>
              <a:rPr lang="en-US" sz="2200" b="1" dirty="0" smtClean="0">
                <a:solidFill>
                  <a:srgbClr val="26024E"/>
                </a:solidFill>
                <a:cs typeface="Times New Roman" panose="02020603050405020304" pitchFamily="18" charset="0"/>
              </a:rPr>
              <a:t>February </a:t>
            </a:r>
            <a:r>
              <a:rPr lang="en-US" sz="2200" b="1" dirty="0">
                <a:solidFill>
                  <a:srgbClr val="26024E"/>
                </a:solidFill>
                <a:cs typeface="Times New Roman" panose="02020603050405020304" pitchFamily="18" charset="0"/>
              </a:rPr>
              <a:t>6, 2014)</a:t>
            </a:r>
          </a:p>
          <a:p>
            <a:pPr marL="1009650" lvl="1" indent="-609600">
              <a:buFont typeface="Wingdings" pitchFamily="2" charset="2"/>
              <a:buChar char="Ø"/>
              <a:defRPr/>
            </a:pPr>
            <a:r>
              <a:rPr lang="en-US" sz="2200" dirty="0">
                <a:solidFill>
                  <a:srgbClr val="26024E"/>
                </a:solidFill>
                <a:cs typeface="Times New Roman" panose="02020603050405020304" pitchFamily="18" charset="0"/>
              </a:rPr>
              <a:t>Misconduct by employee not required</a:t>
            </a:r>
          </a:p>
          <a:p>
            <a:pPr marL="1009650" lvl="1" indent="-609600">
              <a:buFont typeface="Wingdings" pitchFamily="2" charset="2"/>
              <a:buChar char="Ø"/>
              <a:defRPr/>
            </a:pPr>
            <a:r>
              <a:rPr lang="en-US" sz="2200" dirty="0">
                <a:solidFill>
                  <a:srgbClr val="26024E"/>
                </a:solidFill>
                <a:cs typeface="Times New Roman" panose="02020603050405020304" pitchFamily="18" charset="0"/>
              </a:rPr>
              <a:t>Culpability of employee need not be proven; strict liability</a:t>
            </a:r>
          </a:p>
          <a:p>
            <a:pPr marL="1009650" lvl="1" indent="-609600">
              <a:buFont typeface="Wingdings" pitchFamily="2" charset="2"/>
              <a:buChar char="Ø"/>
              <a:defRPr/>
            </a:pPr>
            <a:r>
              <a:rPr lang="en-US" sz="2200" dirty="0">
                <a:solidFill>
                  <a:srgbClr val="26024E"/>
                </a:solidFill>
                <a:cs typeface="Times New Roman" panose="02020603050405020304" pitchFamily="18" charset="0"/>
              </a:rPr>
              <a:t>Applies only if employee previously possessed the credential</a:t>
            </a:r>
          </a:p>
          <a:p>
            <a:pPr marL="1009650" lvl="1" indent="-609600">
              <a:buFont typeface="Wingdings" pitchFamily="2" charset="2"/>
              <a:buChar char="Ø"/>
              <a:defRPr/>
            </a:pPr>
            <a:r>
              <a:rPr lang="en-US" sz="2200" dirty="0">
                <a:solidFill>
                  <a:srgbClr val="26024E"/>
                </a:solidFill>
                <a:cs typeface="Times New Roman" panose="02020603050405020304" pitchFamily="18" charset="0"/>
              </a:rPr>
              <a:t>Exception for good cause</a:t>
            </a:r>
          </a:p>
          <a:p>
            <a:pPr marL="1375410" lvl="3" indent="-609600">
              <a:buFont typeface="Wingdings" pitchFamily="2" charset="2"/>
              <a:buChar char="Ø"/>
              <a:defRPr/>
            </a:pPr>
            <a:r>
              <a:rPr lang="en-US" sz="2000" dirty="0">
                <a:solidFill>
                  <a:srgbClr val="26024E"/>
                </a:solidFill>
                <a:cs typeface="Times New Roman" panose="02020603050405020304" pitchFamily="18" charset="0"/>
              </a:rPr>
              <a:t>Failure to pass exam is not good cause</a:t>
            </a:r>
          </a:p>
          <a:p>
            <a:pPr marL="1375410" lvl="3" indent="-609600">
              <a:buFont typeface="Wingdings" pitchFamily="2" charset="2"/>
              <a:buChar char="Ø"/>
              <a:defRPr/>
            </a:pPr>
            <a:r>
              <a:rPr lang="en-US" sz="2000" dirty="0">
                <a:solidFill>
                  <a:srgbClr val="26024E"/>
                </a:solidFill>
                <a:cs typeface="Times New Roman" panose="02020603050405020304" pitchFamily="18" charset="0"/>
              </a:rPr>
              <a:t>Failure to set aside funds necessary to register for and take exam not good cause</a:t>
            </a:r>
          </a:p>
          <a:p>
            <a:pPr>
              <a:buFont typeface="Wingdings" panose="05000000000000000000" pitchFamily="2" charset="2"/>
              <a:buChar char="Ø"/>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5638799"/>
            <a:ext cx="567263" cy="567263"/>
          </a:xfrm>
          <a:prstGeom prst="rect">
            <a:avLst/>
          </a:prstGeom>
        </p:spPr>
      </p:pic>
      <p:sp>
        <p:nvSpPr>
          <p:cNvPr id="5" name="Rectangle 4"/>
          <p:cNvSpPr/>
          <p:nvPr/>
        </p:nvSpPr>
        <p:spPr>
          <a:xfrm>
            <a:off x="1329263" y="5750466"/>
            <a:ext cx="4572000" cy="369332"/>
          </a:xfrm>
          <a:prstGeom prst="rect">
            <a:avLst/>
          </a:prstGeom>
        </p:spPr>
        <p:txBody>
          <a:bodyPr>
            <a:spAutoFit/>
          </a:bodyPr>
          <a:lstStyle/>
          <a:p>
            <a:r>
              <a:rPr lang="en-US" dirty="0">
                <a:latin typeface="+mj-lt"/>
              </a:rPr>
              <a:t> </a:t>
            </a:r>
            <a:r>
              <a:rPr lang="en-US" sz="1000" dirty="0">
                <a:solidFill>
                  <a:srgbClr val="26024E"/>
                </a:solidFill>
                <a:latin typeface="+mj-lt"/>
                <a:cs typeface="Times New Roman" panose="02020603050405020304" pitchFamily="18" charset="0"/>
              </a:rPr>
              <a:t>REEMPLOYMENT ASSISTANCE APPEALS COMMISSION</a:t>
            </a:r>
          </a:p>
        </p:txBody>
      </p:sp>
    </p:spTree>
    <p:extLst>
      <p:ext uri="{BB962C8B-B14F-4D97-AF65-F5344CB8AC3E}">
        <p14:creationId xmlns:p14="http://schemas.microsoft.com/office/powerpoint/2010/main" val="40858074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10976"/>
            <a:ext cx="7543800" cy="1450757"/>
          </a:xfrm>
        </p:spPr>
        <p:txBody>
          <a:bodyPr>
            <a:normAutofit/>
          </a:bodyPr>
          <a:lstStyle/>
          <a:p>
            <a:r>
              <a:rPr lang="en-US" sz="4000" b="1" dirty="0" smtClean="0">
                <a:solidFill>
                  <a:srgbClr val="26024E"/>
                </a:solidFill>
                <a:cs typeface="Times New Roman" panose="02020603050405020304" pitchFamily="18" charset="0"/>
              </a:rPr>
              <a:t>Voluntary Resignations</a:t>
            </a:r>
            <a:endParaRPr lang="en-US" sz="4000" b="1" dirty="0">
              <a:solidFill>
                <a:srgbClr val="26024E"/>
              </a:solidFill>
              <a:cs typeface="Times New Roman" panose="02020603050405020304" pitchFamily="18" charset="0"/>
            </a:endParaRPr>
          </a:p>
        </p:txBody>
      </p:sp>
      <p:sp>
        <p:nvSpPr>
          <p:cNvPr id="3" name="Content Placeholder 2"/>
          <p:cNvSpPr>
            <a:spLocks noGrp="1"/>
          </p:cNvSpPr>
          <p:nvPr>
            <p:ph idx="1"/>
          </p:nvPr>
        </p:nvSpPr>
        <p:spPr>
          <a:xfrm>
            <a:off x="822959" y="1845734"/>
            <a:ext cx="3977641" cy="4023360"/>
          </a:xfrm>
        </p:spPr>
        <p:txBody>
          <a:bodyPr>
            <a:normAutofit/>
          </a:bodyPr>
          <a:lstStyle/>
          <a:p>
            <a:pPr marL="682625" lvl="1" indent="-628650">
              <a:buFont typeface="Wingdings" pitchFamily="2" charset="2"/>
              <a:buChar char="Ø"/>
              <a:defRPr/>
            </a:pPr>
            <a:r>
              <a:rPr lang="en-US" sz="2200" dirty="0">
                <a:solidFill>
                  <a:srgbClr val="26024E"/>
                </a:solidFill>
                <a:cs typeface="Times New Roman" panose="02020603050405020304" pitchFamily="18" charset="0"/>
              </a:rPr>
              <a:t>In 2011, the Legislature added a statutory definition for good cause attributable to the employer – </a:t>
            </a:r>
          </a:p>
          <a:p>
            <a:pPr marL="682625" lvl="1" indent="-628650">
              <a:buFont typeface="Wingdings" pitchFamily="2" charset="2"/>
              <a:buChar char="Ø"/>
              <a:defRPr/>
            </a:pPr>
            <a:r>
              <a:rPr lang="en-US" sz="2200" dirty="0">
                <a:solidFill>
                  <a:srgbClr val="26024E"/>
                </a:solidFill>
                <a:cs typeface="Times New Roman" panose="02020603050405020304" pitchFamily="18" charset="0"/>
              </a:rPr>
              <a:t>“that cause attributable to the employing unit which would compel a reasonable employee to cease working.”  </a:t>
            </a:r>
          </a:p>
          <a:p>
            <a:pPr marL="682625" lvl="1" indent="-628650">
              <a:buFont typeface="Wingdings" pitchFamily="2" charset="2"/>
              <a:buChar char="Ø"/>
              <a:defRPr/>
            </a:pPr>
            <a:r>
              <a:rPr lang="en-US" sz="2200" dirty="0">
                <a:solidFill>
                  <a:srgbClr val="26024E"/>
                </a:solidFill>
                <a:cs typeface="Times New Roman" panose="02020603050405020304" pitchFamily="18" charset="0"/>
              </a:rPr>
              <a:t>This language is effectively an adoption of the case law standard in effect since 1973.  </a:t>
            </a:r>
          </a:p>
          <a:p>
            <a:endParaRPr lang="en-US" sz="2400" dirty="0" smtClean="0">
              <a:solidFill>
                <a:srgbClr val="26024E"/>
              </a:solidFill>
              <a:cs typeface="Arial" panose="020B0604020202020204" pitchFamily="34" charset="0"/>
            </a:endParaRPr>
          </a:p>
          <a:p>
            <a:endParaRPr lang="en-US" sz="2400" b="1" dirty="0">
              <a:solidFill>
                <a:srgbClr val="200240"/>
              </a:solidFill>
              <a:cs typeface="Arial" panose="020B0604020202020204" pitchFamily="34" charset="0"/>
            </a:endParaRPr>
          </a:p>
          <a:p>
            <a:endParaRPr lang="en-US" sz="2400" dirty="0" smtClean="0">
              <a:solidFill>
                <a:srgbClr val="200240"/>
              </a:solidFill>
              <a:cs typeface="Arial" panose="020B0604020202020204" pitchFamily="34" charset="0"/>
            </a:endParaRPr>
          </a:p>
          <a:p>
            <a:endParaRPr lang="en-US" dirty="0" smtClean="0">
              <a:solidFill>
                <a:srgbClr val="200240"/>
              </a:solidFill>
              <a:cs typeface="Arial" panose="020B0604020202020204" pitchFamily="34" charset="0"/>
            </a:endParaRPr>
          </a:p>
          <a:p>
            <a:endParaRPr lang="en-US" dirty="0" smtClean="0">
              <a:solidFill>
                <a:srgbClr val="200240"/>
              </a:solidFill>
              <a:latin typeface="+mj-lt"/>
            </a:endParaRPr>
          </a:p>
          <a:p>
            <a:endParaRPr lang="en-US" dirty="0">
              <a:solidFill>
                <a:srgbClr val="200240"/>
              </a:solidFill>
              <a:latin typeface="+mj-lt"/>
            </a:endParaRPr>
          </a:p>
          <a:p>
            <a:endParaRPr lang="en-US" dirty="0" smtClean="0">
              <a:solidFill>
                <a:srgbClr val="200240"/>
              </a:solidFill>
              <a:latin typeface="+mj-lt"/>
            </a:endParaRPr>
          </a:p>
          <a:p>
            <a:endParaRPr lang="en-US" dirty="0">
              <a:solidFill>
                <a:srgbClr val="200240"/>
              </a:solidFill>
              <a:latin typeface="+mj-lt"/>
            </a:endParaRPr>
          </a:p>
          <a:p>
            <a:endParaRPr lang="en-US" dirty="0">
              <a:solidFill>
                <a:srgbClr val="200240"/>
              </a:solidFill>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5638799"/>
            <a:ext cx="567263" cy="567263"/>
          </a:xfrm>
          <a:prstGeom prst="rect">
            <a:avLst/>
          </a:prstGeom>
        </p:spPr>
      </p:pic>
      <p:sp>
        <p:nvSpPr>
          <p:cNvPr id="5" name="Rectangle 4"/>
          <p:cNvSpPr/>
          <p:nvPr/>
        </p:nvSpPr>
        <p:spPr>
          <a:xfrm>
            <a:off x="1329263" y="5750466"/>
            <a:ext cx="4572000" cy="369332"/>
          </a:xfrm>
          <a:prstGeom prst="rect">
            <a:avLst/>
          </a:prstGeom>
        </p:spPr>
        <p:txBody>
          <a:bodyPr>
            <a:spAutoFit/>
          </a:bodyPr>
          <a:lstStyle/>
          <a:p>
            <a:r>
              <a:rPr lang="en-US" dirty="0">
                <a:latin typeface="+mj-lt"/>
              </a:rPr>
              <a:t> </a:t>
            </a:r>
            <a:r>
              <a:rPr lang="en-US" sz="1000" dirty="0">
                <a:solidFill>
                  <a:srgbClr val="26024E"/>
                </a:solidFill>
                <a:latin typeface="+mj-lt"/>
                <a:cs typeface="Times New Roman" panose="02020603050405020304" pitchFamily="18" charset="0"/>
              </a:rPr>
              <a:t>REEMPLOYMENT ASSISTANCE APPEALS COMMISSION</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833" t="-12222" r="833" b="12222"/>
          <a:stretch/>
        </p:blipFill>
        <p:spPr>
          <a:xfrm>
            <a:off x="4800600" y="1601982"/>
            <a:ext cx="4165600" cy="3124200"/>
          </a:xfrm>
          <a:prstGeom prst="rect">
            <a:avLst/>
          </a:prstGeom>
        </p:spPr>
      </p:pic>
    </p:spTree>
    <p:extLst>
      <p:ext uri="{BB962C8B-B14F-4D97-AF65-F5344CB8AC3E}">
        <p14:creationId xmlns:p14="http://schemas.microsoft.com/office/powerpoint/2010/main" val="38095166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10976"/>
            <a:ext cx="7543800" cy="1450757"/>
          </a:xfrm>
        </p:spPr>
        <p:txBody>
          <a:bodyPr>
            <a:normAutofit/>
          </a:bodyPr>
          <a:lstStyle/>
          <a:p>
            <a:r>
              <a:rPr lang="en-US" sz="4000" b="1" dirty="0" smtClean="0">
                <a:solidFill>
                  <a:srgbClr val="26024E"/>
                </a:solidFill>
                <a:cs typeface="Times New Roman" panose="02020603050405020304" pitchFamily="18" charset="0"/>
              </a:rPr>
              <a:t>Voluntary Quit </a:t>
            </a:r>
            <a:r>
              <a:rPr lang="en-US" sz="3600" b="1" dirty="0" smtClean="0">
                <a:solidFill>
                  <a:srgbClr val="26024E"/>
                </a:solidFill>
                <a:cs typeface="Times New Roman" panose="02020603050405020304" pitchFamily="18" charset="0"/>
              </a:rPr>
              <a:t>– Sexual Harassment</a:t>
            </a:r>
            <a:endParaRPr lang="en-US" sz="3600" b="1" dirty="0">
              <a:solidFill>
                <a:srgbClr val="26024E"/>
              </a:solidFill>
              <a:cs typeface="Times New Roman" panose="02020603050405020304" pitchFamily="18" charset="0"/>
            </a:endParaRPr>
          </a:p>
        </p:txBody>
      </p:sp>
      <p:sp>
        <p:nvSpPr>
          <p:cNvPr id="3" name="Content Placeholder 2"/>
          <p:cNvSpPr>
            <a:spLocks noGrp="1"/>
          </p:cNvSpPr>
          <p:nvPr>
            <p:ph idx="1"/>
          </p:nvPr>
        </p:nvSpPr>
        <p:spPr>
          <a:xfrm>
            <a:off x="5105400" y="1800253"/>
            <a:ext cx="3585209" cy="4023360"/>
          </a:xfrm>
        </p:spPr>
        <p:txBody>
          <a:bodyPr>
            <a:normAutofit/>
          </a:bodyPr>
          <a:lstStyle/>
          <a:p>
            <a:r>
              <a:rPr lang="en-US" sz="2400" b="1" dirty="0">
                <a:solidFill>
                  <a:srgbClr val="200240"/>
                </a:solidFill>
                <a:cs typeface="Arial" panose="020B0604020202020204" pitchFamily="34" charset="0"/>
              </a:rPr>
              <a:t>RAAC Order No. </a:t>
            </a:r>
            <a:r>
              <a:rPr lang="en-US" sz="2400" b="1" dirty="0" smtClean="0">
                <a:solidFill>
                  <a:srgbClr val="200240"/>
                </a:solidFill>
                <a:cs typeface="Arial" panose="020B0604020202020204" pitchFamily="34" charset="0"/>
              </a:rPr>
              <a:t>13-05313 (August 18, 2014) </a:t>
            </a:r>
            <a:r>
              <a:rPr lang="en-US" sz="2400" dirty="0" smtClean="0">
                <a:solidFill>
                  <a:srgbClr val="200240"/>
                </a:solidFill>
                <a:cs typeface="Arial" panose="020B0604020202020204" pitchFamily="34" charset="0"/>
              </a:rPr>
              <a:t>– A victim of sexual harassment must make a reasonable effort to seek redress from the employer where it is feasible to do so.  </a:t>
            </a:r>
          </a:p>
          <a:p>
            <a:endParaRPr lang="en-US" dirty="0" smtClean="0">
              <a:solidFill>
                <a:srgbClr val="200240"/>
              </a:solidFill>
              <a:cs typeface="Arial" panose="020B0604020202020204" pitchFamily="34" charset="0"/>
            </a:endParaRPr>
          </a:p>
          <a:p>
            <a:endParaRPr lang="en-US" dirty="0" smtClean="0">
              <a:solidFill>
                <a:srgbClr val="200240"/>
              </a:solidFill>
              <a:latin typeface="+mj-lt"/>
            </a:endParaRPr>
          </a:p>
          <a:p>
            <a:endParaRPr lang="en-US" dirty="0">
              <a:solidFill>
                <a:srgbClr val="200240"/>
              </a:solidFill>
              <a:latin typeface="+mj-lt"/>
            </a:endParaRPr>
          </a:p>
          <a:p>
            <a:endParaRPr lang="en-US" dirty="0" smtClean="0">
              <a:solidFill>
                <a:srgbClr val="200240"/>
              </a:solidFill>
              <a:latin typeface="+mj-lt"/>
            </a:endParaRPr>
          </a:p>
          <a:p>
            <a:endParaRPr lang="en-US" dirty="0">
              <a:solidFill>
                <a:srgbClr val="200240"/>
              </a:solidFill>
              <a:latin typeface="+mj-lt"/>
            </a:endParaRPr>
          </a:p>
          <a:p>
            <a:endParaRPr lang="en-US" dirty="0">
              <a:solidFill>
                <a:srgbClr val="200240"/>
              </a:solidFill>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5638799"/>
            <a:ext cx="567263" cy="567263"/>
          </a:xfrm>
          <a:prstGeom prst="rect">
            <a:avLst/>
          </a:prstGeom>
        </p:spPr>
      </p:pic>
      <p:sp>
        <p:nvSpPr>
          <p:cNvPr id="5" name="Rectangle 4"/>
          <p:cNvSpPr/>
          <p:nvPr/>
        </p:nvSpPr>
        <p:spPr>
          <a:xfrm>
            <a:off x="1329263" y="5750466"/>
            <a:ext cx="4572000" cy="369332"/>
          </a:xfrm>
          <a:prstGeom prst="rect">
            <a:avLst/>
          </a:prstGeom>
        </p:spPr>
        <p:txBody>
          <a:bodyPr>
            <a:spAutoFit/>
          </a:bodyPr>
          <a:lstStyle/>
          <a:p>
            <a:r>
              <a:rPr lang="en-US" dirty="0">
                <a:latin typeface="+mj-lt"/>
              </a:rPr>
              <a:t> </a:t>
            </a:r>
            <a:r>
              <a:rPr lang="en-US" sz="1000" dirty="0">
                <a:solidFill>
                  <a:srgbClr val="26024E"/>
                </a:solidFill>
                <a:latin typeface="+mj-lt"/>
                <a:cs typeface="Times New Roman" panose="02020603050405020304" pitchFamily="18" charset="0"/>
              </a:rPr>
              <a:t>REEMPLOYMENT ASSISTANCE APPEALS COMMISSION</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959" y="2045164"/>
            <a:ext cx="4095750" cy="2857500"/>
          </a:xfrm>
          <a:prstGeom prst="rect">
            <a:avLst/>
          </a:prstGeom>
        </p:spPr>
      </p:pic>
    </p:spTree>
    <p:extLst>
      <p:ext uri="{BB962C8B-B14F-4D97-AF65-F5344CB8AC3E}">
        <p14:creationId xmlns:p14="http://schemas.microsoft.com/office/powerpoint/2010/main" val="25135713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787640" cy="1450757"/>
          </a:xfrm>
        </p:spPr>
        <p:txBody>
          <a:bodyPr>
            <a:normAutofit fontScale="90000"/>
          </a:bodyPr>
          <a:lstStyle/>
          <a:p>
            <a:r>
              <a:rPr lang="en-US" sz="6000" b="1" dirty="0">
                <a:solidFill>
                  <a:srgbClr val="26024E"/>
                </a:solidFill>
                <a:cs typeface="Times New Roman" panose="02020603050405020304" pitchFamily="18" charset="0"/>
              </a:rPr>
              <a:t/>
            </a:r>
            <a:br>
              <a:rPr lang="en-US" sz="6000" b="1" dirty="0">
                <a:solidFill>
                  <a:srgbClr val="26024E"/>
                </a:solidFill>
                <a:cs typeface="Times New Roman" panose="02020603050405020304" pitchFamily="18" charset="0"/>
              </a:rPr>
            </a:br>
            <a:r>
              <a:rPr lang="en-US" sz="4400" b="1" dirty="0">
                <a:solidFill>
                  <a:srgbClr val="26024E"/>
                </a:solidFill>
                <a:cs typeface="Times New Roman" panose="02020603050405020304" pitchFamily="18" charset="0"/>
              </a:rPr>
              <a:t>Voluntary </a:t>
            </a:r>
            <a:r>
              <a:rPr lang="en-US" sz="4400" b="1" dirty="0" smtClean="0">
                <a:solidFill>
                  <a:srgbClr val="26024E"/>
                </a:solidFill>
                <a:cs typeface="Times New Roman" panose="02020603050405020304" pitchFamily="18" charset="0"/>
              </a:rPr>
              <a:t>Quit</a:t>
            </a:r>
            <a:r>
              <a:rPr lang="en-US" sz="4000" b="1" dirty="0" smtClean="0">
                <a:solidFill>
                  <a:srgbClr val="26024E"/>
                </a:solidFill>
                <a:cs typeface="Times New Roman" panose="02020603050405020304" pitchFamily="18" charset="0"/>
              </a:rPr>
              <a:t> </a:t>
            </a:r>
            <a:r>
              <a:rPr lang="en-US" sz="3100" b="1" dirty="0" smtClean="0">
                <a:solidFill>
                  <a:srgbClr val="26024E"/>
                </a:solidFill>
                <a:cs typeface="Times New Roman" panose="02020603050405020304" pitchFamily="18" charset="0"/>
              </a:rPr>
              <a:t>– </a:t>
            </a:r>
            <a:r>
              <a:rPr lang="en-US" sz="3600" b="1" dirty="0" smtClean="0">
                <a:solidFill>
                  <a:srgbClr val="26024E"/>
                </a:solidFill>
                <a:cs typeface="Times New Roman" panose="02020603050405020304" pitchFamily="18" charset="0"/>
              </a:rPr>
              <a:t>Workers’ Comp Settlement</a:t>
            </a:r>
            <a:endParaRPr lang="en-US" sz="3600" b="1" dirty="0"/>
          </a:p>
        </p:txBody>
      </p:sp>
      <p:sp>
        <p:nvSpPr>
          <p:cNvPr id="3" name="Content Placeholder 2"/>
          <p:cNvSpPr>
            <a:spLocks noGrp="1"/>
          </p:cNvSpPr>
          <p:nvPr>
            <p:ph idx="1"/>
          </p:nvPr>
        </p:nvSpPr>
        <p:spPr>
          <a:xfrm>
            <a:off x="822959" y="1767840"/>
            <a:ext cx="7940041" cy="4023360"/>
          </a:xfrm>
        </p:spPr>
        <p:txBody>
          <a:bodyPr>
            <a:normAutofit/>
          </a:bodyPr>
          <a:lstStyle/>
          <a:p>
            <a:r>
              <a:rPr lang="en-US" sz="2400" b="1" dirty="0">
                <a:solidFill>
                  <a:srgbClr val="200240"/>
                </a:solidFill>
                <a:cs typeface="Arial" panose="020B0604020202020204" pitchFamily="34" charset="0"/>
              </a:rPr>
              <a:t>RAAC Order No. </a:t>
            </a:r>
            <a:r>
              <a:rPr lang="en-US" sz="2400" b="1" dirty="0" smtClean="0">
                <a:solidFill>
                  <a:srgbClr val="200240"/>
                </a:solidFill>
                <a:cs typeface="Arial" panose="020B0604020202020204" pitchFamily="34" charset="0"/>
              </a:rPr>
              <a:t>15-02275 (December 7, 2015) – </a:t>
            </a:r>
            <a:r>
              <a:rPr lang="en-US" sz="2400" dirty="0" smtClean="0">
                <a:solidFill>
                  <a:srgbClr val="200240"/>
                </a:solidFill>
              </a:rPr>
              <a:t>Resignations </a:t>
            </a:r>
            <a:r>
              <a:rPr lang="en-US" sz="2400" dirty="0">
                <a:solidFill>
                  <a:srgbClr val="200240"/>
                </a:solidFill>
              </a:rPr>
              <a:t>due to </a:t>
            </a:r>
            <a:r>
              <a:rPr lang="en-US" sz="2400" dirty="0" smtClean="0">
                <a:solidFill>
                  <a:srgbClr val="200240"/>
                </a:solidFill>
              </a:rPr>
              <a:t>workers’ </a:t>
            </a:r>
            <a:r>
              <a:rPr lang="en-US" sz="2400" dirty="0">
                <a:solidFill>
                  <a:srgbClr val="200240"/>
                </a:solidFill>
              </a:rPr>
              <a:t>compensation settlements are a common scenario in cases before the Commission.  In this case, the Commission laid out issues and standards the referee must consider in deciding whether such separations are disqualifying or </a:t>
            </a:r>
            <a:r>
              <a:rPr lang="en-US" sz="2400" dirty="0" smtClean="0">
                <a:solidFill>
                  <a:srgbClr val="200240"/>
                </a:solidFill>
              </a:rPr>
              <a:t>not, including whether or not the claimant could still work, whether the employer promised benefits, or whether  the claimant was prevented from returning to work.  </a:t>
            </a:r>
            <a:endParaRPr lang="en-US" sz="2400" dirty="0">
              <a:solidFill>
                <a:srgbClr val="20024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5638799"/>
            <a:ext cx="567263" cy="567263"/>
          </a:xfrm>
          <a:prstGeom prst="rect">
            <a:avLst/>
          </a:prstGeom>
        </p:spPr>
      </p:pic>
      <p:sp>
        <p:nvSpPr>
          <p:cNvPr id="5" name="Rectangle 4"/>
          <p:cNvSpPr/>
          <p:nvPr/>
        </p:nvSpPr>
        <p:spPr>
          <a:xfrm>
            <a:off x="1329263" y="5750466"/>
            <a:ext cx="4572000" cy="369332"/>
          </a:xfrm>
          <a:prstGeom prst="rect">
            <a:avLst/>
          </a:prstGeom>
        </p:spPr>
        <p:txBody>
          <a:bodyPr>
            <a:spAutoFit/>
          </a:bodyPr>
          <a:lstStyle/>
          <a:p>
            <a:r>
              <a:rPr lang="en-US" dirty="0">
                <a:latin typeface="+mj-lt"/>
              </a:rPr>
              <a:t> </a:t>
            </a:r>
            <a:r>
              <a:rPr lang="en-US" sz="1000" dirty="0">
                <a:solidFill>
                  <a:srgbClr val="26024E"/>
                </a:solidFill>
                <a:latin typeface="+mj-lt"/>
                <a:cs typeface="Times New Roman" panose="02020603050405020304" pitchFamily="18" charset="0"/>
              </a:rPr>
              <a:t>REEMPLOYMENT ASSISTANCE APPEALS COMMISSION</a:t>
            </a:r>
          </a:p>
        </p:txBody>
      </p:sp>
    </p:spTree>
    <p:extLst>
      <p:ext uri="{BB962C8B-B14F-4D97-AF65-F5344CB8AC3E}">
        <p14:creationId xmlns:p14="http://schemas.microsoft.com/office/powerpoint/2010/main" val="22731469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869651"/>
            <a:ext cx="7543800" cy="1450757"/>
          </a:xfrm>
        </p:spPr>
        <p:txBody>
          <a:bodyPr>
            <a:normAutofit fontScale="90000"/>
          </a:bodyPr>
          <a:lstStyle/>
          <a:p>
            <a:r>
              <a:rPr lang="en-US" b="1" dirty="0" smtClean="0">
                <a:cs typeface="Times New Roman" panose="02020603050405020304" pitchFamily="18" charset="0"/>
              </a:rPr>
              <a:t/>
            </a:r>
            <a:br>
              <a:rPr lang="en-US" b="1" dirty="0" smtClean="0">
                <a:cs typeface="Times New Roman" panose="02020603050405020304" pitchFamily="18" charset="0"/>
              </a:rPr>
            </a:br>
            <a:r>
              <a:rPr lang="en-US" b="1" dirty="0" smtClean="0">
                <a:cs typeface="Times New Roman" panose="02020603050405020304" pitchFamily="18" charset="0"/>
              </a:rPr>
              <a:t/>
            </a:r>
            <a:br>
              <a:rPr lang="en-US" b="1" dirty="0" smtClean="0">
                <a:cs typeface="Times New Roman" panose="02020603050405020304" pitchFamily="18" charset="0"/>
              </a:rPr>
            </a:br>
            <a:r>
              <a:rPr lang="en-US" b="1" dirty="0" smtClean="0">
                <a:solidFill>
                  <a:srgbClr val="26024E"/>
                </a:solidFill>
                <a:cs typeface="Times New Roman" panose="02020603050405020304" pitchFamily="18" charset="0"/>
              </a:rPr>
              <a:t>What Is at Stake?</a:t>
            </a:r>
            <a:r>
              <a:rPr lang="en-US" sz="5400" dirty="0" smtClean="0">
                <a:solidFill>
                  <a:srgbClr val="26024E"/>
                </a:solidFill>
                <a:cs typeface="Times New Roman" panose="02020603050405020304" pitchFamily="18" charset="0"/>
              </a:rPr>
              <a:t/>
            </a:r>
            <a:br>
              <a:rPr lang="en-US" sz="5400" dirty="0" smtClean="0">
                <a:solidFill>
                  <a:srgbClr val="26024E"/>
                </a:solidFill>
                <a:cs typeface="Times New Roman" panose="02020603050405020304" pitchFamily="18" charset="0"/>
              </a:rPr>
            </a:br>
            <a:endParaRPr lang="en-US" dirty="0">
              <a:solidFill>
                <a:srgbClr val="26024E"/>
              </a:solidFill>
              <a:cs typeface="Times New Roman" panose="02020603050405020304" pitchFamily="18" charset="0"/>
            </a:endParaRPr>
          </a:p>
        </p:txBody>
      </p:sp>
      <p:sp>
        <p:nvSpPr>
          <p:cNvPr id="3" name="Content Placeholder 2"/>
          <p:cNvSpPr>
            <a:spLocks noGrp="1"/>
          </p:cNvSpPr>
          <p:nvPr>
            <p:ph idx="1"/>
          </p:nvPr>
        </p:nvSpPr>
        <p:spPr>
          <a:xfrm>
            <a:off x="457200" y="1845734"/>
            <a:ext cx="7543801" cy="4023360"/>
          </a:xfrm>
        </p:spPr>
        <p:txBody>
          <a:bodyPr>
            <a:normAutofit/>
          </a:bodyPr>
          <a:lstStyle/>
          <a:p>
            <a:pPr marL="1036638" lvl="1" indent="-639763">
              <a:lnSpc>
                <a:spcPct val="100000"/>
              </a:lnSpc>
              <a:spcBef>
                <a:spcPts val="0"/>
              </a:spcBef>
              <a:buFont typeface="Wingdings" panose="05000000000000000000" pitchFamily="2" charset="2"/>
              <a:buChar char="Ø"/>
              <a:defRPr/>
            </a:pPr>
            <a:r>
              <a:rPr lang="en-US" sz="2000" dirty="0" smtClean="0">
                <a:solidFill>
                  <a:srgbClr val="26024E"/>
                </a:solidFill>
                <a:cs typeface="Times New Roman" panose="02020603050405020304" pitchFamily="18" charset="0"/>
              </a:rPr>
              <a:t>Reimbursing Employers must </a:t>
            </a:r>
            <a:r>
              <a:rPr lang="en-US" sz="2000" dirty="0">
                <a:solidFill>
                  <a:srgbClr val="26024E"/>
                </a:solidFill>
                <a:cs typeface="Times New Roman" panose="02020603050405020304" pitchFamily="18" charset="0"/>
              </a:rPr>
              <a:t>reimburse </a:t>
            </a:r>
            <a:r>
              <a:rPr lang="en-US" sz="2000" dirty="0" smtClean="0">
                <a:solidFill>
                  <a:srgbClr val="26024E"/>
                </a:solidFill>
                <a:cs typeface="Times New Roman" panose="02020603050405020304" pitchFamily="18" charset="0"/>
              </a:rPr>
              <a:t>the Florida Unemployment Compensation Trust Fund </a:t>
            </a:r>
            <a:r>
              <a:rPr lang="en-US" sz="2000" dirty="0">
                <a:solidFill>
                  <a:srgbClr val="26024E"/>
                </a:solidFill>
                <a:cs typeface="Times New Roman" panose="02020603050405020304" pitchFamily="18" charset="0"/>
              </a:rPr>
              <a:t>for benefits paid to </a:t>
            </a:r>
            <a:r>
              <a:rPr lang="en-US" sz="2000" dirty="0" smtClean="0">
                <a:solidFill>
                  <a:srgbClr val="26024E"/>
                </a:solidFill>
                <a:cs typeface="Times New Roman" panose="02020603050405020304" pitchFamily="18" charset="0"/>
              </a:rPr>
              <a:t>individuals </a:t>
            </a:r>
            <a:r>
              <a:rPr lang="en-US" sz="2000" dirty="0">
                <a:solidFill>
                  <a:srgbClr val="26024E"/>
                </a:solidFill>
                <a:cs typeface="Times New Roman" panose="02020603050405020304" pitchFamily="18" charset="0"/>
              </a:rPr>
              <a:t>based on wages paid by the </a:t>
            </a:r>
            <a:r>
              <a:rPr lang="en-US" sz="2000" dirty="0" smtClean="0">
                <a:solidFill>
                  <a:srgbClr val="26024E"/>
                </a:solidFill>
                <a:cs typeface="Times New Roman" panose="02020603050405020304" pitchFamily="18" charset="0"/>
              </a:rPr>
              <a:t>employer</a:t>
            </a:r>
          </a:p>
          <a:p>
            <a:pPr marL="400050" lvl="1" indent="0">
              <a:lnSpc>
                <a:spcPct val="100000"/>
              </a:lnSpc>
              <a:spcBef>
                <a:spcPts val="0"/>
              </a:spcBef>
              <a:buNone/>
              <a:defRPr/>
            </a:pPr>
            <a:endParaRPr lang="en-US" sz="2000" dirty="0">
              <a:solidFill>
                <a:srgbClr val="26024E"/>
              </a:solidFill>
              <a:cs typeface="Times New Roman" panose="02020603050405020304" pitchFamily="18" charset="0"/>
            </a:endParaRPr>
          </a:p>
          <a:p>
            <a:pPr marL="1009650" lvl="1" indent="-609600">
              <a:lnSpc>
                <a:spcPct val="100000"/>
              </a:lnSpc>
              <a:spcBef>
                <a:spcPts val="0"/>
              </a:spcBef>
              <a:buFont typeface="Wingdings" pitchFamily="2" charset="2"/>
              <a:buChar char="Ø"/>
              <a:defRPr/>
            </a:pPr>
            <a:r>
              <a:rPr lang="en-US" sz="2000" dirty="0" smtClean="0">
                <a:solidFill>
                  <a:srgbClr val="26024E"/>
                </a:solidFill>
                <a:cs typeface="Times New Roman" panose="02020603050405020304" pitchFamily="18" charset="0"/>
              </a:rPr>
              <a:t>Claimants </a:t>
            </a:r>
            <a:r>
              <a:rPr lang="en-US" sz="2000" dirty="0">
                <a:solidFill>
                  <a:srgbClr val="26024E"/>
                </a:solidFill>
                <a:cs typeface="Times New Roman" panose="02020603050405020304" pitchFamily="18" charset="0"/>
              </a:rPr>
              <a:t>can receive up to $</a:t>
            </a:r>
            <a:r>
              <a:rPr lang="en-US" sz="2000" dirty="0" smtClean="0">
                <a:solidFill>
                  <a:srgbClr val="26024E"/>
                </a:solidFill>
                <a:cs typeface="Times New Roman" panose="02020603050405020304" pitchFamily="18" charset="0"/>
              </a:rPr>
              <a:t>275/week.  The cap on the number of weeks available fluctuates with the state unemployment rate.  [See §443.111(5)].  </a:t>
            </a:r>
          </a:p>
          <a:p>
            <a:pPr marL="1009650" lvl="1" indent="-609600">
              <a:lnSpc>
                <a:spcPct val="100000"/>
              </a:lnSpc>
              <a:spcBef>
                <a:spcPts val="0"/>
              </a:spcBef>
              <a:buFont typeface="Wingdings" pitchFamily="2" charset="2"/>
              <a:buChar char="Ø"/>
              <a:defRPr/>
            </a:pPr>
            <a:endParaRPr lang="en-US" sz="2000" dirty="0" smtClean="0">
              <a:solidFill>
                <a:srgbClr val="26024E"/>
              </a:solidFill>
              <a:cs typeface="Times New Roman" panose="02020603050405020304" pitchFamily="18" charset="0"/>
            </a:endParaRPr>
          </a:p>
          <a:p>
            <a:pPr marL="1009650" lvl="1" indent="-609600">
              <a:lnSpc>
                <a:spcPct val="100000"/>
              </a:lnSpc>
              <a:spcBef>
                <a:spcPts val="0"/>
              </a:spcBef>
              <a:buFont typeface="Wingdings" pitchFamily="2" charset="2"/>
              <a:buChar char="Ø"/>
              <a:defRPr/>
            </a:pPr>
            <a:r>
              <a:rPr lang="en-US" sz="2000" dirty="0" smtClean="0">
                <a:solidFill>
                  <a:srgbClr val="26024E"/>
                </a:solidFill>
                <a:cs typeface="Times New Roman" panose="02020603050405020304" pitchFamily="18" charset="0"/>
              </a:rPr>
              <a:t>Claimants </a:t>
            </a:r>
            <a:r>
              <a:rPr lang="en-US" sz="2000" dirty="0">
                <a:solidFill>
                  <a:srgbClr val="26024E"/>
                </a:solidFill>
                <a:cs typeface="Times New Roman" panose="02020603050405020304" pitchFamily="18" charset="0"/>
              </a:rPr>
              <a:t>may be eligible for partial benefits during periods of partial unemployment/partial </a:t>
            </a:r>
            <a:r>
              <a:rPr lang="en-US" sz="2000" dirty="0" smtClean="0">
                <a:solidFill>
                  <a:srgbClr val="26024E"/>
                </a:solidFill>
                <a:cs typeface="Times New Roman" panose="02020603050405020304" pitchFamily="18" charset="0"/>
              </a:rPr>
              <a:t>employment</a:t>
            </a:r>
          </a:p>
          <a:p>
            <a:pPr marL="1009650" lvl="1" indent="-609600">
              <a:lnSpc>
                <a:spcPct val="100000"/>
              </a:lnSpc>
              <a:spcBef>
                <a:spcPts val="0"/>
              </a:spcBef>
              <a:buFont typeface="Wingdings" pitchFamily="2" charset="2"/>
              <a:buChar char="Ø"/>
              <a:defRPr/>
            </a:pPr>
            <a:endParaRPr lang="en-US" sz="2000" dirty="0">
              <a:solidFill>
                <a:srgbClr val="26024E"/>
              </a:solidFill>
              <a:latin typeface="+mj-lt"/>
              <a:cs typeface="Times New Roman" panose="02020603050405020304" pitchFamily="18" charset="0"/>
            </a:endParaRPr>
          </a:p>
          <a:p>
            <a:pPr marL="1009650" lvl="1" indent="-609600">
              <a:lnSpc>
                <a:spcPct val="100000"/>
              </a:lnSpc>
              <a:spcBef>
                <a:spcPts val="0"/>
              </a:spcBef>
              <a:buFont typeface="Wingdings" pitchFamily="2" charset="2"/>
              <a:buChar char="Ø"/>
              <a:defRPr/>
            </a:pPr>
            <a:endParaRPr lang="en-US" sz="2000" dirty="0">
              <a:solidFill>
                <a:srgbClr val="26024E"/>
              </a:solidFill>
              <a:latin typeface="+mj-lt"/>
              <a:cs typeface="Times New Roman" panose="02020603050405020304" pitchFamily="18" charset="0"/>
            </a:endParaRPr>
          </a:p>
          <a:p>
            <a:pPr marL="1009650" lvl="1" indent="-609600">
              <a:lnSpc>
                <a:spcPct val="100000"/>
              </a:lnSpc>
              <a:spcBef>
                <a:spcPts val="0"/>
              </a:spcBef>
              <a:buFont typeface="Wingdings" pitchFamily="2" charset="2"/>
              <a:buChar char="Ø"/>
              <a:defRPr/>
            </a:pPr>
            <a:endParaRPr lang="en-US" sz="2000" dirty="0">
              <a:solidFill>
                <a:srgbClr val="26024E"/>
              </a:solidFill>
              <a:latin typeface="+mj-lt"/>
              <a:cs typeface="Times New Roman" panose="02020603050405020304" pitchFamily="18" charset="0"/>
            </a:endParaRPr>
          </a:p>
          <a:p>
            <a:pPr marL="1009650" lvl="1" indent="-609600">
              <a:lnSpc>
                <a:spcPct val="100000"/>
              </a:lnSpc>
              <a:spcBef>
                <a:spcPts val="0"/>
              </a:spcBef>
              <a:buFont typeface="Wingdings" pitchFamily="2" charset="2"/>
              <a:buChar char="Ø"/>
              <a:defRPr/>
            </a:pPr>
            <a:endParaRPr lang="en-US" sz="2000" dirty="0">
              <a:solidFill>
                <a:srgbClr val="26024E"/>
              </a:solidFill>
              <a:latin typeface="+mj-lt"/>
              <a:cs typeface="Times New Roman" panose="02020603050405020304" pitchFamily="18" charset="0"/>
            </a:endParaRPr>
          </a:p>
          <a:p>
            <a:pPr marL="1009650" lvl="1" indent="-609600">
              <a:lnSpc>
                <a:spcPct val="100000"/>
              </a:lnSpc>
              <a:spcBef>
                <a:spcPts val="0"/>
              </a:spcBef>
              <a:buFont typeface="Wingdings" pitchFamily="2" charset="2"/>
              <a:buChar char="Ø"/>
              <a:defRPr/>
            </a:pPr>
            <a:endParaRPr lang="en-US" dirty="0">
              <a:solidFill>
                <a:srgbClr val="26024E"/>
              </a:solidFill>
              <a:latin typeface="+mj-lt"/>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5638799"/>
            <a:ext cx="567263" cy="567263"/>
          </a:xfrm>
          <a:prstGeom prst="rect">
            <a:avLst/>
          </a:prstGeom>
        </p:spPr>
      </p:pic>
      <p:sp>
        <p:nvSpPr>
          <p:cNvPr id="5" name="Rectangle 4"/>
          <p:cNvSpPr/>
          <p:nvPr/>
        </p:nvSpPr>
        <p:spPr>
          <a:xfrm>
            <a:off x="1329263" y="5750466"/>
            <a:ext cx="4572000" cy="369332"/>
          </a:xfrm>
          <a:prstGeom prst="rect">
            <a:avLst/>
          </a:prstGeom>
        </p:spPr>
        <p:txBody>
          <a:bodyPr>
            <a:spAutoFit/>
          </a:bodyPr>
          <a:lstStyle/>
          <a:p>
            <a:r>
              <a:rPr lang="en-US" dirty="0">
                <a:latin typeface="+mj-lt"/>
              </a:rPr>
              <a:t> </a:t>
            </a:r>
            <a:r>
              <a:rPr lang="en-US" sz="1000" dirty="0">
                <a:solidFill>
                  <a:srgbClr val="26024E"/>
                </a:solidFill>
                <a:latin typeface="+mj-lt"/>
                <a:cs typeface="Times New Roman" panose="02020603050405020304" pitchFamily="18" charset="0"/>
              </a:rPr>
              <a:t>REEMPLOYMENT ASSISTANCE APPEALS COMMISSION</a:t>
            </a:r>
          </a:p>
        </p:txBody>
      </p:sp>
    </p:spTree>
    <p:extLst>
      <p:ext uri="{BB962C8B-B14F-4D97-AF65-F5344CB8AC3E}">
        <p14:creationId xmlns:p14="http://schemas.microsoft.com/office/powerpoint/2010/main" val="8247617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300" b="1" dirty="0">
                <a:solidFill>
                  <a:srgbClr val="26024E"/>
                </a:solidFill>
                <a:cs typeface="Times New Roman" panose="02020603050405020304" pitchFamily="18" charset="0"/>
              </a:rPr>
              <a:t>Evidence – Proving Your Case</a:t>
            </a:r>
            <a:endParaRPr lang="en-US" sz="4300" dirty="0"/>
          </a:p>
        </p:txBody>
      </p:sp>
      <p:sp>
        <p:nvSpPr>
          <p:cNvPr id="3" name="Content Placeholder 2"/>
          <p:cNvSpPr>
            <a:spLocks noGrp="1"/>
          </p:cNvSpPr>
          <p:nvPr>
            <p:ph idx="1"/>
          </p:nvPr>
        </p:nvSpPr>
        <p:spPr>
          <a:xfrm>
            <a:off x="838201" y="1767840"/>
            <a:ext cx="5486400" cy="4023360"/>
          </a:xfrm>
        </p:spPr>
        <p:txBody>
          <a:bodyPr/>
          <a:lstStyle/>
          <a:p>
            <a:pPr marL="53975" lvl="1" indent="0">
              <a:buNone/>
              <a:defRPr/>
            </a:pPr>
            <a:r>
              <a:rPr lang="en-US" sz="2200" dirty="0">
                <a:solidFill>
                  <a:srgbClr val="26024E"/>
                </a:solidFill>
                <a:cs typeface="Times New Roman" panose="02020603050405020304" pitchFamily="18" charset="0"/>
              </a:rPr>
              <a:t>Common types of evidence in RA cases:</a:t>
            </a:r>
          </a:p>
          <a:p>
            <a:pPr marL="1009650" lvl="1" indent="-609600">
              <a:buFont typeface="Wingdings" pitchFamily="2" charset="2"/>
              <a:buChar char="Ø"/>
              <a:defRPr/>
            </a:pPr>
            <a:r>
              <a:rPr lang="en-US" sz="2200" dirty="0">
                <a:solidFill>
                  <a:srgbClr val="26024E"/>
                </a:solidFill>
                <a:cs typeface="Times New Roman" panose="02020603050405020304" pitchFamily="18" charset="0"/>
              </a:rPr>
              <a:t>Testimony</a:t>
            </a:r>
          </a:p>
          <a:p>
            <a:pPr marL="1009650" lvl="1" indent="-609600">
              <a:buFont typeface="Wingdings" pitchFamily="2" charset="2"/>
              <a:buChar char="Ø"/>
              <a:defRPr/>
            </a:pPr>
            <a:r>
              <a:rPr lang="en-US" sz="2200" dirty="0">
                <a:solidFill>
                  <a:srgbClr val="26024E"/>
                </a:solidFill>
                <a:cs typeface="Times New Roman" panose="02020603050405020304" pitchFamily="18" charset="0"/>
              </a:rPr>
              <a:t>Documents: employer policies, disciplinary actions, contracts, settlement agreements, accident reports, investigative reports, attendance records, correspondence, witness statements, drug tests results, etc.</a:t>
            </a:r>
          </a:p>
          <a:p>
            <a:pPr marL="1009650" lvl="1" indent="-609600">
              <a:buFont typeface="Wingdings" pitchFamily="2" charset="2"/>
              <a:buChar char="Ø"/>
              <a:defRPr/>
            </a:pPr>
            <a:r>
              <a:rPr lang="en-US" sz="2200" dirty="0">
                <a:solidFill>
                  <a:srgbClr val="26024E"/>
                </a:solidFill>
                <a:cs typeface="Times New Roman" panose="02020603050405020304" pitchFamily="18" charset="0"/>
              </a:rPr>
              <a:t>Video, photos</a:t>
            </a:r>
          </a:p>
          <a:p>
            <a:pPr marL="1009650" lvl="1" indent="-609600">
              <a:buFont typeface="Wingdings" pitchFamily="2" charset="2"/>
              <a:buChar char="Ø"/>
              <a:defRPr/>
            </a:pPr>
            <a:r>
              <a:rPr lang="en-US" sz="2200" dirty="0">
                <a:solidFill>
                  <a:srgbClr val="26024E"/>
                </a:solidFill>
                <a:cs typeface="Times New Roman" panose="02020603050405020304" pitchFamily="18" charset="0"/>
              </a:rPr>
              <a:t>Screen captures, text messages, IMs</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5638799"/>
            <a:ext cx="567263" cy="567263"/>
          </a:xfrm>
          <a:prstGeom prst="rect">
            <a:avLst/>
          </a:prstGeom>
        </p:spPr>
      </p:pic>
      <p:sp>
        <p:nvSpPr>
          <p:cNvPr id="5" name="Rectangle 4"/>
          <p:cNvSpPr/>
          <p:nvPr/>
        </p:nvSpPr>
        <p:spPr>
          <a:xfrm>
            <a:off x="1329263" y="5750466"/>
            <a:ext cx="4572000" cy="369332"/>
          </a:xfrm>
          <a:prstGeom prst="rect">
            <a:avLst/>
          </a:prstGeom>
        </p:spPr>
        <p:txBody>
          <a:bodyPr>
            <a:spAutoFit/>
          </a:bodyPr>
          <a:lstStyle/>
          <a:p>
            <a:r>
              <a:rPr lang="en-US" dirty="0">
                <a:latin typeface="+mj-lt"/>
              </a:rPr>
              <a:t> </a:t>
            </a:r>
            <a:r>
              <a:rPr lang="en-US" sz="1000" dirty="0">
                <a:solidFill>
                  <a:srgbClr val="26024E"/>
                </a:solidFill>
                <a:latin typeface="+mj-lt"/>
                <a:cs typeface="Times New Roman" panose="02020603050405020304" pitchFamily="18" charset="0"/>
              </a:rPr>
              <a:t>REEMPLOYMENT ASSISTANCE APPEALS COMMISSION</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8098" y="2259330"/>
            <a:ext cx="2047875" cy="2857500"/>
          </a:xfrm>
          <a:prstGeom prst="rect">
            <a:avLst/>
          </a:prstGeom>
        </p:spPr>
      </p:pic>
    </p:spTree>
    <p:extLst>
      <p:ext uri="{BB962C8B-B14F-4D97-AF65-F5344CB8AC3E}">
        <p14:creationId xmlns:p14="http://schemas.microsoft.com/office/powerpoint/2010/main" val="19771711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646" y="869651"/>
            <a:ext cx="7543800" cy="1450757"/>
          </a:xfrm>
        </p:spPr>
        <p:txBody>
          <a:bodyPr>
            <a:normAutofit fontScale="90000"/>
          </a:bodyPr>
          <a:lstStyle/>
          <a:p>
            <a:r>
              <a:rPr lang="en-US" b="1" dirty="0" smtClean="0">
                <a:solidFill>
                  <a:srgbClr val="26024E"/>
                </a:solidFill>
                <a:cs typeface="Times New Roman" panose="02020603050405020304" pitchFamily="18" charset="0"/>
              </a:rPr>
              <a:t/>
            </a:r>
            <a:br>
              <a:rPr lang="en-US" b="1" dirty="0" smtClean="0">
                <a:solidFill>
                  <a:srgbClr val="26024E"/>
                </a:solidFill>
                <a:cs typeface="Times New Roman" panose="02020603050405020304" pitchFamily="18" charset="0"/>
              </a:rPr>
            </a:br>
            <a:r>
              <a:rPr lang="en-US" b="1" dirty="0" smtClean="0">
                <a:solidFill>
                  <a:srgbClr val="26024E"/>
                </a:solidFill>
                <a:cs typeface="Times New Roman" panose="02020603050405020304" pitchFamily="18" charset="0"/>
              </a:rPr>
              <a:t>Evidence – Proving Your Case</a:t>
            </a:r>
            <a:r>
              <a:rPr lang="en-US" sz="5400" dirty="0" smtClean="0">
                <a:solidFill>
                  <a:srgbClr val="26024E"/>
                </a:solidFill>
                <a:effectLst>
                  <a:outerShdw blurRad="38100" dist="38100" dir="2700000" algn="tl">
                    <a:srgbClr val="C0C0C0"/>
                  </a:outerShdw>
                </a:effectLst>
                <a:cs typeface="Times New Roman" panose="02020603050405020304" pitchFamily="18" charset="0"/>
              </a:rPr>
              <a:t/>
            </a:r>
            <a:br>
              <a:rPr lang="en-US" sz="5400" dirty="0" smtClean="0">
                <a:solidFill>
                  <a:srgbClr val="26024E"/>
                </a:solidFill>
                <a:effectLst>
                  <a:outerShdw blurRad="38100" dist="38100" dir="2700000" algn="tl">
                    <a:srgbClr val="C0C0C0"/>
                  </a:outerShdw>
                </a:effectLst>
                <a:cs typeface="Times New Roman" panose="02020603050405020304" pitchFamily="18" charset="0"/>
              </a:rPr>
            </a:br>
            <a:endParaRPr lang="en-US" dirty="0">
              <a:solidFill>
                <a:srgbClr val="26024E"/>
              </a:solidFill>
              <a:cs typeface="Times New Roman" panose="02020603050405020304" pitchFamily="18" charset="0"/>
            </a:endParaRPr>
          </a:p>
        </p:txBody>
      </p:sp>
      <p:sp>
        <p:nvSpPr>
          <p:cNvPr id="3" name="Content Placeholder 2"/>
          <p:cNvSpPr>
            <a:spLocks noGrp="1"/>
          </p:cNvSpPr>
          <p:nvPr>
            <p:ph idx="1"/>
          </p:nvPr>
        </p:nvSpPr>
        <p:spPr>
          <a:xfrm>
            <a:off x="838199" y="1752600"/>
            <a:ext cx="7543801" cy="4023360"/>
          </a:xfrm>
        </p:spPr>
        <p:txBody>
          <a:bodyPr>
            <a:normAutofit fontScale="92500" lnSpcReduction="20000"/>
          </a:bodyPr>
          <a:lstStyle/>
          <a:p>
            <a:r>
              <a:rPr lang="en-US" sz="2600" dirty="0">
                <a:solidFill>
                  <a:srgbClr val="26024E"/>
                </a:solidFill>
              </a:rPr>
              <a:t>As of 2011, RA law has the </a:t>
            </a:r>
            <a:r>
              <a:rPr lang="en-US" sz="2600" dirty="0" smtClean="0">
                <a:solidFill>
                  <a:srgbClr val="26024E"/>
                </a:solidFill>
              </a:rPr>
              <a:t>broadest hearsay exception in </a:t>
            </a:r>
            <a:r>
              <a:rPr lang="en-US" sz="2600" dirty="0">
                <a:solidFill>
                  <a:srgbClr val="26024E"/>
                </a:solidFill>
              </a:rPr>
              <a:t>Florida</a:t>
            </a:r>
          </a:p>
          <a:p>
            <a:r>
              <a:rPr lang="en-US" sz="2400" dirty="0">
                <a:solidFill>
                  <a:srgbClr val="26024E"/>
                </a:solidFill>
              </a:rPr>
              <a:t>443.151(4)(b)5:</a:t>
            </a:r>
          </a:p>
          <a:p>
            <a:r>
              <a:rPr lang="en-US" sz="2400" dirty="0">
                <a:solidFill>
                  <a:srgbClr val="26024E"/>
                </a:solidFill>
              </a:rPr>
              <a:t>c.  Hearsay evidence may be used for the purpose of supplementing or explaining other evidence, or to support a finding if it would be admissible over objection in civil actions. Notwithstanding s. </a:t>
            </a:r>
            <a:r>
              <a:rPr lang="en-US" sz="2400" dirty="0">
                <a:solidFill>
                  <a:srgbClr val="26024E"/>
                </a:solidFill>
                <a:hlinkClick r:id="rId2"/>
              </a:rPr>
              <a:t>120.57</a:t>
            </a:r>
            <a:r>
              <a:rPr lang="en-US" sz="2400" dirty="0">
                <a:solidFill>
                  <a:srgbClr val="26024E"/>
                </a:solidFill>
              </a:rPr>
              <a:t>(1) (c), hearsay evidence may support a finding of fact if: </a:t>
            </a:r>
          </a:p>
          <a:p>
            <a:pPr lvl="1"/>
            <a:r>
              <a:rPr lang="en-US" sz="2400" dirty="0">
                <a:solidFill>
                  <a:srgbClr val="26024E"/>
                </a:solidFill>
              </a:rPr>
              <a:t>(I)  the party against whom it is offered has a reasonable opportunity to review such evidence prior to the hearing; and</a:t>
            </a:r>
          </a:p>
          <a:p>
            <a:pPr lvl="1"/>
            <a:r>
              <a:rPr lang="en-US" sz="2400" dirty="0">
                <a:solidFill>
                  <a:srgbClr val="26024E"/>
                </a:solidFill>
              </a:rPr>
              <a:t>(II)  the appeals referee or special deputy determines, after considering all relevant facts and circumstances, that the evidence is trustworthy and probative and that the interests of justice are best served by its admission into evidence.</a:t>
            </a:r>
          </a:p>
          <a:p>
            <a:endParaRPr lang="en-US" dirty="0" smtClean="0">
              <a:latin typeface="+mj-lt"/>
            </a:endParaRPr>
          </a:p>
          <a:p>
            <a:endParaRPr lang="en-US" dirty="0">
              <a:latin typeface="+mj-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5638799"/>
            <a:ext cx="567263" cy="567263"/>
          </a:xfrm>
          <a:prstGeom prst="rect">
            <a:avLst/>
          </a:prstGeom>
        </p:spPr>
      </p:pic>
      <p:sp>
        <p:nvSpPr>
          <p:cNvPr id="6" name="Rectangle 5"/>
          <p:cNvSpPr/>
          <p:nvPr/>
        </p:nvSpPr>
        <p:spPr>
          <a:xfrm>
            <a:off x="1329263" y="5750466"/>
            <a:ext cx="4572000" cy="369332"/>
          </a:xfrm>
          <a:prstGeom prst="rect">
            <a:avLst/>
          </a:prstGeom>
        </p:spPr>
        <p:txBody>
          <a:bodyPr>
            <a:spAutoFit/>
          </a:bodyPr>
          <a:lstStyle/>
          <a:p>
            <a:r>
              <a:rPr lang="en-US" dirty="0">
                <a:latin typeface="+mj-lt"/>
              </a:rPr>
              <a:t> </a:t>
            </a:r>
            <a:r>
              <a:rPr lang="en-US" sz="1000" dirty="0">
                <a:solidFill>
                  <a:srgbClr val="26024E"/>
                </a:solidFill>
                <a:latin typeface="+mj-lt"/>
                <a:cs typeface="Times New Roman" panose="02020603050405020304" pitchFamily="18" charset="0"/>
              </a:rPr>
              <a:t>REEMPLOYMENT ASSISTANCE APPEALS COMMISSION</a:t>
            </a:r>
          </a:p>
        </p:txBody>
      </p:sp>
    </p:spTree>
    <p:extLst>
      <p:ext uri="{BB962C8B-B14F-4D97-AF65-F5344CB8AC3E}">
        <p14:creationId xmlns:p14="http://schemas.microsoft.com/office/powerpoint/2010/main" val="16198012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646" y="301843"/>
            <a:ext cx="7543800" cy="1450757"/>
          </a:xfrm>
        </p:spPr>
        <p:txBody>
          <a:bodyPr>
            <a:normAutofit/>
          </a:bodyPr>
          <a:lstStyle/>
          <a:p>
            <a:r>
              <a:rPr lang="en-US" sz="4300" b="1" dirty="0">
                <a:solidFill>
                  <a:srgbClr val="26024E"/>
                </a:solidFill>
                <a:cs typeface="Times New Roman" panose="02020603050405020304" pitchFamily="18" charset="0"/>
              </a:rPr>
              <a:t>Evidence - Proving Your Case (continued)</a:t>
            </a:r>
          </a:p>
        </p:txBody>
      </p:sp>
      <p:sp>
        <p:nvSpPr>
          <p:cNvPr id="3" name="Content Placeholder 2"/>
          <p:cNvSpPr>
            <a:spLocks noGrp="1"/>
          </p:cNvSpPr>
          <p:nvPr>
            <p:ph idx="1"/>
          </p:nvPr>
        </p:nvSpPr>
        <p:spPr>
          <a:xfrm>
            <a:off x="800098" y="1583245"/>
            <a:ext cx="7543801" cy="4023360"/>
          </a:xfrm>
        </p:spPr>
        <p:txBody>
          <a:bodyPr>
            <a:normAutofit/>
          </a:bodyPr>
          <a:lstStyle/>
          <a:p>
            <a:endParaRPr lang="en-US" sz="2400" dirty="0" smtClean="0"/>
          </a:p>
          <a:p>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5638799"/>
            <a:ext cx="567263" cy="567263"/>
          </a:xfrm>
          <a:prstGeom prst="rect">
            <a:avLst/>
          </a:prstGeom>
        </p:spPr>
      </p:pic>
      <p:sp>
        <p:nvSpPr>
          <p:cNvPr id="6" name="Rectangle 5"/>
          <p:cNvSpPr/>
          <p:nvPr/>
        </p:nvSpPr>
        <p:spPr>
          <a:xfrm>
            <a:off x="1329263" y="5750466"/>
            <a:ext cx="4572000" cy="369332"/>
          </a:xfrm>
          <a:prstGeom prst="rect">
            <a:avLst/>
          </a:prstGeom>
        </p:spPr>
        <p:txBody>
          <a:bodyPr>
            <a:spAutoFit/>
          </a:bodyPr>
          <a:lstStyle/>
          <a:p>
            <a:r>
              <a:rPr lang="en-US" dirty="0">
                <a:latin typeface="+mj-lt"/>
              </a:rPr>
              <a:t> </a:t>
            </a:r>
            <a:r>
              <a:rPr lang="en-US" sz="1000" dirty="0">
                <a:solidFill>
                  <a:srgbClr val="26024E"/>
                </a:solidFill>
                <a:latin typeface="+mj-lt"/>
                <a:cs typeface="Times New Roman" panose="02020603050405020304" pitchFamily="18" charset="0"/>
              </a:rPr>
              <a:t>REEMPLOYMENT ASSISTANCE APPEALS COMMISSION</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4646" y="1896887"/>
            <a:ext cx="5003800" cy="3752850"/>
          </a:xfrm>
          <a:prstGeom prst="rect">
            <a:avLst/>
          </a:prstGeom>
        </p:spPr>
      </p:pic>
    </p:spTree>
    <p:extLst>
      <p:ext uri="{BB962C8B-B14F-4D97-AF65-F5344CB8AC3E}">
        <p14:creationId xmlns:p14="http://schemas.microsoft.com/office/powerpoint/2010/main" val="1033657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646" y="869651"/>
            <a:ext cx="7603554" cy="1450757"/>
          </a:xfrm>
        </p:spPr>
        <p:txBody>
          <a:bodyPr>
            <a:normAutofit fontScale="90000"/>
          </a:bodyPr>
          <a:lstStyle/>
          <a:p>
            <a:r>
              <a:rPr lang="en-US" b="1" dirty="0">
                <a:solidFill>
                  <a:srgbClr val="26024E"/>
                </a:solidFill>
                <a:cs typeface="Times New Roman" panose="02020603050405020304" pitchFamily="18" charset="0"/>
              </a:rPr>
              <a:t>Evidence - Proving Your Case (continued)</a:t>
            </a:r>
            <a:r>
              <a:rPr lang="en-US" b="1" dirty="0" smtClean="0">
                <a:solidFill>
                  <a:srgbClr val="26024E"/>
                </a:solidFill>
                <a:cs typeface="Times New Roman" panose="02020603050405020304" pitchFamily="18" charset="0"/>
              </a:rPr>
              <a:t/>
            </a:r>
            <a:br>
              <a:rPr lang="en-US" b="1" dirty="0" smtClean="0">
                <a:solidFill>
                  <a:srgbClr val="26024E"/>
                </a:solidFill>
                <a:cs typeface="Times New Roman" panose="02020603050405020304" pitchFamily="18" charset="0"/>
              </a:rPr>
            </a:br>
            <a:endParaRPr lang="en-US" dirty="0">
              <a:solidFill>
                <a:srgbClr val="26024E"/>
              </a:solidFill>
              <a:cs typeface="Times New Roman" panose="02020603050405020304" pitchFamily="18" charset="0"/>
            </a:endParaRPr>
          </a:p>
        </p:txBody>
      </p:sp>
      <p:sp>
        <p:nvSpPr>
          <p:cNvPr id="3" name="Content Placeholder 2"/>
          <p:cNvSpPr>
            <a:spLocks noGrp="1"/>
          </p:cNvSpPr>
          <p:nvPr>
            <p:ph idx="1"/>
          </p:nvPr>
        </p:nvSpPr>
        <p:spPr>
          <a:xfrm>
            <a:off x="822959" y="1752600"/>
            <a:ext cx="7787641" cy="4114800"/>
          </a:xfrm>
        </p:spPr>
        <p:txBody>
          <a:bodyPr>
            <a:normAutofit/>
          </a:bodyPr>
          <a:lstStyle/>
          <a:p>
            <a:r>
              <a:rPr lang="en-US" sz="2200" dirty="0">
                <a:solidFill>
                  <a:srgbClr val="26024E"/>
                </a:solidFill>
              </a:rPr>
              <a:t>The residual exception was added to permit introduction of reliable and probative documentary evidence that might not meet the specific requirements of the hearsay exceptions of the Florida Evidence Code.</a:t>
            </a:r>
          </a:p>
          <a:p>
            <a:r>
              <a:rPr lang="en-US" sz="2200" dirty="0">
                <a:solidFill>
                  <a:srgbClr val="26024E"/>
                </a:solidFill>
              </a:rPr>
              <a:t>Examples: </a:t>
            </a:r>
          </a:p>
          <a:p>
            <a:pPr marL="708660" lvl="3" indent="-342900">
              <a:spcBef>
                <a:spcPts val="1200"/>
              </a:spcBef>
              <a:spcAft>
                <a:spcPts val="200"/>
              </a:spcAft>
              <a:buSzPct val="100000"/>
              <a:buFont typeface="Wingdings" panose="05000000000000000000" pitchFamily="2" charset="2"/>
              <a:buChar char="§"/>
            </a:pPr>
            <a:r>
              <a:rPr lang="en-US" sz="2000" dirty="0">
                <a:solidFill>
                  <a:srgbClr val="26024E"/>
                </a:solidFill>
              </a:rPr>
              <a:t>Witness statements, especially those of non-employees;</a:t>
            </a:r>
          </a:p>
          <a:p>
            <a:pPr marL="708660" lvl="3" indent="-342900">
              <a:spcBef>
                <a:spcPts val="1200"/>
              </a:spcBef>
              <a:spcAft>
                <a:spcPts val="200"/>
              </a:spcAft>
              <a:buSzPct val="100000"/>
              <a:buFont typeface="Wingdings" panose="05000000000000000000" pitchFamily="2" charset="2"/>
              <a:buChar char="§"/>
            </a:pPr>
            <a:r>
              <a:rPr lang="en-US" sz="2000" dirty="0">
                <a:solidFill>
                  <a:srgbClr val="26024E"/>
                </a:solidFill>
              </a:rPr>
              <a:t>External reference or similar materials, such as newspapers, websites</a:t>
            </a:r>
          </a:p>
          <a:p>
            <a:pPr marL="708660" lvl="3" indent="-342900">
              <a:spcBef>
                <a:spcPts val="1200"/>
              </a:spcBef>
              <a:spcAft>
                <a:spcPts val="200"/>
              </a:spcAft>
              <a:buSzPct val="100000"/>
              <a:buFont typeface="Wingdings" panose="05000000000000000000" pitchFamily="2" charset="2"/>
              <a:buChar char="§"/>
            </a:pPr>
            <a:r>
              <a:rPr lang="en-US" sz="2000" dirty="0">
                <a:solidFill>
                  <a:srgbClr val="26024E"/>
                </a:solidFill>
              </a:rPr>
              <a:t>Text messages, IMs, etc. that might not be formally retained as business records and are offered for assertions</a:t>
            </a:r>
          </a:p>
          <a:p>
            <a:pPr lvl="1">
              <a:buFont typeface="Arial" panose="020B0604020202020204" pitchFamily="34" charset="0"/>
              <a:buChar char="•"/>
            </a:pPr>
            <a:endParaRPr lang="en-US" sz="2200" dirty="0" smtClean="0"/>
          </a:p>
          <a:p>
            <a:pPr lvl="1">
              <a:buFont typeface="Arial" panose="020B0604020202020204" pitchFamily="34" charset="0"/>
              <a:buChar char="•"/>
            </a:pPr>
            <a:endParaRPr lang="en-US" sz="2200" dirty="0" smtClean="0"/>
          </a:p>
          <a:p>
            <a:pPr lvl="1"/>
            <a:endParaRPr lang="en-US" sz="2200" dirty="0" smtClean="0"/>
          </a:p>
          <a:p>
            <a:pPr lvl="1"/>
            <a:endParaRPr lang="en-US" sz="2200" dirty="0" smtClean="0"/>
          </a:p>
          <a:p>
            <a:pPr lvl="1"/>
            <a:endParaRPr lang="en-US" sz="2200" dirty="0" smtClean="0"/>
          </a:p>
          <a:p>
            <a:pPr lvl="1"/>
            <a:endParaRPr lang="en-US" sz="2200" dirty="0" smtClean="0"/>
          </a:p>
          <a:p>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5638799"/>
            <a:ext cx="567263" cy="567263"/>
          </a:xfrm>
          <a:prstGeom prst="rect">
            <a:avLst/>
          </a:prstGeom>
        </p:spPr>
      </p:pic>
      <p:sp>
        <p:nvSpPr>
          <p:cNvPr id="6" name="Rectangle 5"/>
          <p:cNvSpPr/>
          <p:nvPr/>
        </p:nvSpPr>
        <p:spPr>
          <a:xfrm>
            <a:off x="1329263" y="5750466"/>
            <a:ext cx="4572000" cy="369332"/>
          </a:xfrm>
          <a:prstGeom prst="rect">
            <a:avLst/>
          </a:prstGeom>
        </p:spPr>
        <p:txBody>
          <a:bodyPr>
            <a:spAutoFit/>
          </a:bodyPr>
          <a:lstStyle/>
          <a:p>
            <a:r>
              <a:rPr lang="en-US" dirty="0">
                <a:latin typeface="+mj-lt"/>
              </a:rPr>
              <a:t> </a:t>
            </a:r>
            <a:r>
              <a:rPr lang="en-US" sz="1000" dirty="0">
                <a:solidFill>
                  <a:srgbClr val="26024E"/>
                </a:solidFill>
                <a:latin typeface="+mj-lt"/>
                <a:cs typeface="Times New Roman" panose="02020603050405020304" pitchFamily="18" charset="0"/>
              </a:rPr>
              <a:t>REEMPLOYMENT ASSISTANCE APPEALS COMMISSION</a:t>
            </a:r>
          </a:p>
        </p:txBody>
      </p:sp>
    </p:spTree>
    <p:extLst>
      <p:ext uri="{BB962C8B-B14F-4D97-AF65-F5344CB8AC3E}">
        <p14:creationId xmlns:p14="http://schemas.microsoft.com/office/powerpoint/2010/main" val="41498009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If I Lose After the Hearing?  Appeal to </a:t>
            </a:r>
            <a:r>
              <a:rPr lang="en-US" b="1" dirty="0" err="1" smtClean="0"/>
              <a:t>RAAC</a:t>
            </a:r>
            <a:endParaRPr lang="en-US" b="1" dirty="0"/>
          </a:p>
        </p:txBody>
      </p:sp>
      <p:sp>
        <p:nvSpPr>
          <p:cNvPr id="4" name="Content Placeholder 3"/>
          <p:cNvSpPr>
            <a:spLocks noGrp="1"/>
          </p:cNvSpPr>
          <p:nvPr>
            <p:ph idx="1"/>
          </p:nvPr>
        </p:nvSpPr>
        <p:spPr/>
        <p:txBody>
          <a:bodyPr>
            <a:normAutofit/>
          </a:bodyPr>
          <a:lstStyle/>
          <a:p>
            <a:pPr marL="0" indent="0">
              <a:buNone/>
            </a:pPr>
            <a:r>
              <a:rPr lang="en-US" altLang="en-US" dirty="0">
                <a:solidFill>
                  <a:srgbClr val="26024E"/>
                </a:solidFill>
                <a:cs typeface="Times New Roman" panose="02020603050405020304" pitchFamily="18" charset="0"/>
              </a:rPr>
              <a:t>The Commission reviews the entire record of the proceedings for every appeal of a merits decision, including the hearing recording and evidence submitted to the appeals referee</a:t>
            </a:r>
            <a:r>
              <a:rPr lang="en-US" altLang="en-US" dirty="0" smtClean="0">
                <a:solidFill>
                  <a:srgbClr val="26024E"/>
                </a:solidFill>
                <a:cs typeface="Times New Roman" panose="02020603050405020304" pitchFamily="18" charset="0"/>
              </a:rPr>
              <a:t>.</a:t>
            </a:r>
          </a:p>
          <a:p>
            <a:pPr>
              <a:buFont typeface="Wingdings" panose="05000000000000000000" pitchFamily="2" charset="2"/>
              <a:buChar char="Ø"/>
            </a:pPr>
            <a:r>
              <a:rPr lang="en-US" altLang="en-US" dirty="0" smtClean="0">
                <a:solidFill>
                  <a:srgbClr val="26024E"/>
                </a:solidFill>
                <a:cs typeface="Times New Roman" panose="02020603050405020304" pitchFamily="18" charset="0"/>
              </a:rPr>
              <a:t>It is </a:t>
            </a:r>
            <a:r>
              <a:rPr lang="en-US" altLang="en-US" b="1" dirty="0" smtClean="0">
                <a:solidFill>
                  <a:srgbClr val="26024E"/>
                </a:solidFill>
                <a:cs typeface="Times New Roman" panose="02020603050405020304" pitchFamily="18" charset="0"/>
              </a:rPr>
              <a:t>COST-FREE</a:t>
            </a:r>
            <a:r>
              <a:rPr lang="en-US" altLang="en-US" dirty="0" smtClean="0">
                <a:solidFill>
                  <a:srgbClr val="26024E"/>
                </a:solidFill>
                <a:cs typeface="Times New Roman" panose="02020603050405020304" pitchFamily="18" charset="0"/>
              </a:rPr>
              <a:t>.</a:t>
            </a:r>
          </a:p>
          <a:p>
            <a:pPr>
              <a:buFont typeface="Wingdings" panose="05000000000000000000" pitchFamily="2" charset="2"/>
              <a:buChar char="Ø"/>
            </a:pPr>
            <a:r>
              <a:rPr lang="en-US" altLang="en-US" dirty="0" smtClean="0">
                <a:solidFill>
                  <a:srgbClr val="26024E"/>
                </a:solidFill>
                <a:cs typeface="Times New Roman" panose="02020603050405020304" pitchFamily="18" charset="0"/>
              </a:rPr>
              <a:t>It is </a:t>
            </a:r>
            <a:r>
              <a:rPr lang="en-US" altLang="en-US" b="1" dirty="0" smtClean="0">
                <a:solidFill>
                  <a:srgbClr val="26024E"/>
                </a:solidFill>
                <a:cs typeface="Times New Roman" panose="02020603050405020304" pitchFamily="18" charset="0"/>
              </a:rPr>
              <a:t>EASY</a:t>
            </a:r>
            <a:r>
              <a:rPr lang="en-US" altLang="en-US" dirty="0" smtClean="0">
                <a:solidFill>
                  <a:srgbClr val="26024E"/>
                </a:solidFill>
                <a:cs typeface="Times New Roman" panose="02020603050405020304" pitchFamily="18" charset="0"/>
              </a:rPr>
              <a:t>.</a:t>
            </a:r>
          </a:p>
          <a:p>
            <a:pPr lvl="1">
              <a:buFont typeface="Wingdings" panose="05000000000000000000" pitchFamily="2" charset="2"/>
              <a:buChar char="Ø"/>
            </a:pPr>
            <a:r>
              <a:rPr lang="en-US" altLang="en-US" dirty="0" smtClean="0">
                <a:solidFill>
                  <a:srgbClr val="26024E"/>
                </a:solidFill>
                <a:cs typeface="Times New Roman" panose="02020603050405020304" pitchFamily="18" charset="0"/>
              </a:rPr>
              <a:t>Simply ask </a:t>
            </a:r>
            <a:r>
              <a:rPr lang="en-US" altLang="en-US" dirty="0" err="1" smtClean="0">
                <a:solidFill>
                  <a:srgbClr val="26024E"/>
                </a:solidFill>
                <a:cs typeface="Times New Roman" panose="02020603050405020304" pitchFamily="18" charset="0"/>
              </a:rPr>
              <a:t>RAAC</a:t>
            </a:r>
            <a:r>
              <a:rPr lang="en-US" altLang="en-US" dirty="0" smtClean="0">
                <a:solidFill>
                  <a:srgbClr val="26024E"/>
                </a:solidFill>
                <a:cs typeface="Times New Roman" panose="02020603050405020304" pitchFamily="18" charset="0"/>
              </a:rPr>
              <a:t> to review your case. </a:t>
            </a:r>
          </a:p>
          <a:p>
            <a:pPr lvl="1">
              <a:buFont typeface="Wingdings" panose="05000000000000000000" pitchFamily="2" charset="2"/>
              <a:buChar char="Ø"/>
            </a:pPr>
            <a:r>
              <a:rPr lang="en-US" altLang="en-US" dirty="0" smtClean="0">
                <a:solidFill>
                  <a:srgbClr val="26024E"/>
                </a:solidFill>
                <a:cs typeface="Times New Roman" panose="02020603050405020304" pitchFamily="18" charset="0"/>
              </a:rPr>
              <a:t>You do not need attorney representation.</a:t>
            </a:r>
          </a:p>
          <a:p>
            <a:pPr>
              <a:buFont typeface="Wingdings" panose="05000000000000000000" pitchFamily="2" charset="2"/>
              <a:buChar char="Ø"/>
            </a:pPr>
            <a:r>
              <a:rPr lang="en-US" altLang="en-US" dirty="0" smtClean="0">
                <a:solidFill>
                  <a:srgbClr val="26024E"/>
                </a:solidFill>
                <a:cs typeface="Times New Roman" panose="02020603050405020304" pitchFamily="18" charset="0"/>
              </a:rPr>
              <a:t>It is </a:t>
            </a:r>
            <a:r>
              <a:rPr lang="en-US" altLang="en-US" b="1" dirty="0" smtClean="0">
                <a:solidFill>
                  <a:srgbClr val="26024E"/>
                </a:solidFill>
                <a:cs typeface="Times New Roman" panose="02020603050405020304" pitchFamily="18" charset="0"/>
              </a:rPr>
              <a:t>RISK-FREE</a:t>
            </a:r>
            <a:r>
              <a:rPr lang="en-US" altLang="en-US" dirty="0" smtClean="0">
                <a:solidFill>
                  <a:srgbClr val="26024E"/>
                </a:solidFill>
                <a:cs typeface="Times New Roman" panose="02020603050405020304" pitchFamily="18" charset="0"/>
              </a:rPr>
              <a:t>.</a:t>
            </a:r>
          </a:p>
          <a:p>
            <a:pPr lvl="1">
              <a:buFont typeface="Wingdings" panose="05000000000000000000" pitchFamily="2" charset="2"/>
              <a:buChar char="Ø"/>
            </a:pPr>
            <a:r>
              <a:rPr lang="en-US" altLang="en-US" dirty="0" smtClean="0">
                <a:solidFill>
                  <a:srgbClr val="26024E"/>
                </a:solidFill>
                <a:cs typeface="Times New Roman" panose="02020603050405020304" pitchFamily="18" charset="0"/>
              </a:rPr>
              <a:t>Even if your appeal is not successful, you will not be made worse.</a:t>
            </a:r>
          </a:p>
          <a:p>
            <a:pPr lvl="1">
              <a:buFont typeface="Wingdings" panose="05000000000000000000" pitchFamily="2" charset="2"/>
              <a:buChar char="Ø"/>
            </a:pPr>
            <a:r>
              <a:rPr lang="en-US" altLang="en-US" dirty="0" smtClean="0">
                <a:solidFill>
                  <a:srgbClr val="26024E"/>
                </a:solidFill>
                <a:cs typeface="Times New Roman" panose="02020603050405020304" pitchFamily="18" charset="0"/>
              </a:rPr>
              <a:t>Losing party does not pay attorney fees. </a:t>
            </a:r>
          </a:p>
          <a:p>
            <a:pPr lvl="1">
              <a:buFont typeface="Wingdings" panose="05000000000000000000" pitchFamily="2" charset="2"/>
              <a:buChar char="Ø"/>
            </a:pPr>
            <a:endParaRPr lang="en-US" altLang="en-US" dirty="0" smtClean="0">
              <a:solidFill>
                <a:srgbClr val="26024E"/>
              </a:solidFill>
              <a:cs typeface="Times New Roman" panose="02020603050405020304" pitchFamily="18" charset="0"/>
            </a:endParaRPr>
          </a:p>
          <a:p>
            <a:pPr marL="0" indent="0">
              <a:buNone/>
            </a:pPr>
            <a:endParaRPr lang="en-US" altLang="en-US" dirty="0">
              <a:solidFill>
                <a:srgbClr val="26024E"/>
              </a:solidFill>
              <a:cs typeface="Times New Roman" panose="02020603050405020304" pitchFamily="18" charset="0"/>
            </a:endParaRP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36186954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b="1" dirty="0" smtClean="0">
                <a:solidFill>
                  <a:srgbClr val="26024E"/>
                </a:solidFill>
                <a:cs typeface="Times New Roman" panose="02020603050405020304" pitchFamily="18" charset="0"/>
              </a:rPr>
              <a:t>Filing a RAAC Appeal</a:t>
            </a:r>
            <a:endParaRPr lang="en-US" dirty="0">
              <a:solidFill>
                <a:schemeClr val="tx1">
                  <a:lumMod val="75000"/>
                  <a:lumOff val="25000"/>
                </a:schemeClr>
              </a:solidFill>
            </a:endParaRPr>
          </a:p>
        </p:txBody>
      </p:sp>
      <p:sp>
        <p:nvSpPr>
          <p:cNvPr id="3" name="Content Placeholder 2"/>
          <p:cNvSpPr>
            <a:spLocks noGrp="1"/>
          </p:cNvSpPr>
          <p:nvPr>
            <p:ph idx="1"/>
          </p:nvPr>
        </p:nvSpPr>
        <p:spPr>
          <a:xfrm>
            <a:off x="822325" y="1846263"/>
            <a:ext cx="5121275" cy="4022725"/>
          </a:xfrm>
        </p:spPr>
        <p:txBody>
          <a:bodyPr rtlCol="0">
            <a:normAutofit/>
          </a:bodyPr>
          <a:lstStyle/>
          <a:p>
            <a:pPr marL="609600" indent="-609600" fontAlgn="auto">
              <a:buFont typeface="Wingdings" pitchFamily="2" charset="2"/>
              <a:buChar char="Ø"/>
              <a:defRPr/>
            </a:pPr>
            <a:r>
              <a:rPr lang="en-US" sz="2400" dirty="0" smtClean="0">
                <a:solidFill>
                  <a:srgbClr val="26024E"/>
                </a:solidFill>
                <a:cs typeface="Times New Roman" panose="02020603050405020304" pitchFamily="18" charset="0"/>
              </a:rPr>
              <a:t>File an appeal to the Commission via U.S. mail, facsimile, or online at </a:t>
            </a:r>
            <a:r>
              <a:rPr lang="en-US" sz="2400" dirty="0" smtClean="0">
                <a:solidFill>
                  <a:srgbClr val="26024E"/>
                </a:solidFill>
                <a:cs typeface="Times New Roman" panose="02020603050405020304" pitchFamily="18" charset="0"/>
                <a:hlinkClick r:id="rId3"/>
              </a:rPr>
              <a:t>https://raaciap.floridajobs.org</a:t>
            </a:r>
            <a:endParaRPr lang="en-US" sz="2400" dirty="0" smtClean="0">
              <a:solidFill>
                <a:srgbClr val="26024E"/>
              </a:solidFill>
              <a:cs typeface="Times New Roman" panose="02020603050405020304" pitchFamily="18" charset="0"/>
            </a:endParaRPr>
          </a:p>
          <a:p>
            <a:pPr marL="609600" indent="-609600" fontAlgn="auto">
              <a:buFont typeface="Wingdings" pitchFamily="2" charset="2"/>
              <a:buChar char="Ø"/>
              <a:defRPr/>
            </a:pPr>
            <a:endParaRPr lang="en-US" sz="2400" dirty="0" smtClean="0">
              <a:solidFill>
                <a:srgbClr val="26024E"/>
              </a:solidFill>
              <a:cs typeface="Times New Roman" panose="02020603050405020304" pitchFamily="18" charset="0"/>
            </a:endParaRPr>
          </a:p>
          <a:p>
            <a:pPr marL="609600" indent="-609600" fontAlgn="auto">
              <a:buFont typeface="Wingdings" pitchFamily="2" charset="2"/>
              <a:buChar char="Ø"/>
              <a:defRPr/>
            </a:pPr>
            <a:r>
              <a:rPr lang="en-US" sz="2400" dirty="0" smtClean="0">
                <a:solidFill>
                  <a:srgbClr val="26024E"/>
                </a:solidFill>
                <a:cs typeface="Times New Roman" panose="02020603050405020304" pitchFamily="18" charset="0"/>
              </a:rPr>
              <a:t>An appeal to RAAC must be filed within </a:t>
            </a:r>
            <a:r>
              <a:rPr lang="en-US" sz="2400" dirty="0" smtClean="0">
                <a:solidFill>
                  <a:srgbClr val="FF0000"/>
                </a:solidFill>
                <a:cs typeface="Times New Roman" panose="02020603050405020304" pitchFamily="18" charset="0"/>
              </a:rPr>
              <a:t>20 calendar days </a:t>
            </a:r>
            <a:r>
              <a:rPr lang="en-US" sz="2400" dirty="0" smtClean="0">
                <a:solidFill>
                  <a:srgbClr val="26024E"/>
                </a:solidFill>
                <a:cs typeface="Times New Roman" panose="02020603050405020304" pitchFamily="18" charset="0"/>
              </a:rPr>
              <a:t>after the mailing/distribution of notice of the appeals referee’s decision</a:t>
            </a:r>
          </a:p>
          <a:p>
            <a:pPr marL="91440" indent="-91440" fontAlgn="auto">
              <a:defRPr/>
            </a:pPr>
            <a:endParaRPr lang="en-US" dirty="0">
              <a:solidFill>
                <a:schemeClr val="tx1">
                  <a:lumMod val="75000"/>
                  <a:lumOff val="25000"/>
                </a:schemeClr>
              </a:solidFill>
            </a:endParaRPr>
          </a:p>
        </p:txBody>
      </p:sp>
      <p:pic>
        <p:nvPicPr>
          <p:cNvPr id="40964" name="Picture 3"/>
          <p:cNvPicPr>
            <a:picLocks noChangeAspect="1"/>
          </p:cNvPicPr>
          <p:nvPr/>
        </p:nvPicPr>
        <p:blipFill>
          <a:blip r:embed="rId4">
            <a:extLst>
              <a:ext uri="{28A0092B-C50C-407E-A947-70E740481C1C}">
                <a14:useLocalDpi xmlns:a14="http://schemas.microsoft.com/office/drawing/2010/main" val="0"/>
              </a:ext>
            </a:extLst>
          </a:blip>
          <a:srcRect l="49731"/>
          <a:stretch>
            <a:fillRect/>
          </a:stretch>
        </p:blipFill>
        <p:spPr bwMode="auto">
          <a:xfrm>
            <a:off x="5943600" y="1879600"/>
            <a:ext cx="2849563" cy="425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2000" y="5638800"/>
            <a:ext cx="566738"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Rectangle 5"/>
          <p:cNvSpPr>
            <a:spLocks noChangeArrowheads="1"/>
          </p:cNvSpPr>
          <p:nvPr/>
        </p:nvSpPr>
        <p:spPr bwMode="auto">
          <a:xfrm>
            <a:off x="1360488" y="5854700"/>
            <a:ext cx="4572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000">
                <a:solidFill>
                  <a:srgbClr val="26024E"/>
                </a:solidFill>
                <a:cs typeface="Times New Roman" panose="02020603050405020304" pitchFamily="18" charset="0"/>
              </a:rPr>
              <a:t>REEMPLOYMENT ASSISTANCE APPEALS COMMISSION</a:t>
            </a:r>
            <a:endParaRPr lang="en-US" altLang="en-US" sz="1000">
              <a:solidFill>
                <a:srgbClr val="000000"/>
              </a:solidFill>
            </a:endParaRPr>
          </a:p>
        </p:txBody>
      </p:sp>
    </p:spTree>
    <p:extLst>
      <p:ext uri="{BB962C8B-B14F-4D97-AF65-F5344CB8AC3E}">
        <p14:creationId xmlns:p14="http://schemas.microsoft.com/office/powerpoint/2010/main" val="33890928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26024E"/>
                </a:solidFill>
              </a:rPr>
              <a:t>For More Information</a:t>
            </a:r>
            <a:endParaRPr lang="en-US" b="1" dirty="0">
              <a:solidFill>
                <a:srgbClr val="26024E"/>
              </a:solidFill>
            </a:endParaRPr>
          </a:p>
        </p:txBody>
      </p:sp>
      <p:sp>
        <p:nvSpPr>
          <p:cNvPr id="3" name="Content Placeholder 2"/>
          <p:cNvSpPr>
            <a:spLocks noGrp="1"/>
          </p:cNvSpPr>
          <p:nvPr>
            <p:ph idx="1"/>
          </p:nvPr>
        </p:nvSpPr>
        <p:spPr/>
        <p:txBody>
          <a:bodyPr>
            <a:normAutofit/>
          </a:bodyPr>
          <a:lstStyle/>
          <a:p>
            <a:pPr marL="201168" lvl="1" indent="0">
              <a:lnSpc>
                <a:spcPct val="100000"/>
              </a:lnSpc>
              <a:spcBef>
                <a:spcPts val="0"/>
              </a:spcBef>
              <a:spcAft>
                <a:spcPts val="0"/>
              </a:spcAft>
              <a:buNone/>
            </a:pPr>
            <a:r>
              <a:rPr lang="en-US" sz="2000" b="1" i="1" dirty="0" err="1" smtClean="0">
                <a:solidFill>
                  <a:srgbClr val="26024E"/>
                </a:solidFill>
                <a:cs typeface="Times New Roman" panose="02020603050405020304" pitchFamily="18" charset="0"/>
              </a:rPr>
              <a:t>RAAC</a:t>
            </a:r>
            <a:r>
              <a:rPr lang="en-US" sz="2000" b="1" i="1" dirty="0" smtClean="0">
                <a:solidFill>
                  <a:srgbClr val="26024E"/>
                </a:solidFill>
                <a:cs typeface="Times New Roman" panose="02020603050405020304" pitchFamily="18" charset="0"/>
              </a:rPr>
              <a:t> </a:t>
            </a:r>
            <a:r>
              <a:rPr lang="en-US" sz="2000" b="1" i="1" dirty="0">
                <a:solidFill>
                  <a:srgbClr val="26024E"/>
                </a:solidFill>
                <a:cs typeface="Times New Roman" panose="02020603050405020304" pitchFamily="18" charset="0"/>
              </a:rPr>
              <a:t>Website </a:t>
            </a:r>
            <a:endParaRPr lang="en-US" sz="2000" b="1" i="1" dirty="0" smtClean="0">
              <a:solidFill>
                <a:srgbClr val="26024E"/>
              </a:solidFill>
              <a:cs typeface="Times New Roman" panose="02020603050405020304" pitchFamily="18" charset="0"/>
            </a:endParaRPr>
          </a:p>
          <a:p>
            <a:pPr marL="201168" lvl="1" indent="0">
              <a:lnSpc>
                <a:spcPct val="100000"/>
              </a:lnSpc>
              <a:spcBef>
                <a:spcPts val="0"/>
              </a:spcBef>
              <a:spcAft>
                <a:spcPts val="0"/>
              </a:spcAft>
              <a:buNone/>
            </a:pPr>
            <a:r>
              <a:rPr lang="en-US" sz="2000" dirty="0" smtClean="0">
                <a:solidFill>
                  <a:srgbClr val="26024E"/>
                </a:solidFill>
                <a:cs typeface="Times New Roman" panose="02020603050405020304" pitchFamily="18" charset="0"/>
                <a:hlinkClick r:id="rId2"/>
              </a:rPr>
              <a:t>raac.myflorida.com</a:t>
            </a:r>
            <a:endParaRPr lang="en-US" sz="2000" dirty="0" smtClean="0">
              <a:solidFill>
                <a:srgbClr val="26024E"/>
              </a:solidFill>
              <a:cs typeface="Times New Roman" panose="02020603050405020304" pitchFamily="18" charset="0"/>
            </a:endParaRPr>
          </a:p>
          <a:p>
            <a:pPr marL="201168" lvl="1" indent="0">
              <a:lnSpc>
                <a:spcPct val="100000"/>
              </a:lnSpc>
              <a:spcBef>
                <a:spcPts val="0"/>
              </a:spcBef>
              <a:spcAft>
                <a:spcPts val="0"/>
              </a:spcAft>
              <a:buNone/>
            </a:pPr>
            <a:endParaRPr lang="en-US" sz="2000" dirty="0" smtClean="0">
              <a:solidFill>
                <a:srgbClr val="26024E"/>
              </a:solidFill>
            </a:endParaRPr>
          </a:p>
          <a:p>
            <a:pPr marL="201168" lvl="1" indent="0">
              <a:lnSpc>
                <a:spcPct val="100000"/>
              </a:lnSpc>
              <a:spcBef>
                <a:spcPts val="0"/>
              </a:spcBef>
              <a:spcAft>
                <a:spcPts val="0"/>
              </a:spcAft>
              <a:buNone/>
            </a:pPr>
            <a:r>
              <a:rPr lang="en-US" sz="2000" b="1" i="1" dirty="0" smtClean="0">
                <a:solidFill>
                  <a:srgbClr val="26024E"/>
                </a:solidFill>
              </a:rPr>
              <a:t>Contact</a:t>
            </a:r>
          </a:p>
          <a:p>
            <a:pPr marL="201168" lvl="1" indent="0">
              <a:lnSpc>
                <a:spcPct val="100000"/>
              </a:lnSpc>
              <a:spcBef>
                <a:spcPts val="0"/>
              </a:spcBef>
              <a:spcAft>
                <a:spcPts val="0"/>
              </a:spcAft>
              <a:buNone/>
            </a:pPr>
            <a:r>
              <a:rPr lang="en-US" sz="2000" b="1" dirty="0" smtClean="0">
                <a:solidFill>
                  <a:srgbClr val="26024E"/>
                </a:solidFill>
              </a:rPr>
              <a:t>Amanda Hunter, Clerk</a:t>
            </a:r>
          </a:p>
          <a:p>
            <a:pPr marL="201168" lvl="1" indent="0">
              <a:lnSpc>
                <a:spcPct val="100000"/>
              </a:lnSpc>
              <a:spcBef>
                <a:spcPts val="0"/>
              </a:spcBef>
              <a:spcAft>
                <a:spcPts val="0"/>
              </a:spcAft>
              <a:buNone/>
            </a:pPr>
            <a:r>
              <a:rPr lang="en-US" sz="2000" dirty="0" smtClean="0">
                <a:solidFill>
                  <a:srgbClr val="26024E"/>
                </a:solidFill>
              </a:rPr>
              <a:t>Reemployment Assistance Appeals Commission</a:t>
            </a:r>
          </a:p>
          <a:p>
            <a:pPr marL="201168" lvl="1" indent="0">
              <a:lnSpc>
                <a:spcPct val="100000"/>
              </a:lnSpc>
              <a:spcBef>
                <a:spcPts val="0"/>
              </a:spcBef>
              <a:spcAft>
                <a:spcPts val="0"/>
              </a:spcAft>
              <a:buNone/>
            </a:pPr>
            <a:r>
              <a:rPr lang="en-US" sz="2000" dirty="0" smtClean="0">
                <a:solidFill>
                  <a:srgbClr val="26024E"/>
                </a:solidFill>
              </a:rPr>
              <a:t>2740 Centerview Drive</a:t>
            </a:r>
          </a:p>
          <a:p>
            <a:pPr marL="201168" lvl="1" indent="0">
              <a:lnSpc>
                <a:spcPct val="100000"/>
              </a:lnSpc>
              <a:spcBef>
                <a:spcPts val="0"/>
              </a:spcBef>
              <a:spcAft>
                <a:spcPts val="0"/>
              </a:spcAft>
              <a:buNone/>
            </a:pPr>
            <a:r>
              <a:rPr lang="en-US" sz="2000" dirty="0" smtClean="0">
                <a:solidFill>
                  <a:srgbClr val="26024E"/>
                </a:solidFill>
              </a:rPr>
              <a:t>Suite 101 Rhyne Building</a:t>
            </a:r>
          </a:p>
          <a:p>
            <a:pPr marL="201168" lvl="1" indent="0">
              <a:lnSpc>
                <a:spcPct val="100000"/>
              </a:lnSpc>
              <a:spcBef>
                <a:spcPts val="0"/>
              </a:spcBef>
              <a:spcAft>
                <a:spcPts val="0"/>
              </a:spcAft>
              <a:buNone/>
            </a:pPr>
            <a:r>
              <a:rPr lang="en-US" sz="2000" dirty="0" smtClean="0">
                <a:solidFill>
                  <a:srgbClr val="26024E"/>
                </a:solidFill>
              </a:rPr>
              <a:t>(850) 487-2685</a:t>
            </a:r>
          </a:p>
          <a:p>
            <a:pPr marL="201168" lvl="1" indent="0">
              <a:lnSpc>
                <a:spcPct val="100000"/>
              </a:lnSpc>
              <a:spcBef>
                <a:spcPts val="0"/>
              </a:spcBef>
              <a:spcAft>
                <a:spcPts val="0"/>
              </a:spcAft>
              <a:buNone/>
            </a:pPr>
            <a:r>
              <a:rPr lang="en-US" sz="2000" dirty="0" smtClean="0">
                <a:solidFill>
                  <a:srgbClr val="26024E"/>
                </a:solidFill>
              </a:rPr>
              <a:t>(850) 488-2123 (fax)</a:t>
            </a:r>
          </a:p>
          <a:p>
            <a:pPr marL="201168" lvl="1" indent="0">
              <a:lnSpc>
                <a:spcPct val="100000"/>
              </a:lnSpc>
              <a:spcBef>
                <a:spcPts val="0"/>
              </a:spcBef>
              <a:spcAft>
                <a:spcPts val="0"/>
              </a:spcAft>
              <a:buNone/>
            </a:pPr>
            <a:r>
              <a:rPr lang="en-US" sz="2000" dirty="0" smtClean="0">
                <a:solidFill>
                  <a:srgbClr val="26024E"/>
                </a:solidFill>
              </a:rPr>
              <a:t>Amanda.Hunter@raac.myflorida.com</a:t>
            </a:r>
            <a:endParaRPr lang="en-US" sz="2000" dirty="0">
              <a:solidFill>
                <a:srgbClr val="26024E"/>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5638799"/>
            <a:ext cx="567263" cy="567263"/>
          </a:xfrm>
          <a:prstGeom prst="rect">
            <a:avLst/>
          </a:prstGeom>
        </p:spPr>
      </p:pic>
      <p:sp>
        <p:nvSpPr>
          <p:cNvPr id="5" name="Rectangle 4"/>
          <p:cNvSpPr/>
          <p:nvPr/>
        </p:nvSpPr>
        <p:spPr>
          <a:xfrm>
            <a:off x="1219200" y="5516105"/>
            <a:ext cx="4572000" cy="707886"/>
          </a:xfrm>
          <a:prstGeom prst="rect">
            <a:avLst/>
          </a:prstGeom>
        </p:spPr>
        <p:txBody>
          <a:bodyPr>
            <a:spAutoFit/>
          </a:bodyPr>
          <a:lstStyle/>
          <a:p>
            <a:r>
              <a:rPr lang="en-US" sz="4000" dirty="0"/>
              <a:t> </a:t>
            </a:r>
            <a:r>
              <a:rPr lang="en-US" sz="1000" dirty="0">
                <a:solidFill>
                  <a:srgbClr val="26024E"/>
                </a:solidFill>
                <a:latin typeface="+mj-lt"/>
                <a:cs typeface="Times New Roman" panose="02020603050405020304" pitchFamily="18" charset="0"/>
              </a:rPr>
              <a:t>REEMPLOYMENT ASSISTANCE APPEALS COMMISSION</a:t>
            </a:r>
          </a:p>
        </p:txBody>
      </p:sp>
    </p:spTree>
    <p:extLst>
      <p:ext uri="{BB962C8B-B14F-4D97-AF65-F5344CB8AC3E}">
        <p14:creationId xmlns:p14="http://schemas.microsoft.com/office/powerpoint/2010/main" val="4507684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26024E"/>
                </a:solidFill>
              </a:rPr>
              <a:t>What Is New?</a:t>
            </a:r>
            <a:br>
              <a:rPr lang="en-US" b="1" dirty="0" smtClean="0">
                <a:solidFill>
                  <a:srgbClr val="26024E"/>
                </a:solidFill>
              </a:rPr>
            </a:br>
            <a:r>
              <a:rPr lang="en-US" b="1" dirty="0" smtClean="0">
                <a:solidFill>
                  <a:srgbClr val="26024E"/>
                </a:solidFill>
              </a:rPr>
              <a:t>2011 Amendments</a:t>
            </a:r>
            <a:endParaRPr lang="en-US" b="1" dirty="0">
              <a:solidFill>
                <a:srgbClr val="26024E"/>
              </a:solidFill>
            </a:endParaRPr>
          </a:p>
        </p:txBody>
      </p:sp>
      <p:sp>
        <p:nvSpPr>
          <p:cNvPr id="3" name="Content Placeholder 2"/>
          <p:cNvSpPr>
            <a:spLocks noGrp="1"/>
          </p:cNvSpPr>
          <p:nvPr>
            <p:ph idx="1"/>
          </p:nvPr>
        </p:nvSpPr>
        <p:spPr>
          <a:xfrm>
            <a:off x="822959" y="1845734"/>
            <a:ext cx="5349241" cy="4023360"/>
          </a:xfrm>
        </p:spPr>
        <p:txBody>
          <a:bodyPr>
            <a:normAutofit/>
          </a:bodyPr>
          <a:lstStyle/>
          <a:p>
            <a:pPr marL="682625" lvl="1" indent="-628650">
              <a:buFont typeface="Wingdings" pitchFamily="2" charset="2"/>
              <a:buChar char="Ø"/>
              <a:defRPr/>
            </a:pPr>
            <a:r>
              <a:rPr lang="en-US" sz="2000" dirty="0">
                <a:solidFill>
                  <a:srgbClr val="26024E"/>
                </a:solidFill>
                <a:cs typeface="Times New Roman" panose="02020603050405020304" pitchFamily="18" charset="0"/>
              </a:rPr>
              <a:t>Significantly modified the definition of </a:t>
            </a:r>
            <a:r>
              <a:rPr lang="en-US" sz="2000" dirty="0" smtClean="0">
                <a:solidFill>
                  <a:srgbClr val="26024E"/>
                </a:solidFill>
                <a:cs typeface="Times New Roman" panose="02020603050405020304" pitchFamily="18" charset="0"/>
              </a:rPr>
              <a:t>misconduct</a:t>
            </a:r>
          </a:p>
          <a:p>
            <a:pPr marL="682625" lvl="1" indent="-628650">
              <a:buFont typeface="Wingdings" pitchFamily="2" charset="2"/>
              <a:buChar char="Ø"/>
              <a:defRPr/>
            </a:pPr>
            <a:endParaRPr lang="en-US" sz="2000" dirty="0">
              <a:solidFill>
                <a:srgbClr val="26024E"/>
              </a:solidFill>
              <a:cs typeface="Times New Roman" panose="02020603050405020304" pitchFamily="18" charset="0"/>
            </a:endParaRPr>
          </a:p>
          <a:p>
            <a:pPr marL="682625" lvl="1" indent="-628650">
              <a:buFont typeface="Wingdings" pitchFamily="2" charset="2"/>
              <a:buChar char="Ø"/>
              <a:defRPr/>
            </a:pPr>
            <a:r>
              <a:rPr lang="en-US" sz="2000" dirty="0">
                <a:solidFill>
                  <a:srgbClr val="26024E"/>
                </a:solidFill>
                <a:cs typeface="Times New Roman" panose="02020603050405020304" pitchFamily="18" charset="0"/>
              </a:rPr>
              <a:t>Added a statutory standard for voluntary resignations attributable to the </a:t>
            </a:r>
            <a:r>
              <a:rPr lang="en-US" sz="2000" dirty="0" smtClean="0">
                <a:solidFill>
                  <a:srgbClr val="26024E"/>
                </a:solidFill>
                <a:cs typeface="Times New Roman" panose="02020603050405020304" pitchFamily="18" charset="0"/>
              </a:rPr>
              <a:t>employer</a:t>
            </a:r>
          </a:p>
          <a:p>
            <a:pPr marL="682625" lvl="1" indent="-628650">
              <a:buFont typeface="Wingdings" pitchFamily="2" charset="2"/>
              <a:buChar char="Ø"/>
              <a:defRPr/>
            </a:pPr>
            <a:endParaRPr lang="en-US" sz="2000" dirty="0">
              <a:solidFill>
                <a:srgbClr val="26024E"/>
              </a:solidFill>
              <a:cs typeface="Times New Roman" panose="02020603050405020304" pitchFamily="18" charset="0"/>
            </a:endParaRPr>
          </a:p>
          <a:p>
            <a:pPr marL="682625" lvl="1" indent="-628650">
              <a:buFont typeface="Wingdings" pitchFamily="2" charset="2"/>
              <a:buChar char="Ø"/>
              <a:defRPr/>
            </a:pPr>
            <a:r>
              <a:rPr lang="en-US" sz="2000" dirty="0">
                <a:solidFill>
                  <a:srgbClr val="26024E"/>
                </a:solidFill>
                <a:cs typeface="Times New Roman" panose="02020603050405020304" pitchFamily="18" charset="0"/>
              </a:rPr>
              <a:t>Added a broad hearsay </a:t>
            </a:r>
            <a:r>
              <a:rPr lang="en-US" sz="2000" dirty="0" smtClean="0">
                <a:solidFill>
                  <a:srgbClr val="26024E"/>
                </a:solidFill>
                <a:cs typeface="Times New Roman" panose="02020603050405020304" pitchFamily="18" charset="0"/>
              </a:rPr>
              <a:t>exception</a:t>
            </a:r>
          </a:p>
          <a:p>
            <a:pPr marL="682625" lvl="1" indent="-628650">
              <a:buFont typeface="Wingdings" pitchFamily="2" charset="2"/>
              <a:buChar char="Ø"/>
              <a:defRPr/>
            </a:pPr>
            <a:endParaRPr lang="en-US" sz="2000" dirty="0">
              <a:solidFill>
                <a:srgbClr val="26024E"/>
              </a:solidFill>
              <a:cs typeface="Times New Roman" panose="02020603050405020304" pitchFamily="18" charset="0"/>
            </a:endParaRPr>
          </a:p>
          <a:p>
            <a:pPr marL="682625" lvl="1" indent="-628650">
              <a:buFont typeface="Wingdings" pitchFamily="2" charset="2"/>
              <a:buChar char="Ø"/>
              <a:defRPr/>
            </a:pPr>
            <a:r>
              <a:rPr lang="en-US" sz="2000" dirty="0">
                <a:solidFill>
                  <a:srgbClr val="26024E"/>
                </a:solidFill>
                <a:cs typeface="Times New Roman" panose="02020603050405020304" pitchFamily="18" charset="0"/>
              </a:rPr>
              <a:t>Changed the weeks of eligibility from set 26 weeks standard to a formula based on unemployment rate. </a:t>
            </a:r>
          </a:p>
        </p:txBody>
      </p:sp>
      <p:pic>
        <p:nvPicPr>
          <p:cNvPr id="4" name="Picture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00800" y="2057400"/>
            <a:ext cx="2381582" cy="2657846"/>
          </a:xfrm>
          <a:prstGeom prst="rect">
            <a:avLst/>
          </a:prstGeom>
        </p:spPr>
      </p:pic>
    </p:spTree>
    <p:extLst>
      <p:ext uri="{BB962C8B-B14F-4D97-AF65-F5344CB8AC3E}">
        <p14:creationId xmlns:p14="http://schemas.microsoft.com/office/powerpoint/2010/main" val="17759912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646" y="869651"/>
            <a:ext cx="7543800" cy="1450757"/>
          </a:xfrm>
        </p:spPr>
        <p:txBody>
          <a:bodyPr>
            <a:normAutofit fontScale="90000"/>
          </a:bodyPr>
          <a:lstStyle/>
          <a:p>
            <a:r>
              <a:rPr lang="en-US" b="1" dirty="0" smtClean="0">
                <a:solidFill>
                  <a:srgbClr val="26024E"/>
                </a:solidFill>
                <a:cs typeface="Times New Roman" panose="02020603050405020304" pitchFamily="18" charset="0"/>
              </a:rPr>
              <a:t/>
            </a:r>
            <a:br>
              <a:rPr lang="en-US" b="1" dirty="0" smtClean="0">
                <a:solidFill>
                  <a:srgbClr val="26024E"/>
                </a:solidFill>
                <a:cs typeface="Times New Roman" panose="02020603050405020304" pitchFamily="18" charset="0"/>
              </a:rPr>
            </a:br>
            <a:r>
              <a:rPr lang="en-US" sz="5400" dirty="0" smtClean="0">
                <a:solidFill>
                  <a:srgbClr val="26024E"/>
                </a:solidFill>
                <a:effectLst>
                  <a:outerShdw blurRad="38100" dist="38100" dir="2700000" algn="tl">
                    <a:srgbClr val="C0C0C0"/>
                  </a:outerShdw>
                </a:effectLst>
                <a:cs typeface="Times New Roman" panose="02020603050405020304" pitchFamily="18" charset="0"/>
              </a:rPr>
              <a:t/>
            </a:r>
            <a:br>
              <a:rPr lang="en-US" sz="5400" dirty="0" smtClean="0">
                <a:solidFill>
                  <a:srgbClr val="26024E"/>
                </a:solidFill>
                <a:effectLst>
                  <a:outerShdw blurRad="38100" dist="38100" dir="2700000" algn="tl">
                    <a:srgbClr val="C0C0C0"/>
                  </a:outerShdw>
                </a:effectLst>
                <a:cs typeface="Times New Roman" panose="02020603050405020304" pitchFamily="18" charset="0"/>
              </a:rPr>
            </a:br>
            <a:endParaRPr lang="en-US" dirty="0">
              <a:solidFill>
                <a:srgbClr val="26024E"/>
              </a:solidFill>
              <a:cs typeface="Times New Roman" panose="02020603050405020304" pitchFamily="18" charset="0"/>
            </a:endParaRPr>
          </a:p>
        </p:txBody>
      </p:sp>
      <p:sp>
        <p:nvSpPr>
          <p:cNvPr id="3" name="Content Placeholder 2"/>
          <p:cNvSpPr>
            <a:spLocks noGrp="1"/>
          </p:cNvSpPr>
          <p:nvPr>
            <p:ph idx="1"/>
          </p:nvPr>
        </p:nvSpPr>
        <p:spPr>
          <a:xfrm>
            <a:off x="995172" y="1845734"/>
            <a:ext cx="4034028" cy="4023360"/>
          </a:xfrm>
        </p:spPr>
        <p:txBody>
          <a:bodyPr>
            <a:normAutofit/>
          </a:bodyPr>
          <a:lstStyle/>
          <a:p>
            <a:endParaRPr lang="en-US" sz="2400" dirty="0" smtClean="0"/>
          </a:p>
          <a:p>
            <a:pPr marL="0" lvl="1" indent="0" algn="ctr">
              <a:buClr>
                <a:srgbClr val="26024E"/>
              </a:buClr>
              <a:buNone/>
              <a:defRPr/>
            </a:pPr>
            <a:r>
              <a:rPr lang="en-US" sz="2400" dirty="0">
                <a:solidFill>
                  <a:srgbClr val="26024E"/>
                </a:solidFill>
                <a:cs typeface="Times New Roman" panose="02020603050405020304" pitchFamily="18" charset="0"/>
              </a:rPr>
              <a:t>2012 legislative </a:t>
            </a:r>
            <a:r>
              <a:rPr lang="en-US" sz="2400" dirty="0" smtClean="0">
                <a:solidFill>
                  <a:srgbClr val="26024E"/>
                </a:solidFill>
                <a:cs typeface="Times New Roman" panose="02020603050405020304" pitchFamily="18" charset="0"/>
              </a:rPr>
              <a:t>rebranding:</a:t>
            </a:r>
          </a:p>
          <a:p>
            <a:pPr marL="0" lvl="1" indent="0" algn="ctr">
              <a:buClr>
                <a:srgbClr val="26024E"/>
              </a:buClr>
              <a:buNone/>
              <a:defRPr/>
            </a:pPr>
            <a:r>
              <a:rPr lang="en-US" sz="2400" dirty="0" smtClean="0">
                <a:solidFill>
                  <a:srgbClr val="26024E"/>
                </a:solidFill>
                <a:cs typeface="Times New Roman" panose="02020603050405020304" pitchFamily="18" charset="0"/>
              </a:rPr>
              <a:t> </a:t>
            </a:r>
          </a:p>
          <a:p>
            <a:pPr marL="0" lvl="1" indent="0" algn="ctr">
              <a:buClr>
                <a:srgbClr val="26024E"/>
              </a:buClr>
              <a:buNone/>
              <a:defRPr/>
            </a:pPr>
            <a:r>
              <a:rPr lang="en-US" sz="2400" dirty="0" smtClean="0">
                <a:solidFill>
                  <a:srgbClr val="26024E"/>
                </a:solidFill>
                <a:cs typeface="Times New Roman" panose="02020603050405020304" pitchFamily="18" charset="0"/>
              </a:rPr>
              <a:t>“unemployment compensation” </a:t>
            </a:r>
          </a:p>
          <a:p>
            <a:pPr marL="0" lvl="1" indent="0" algn="ctr">
              <a:buClr>
                <a:srgbClr val="26024E"/>
              </a:buClr>
              <a:buNone/>
              <a:defRPr/>
            </a:pPr>
            <a:endParaRPr lang="en-US" sz="2400" dirty="0">
              <a:solidFill>
                <a:srgbClr val="26024E"/>
              </a:solidFill>
              <a:cs typeface="Times New Roman" panose="02020603050405020304" pitchFamily="18" charset="0"/>
            </a:endParaRPr>
          </a:p>
          <a:p>
            <a:pPr marL="0" lvl="1" indent="0" algn="ctr">
              <a:buClr>
                <a:srgbClr val="26024E"/>
              </a:buClr>
              <a:buNone/>
              <a:defRPr/>
            </a:pPr>
            <a:r>
              <a:rPr lang="en-US" sz="2400" dirty="0">
                <a:solidFill>
                  <a:srgbClr val="26024E"/>
                </a:solidFill>
                <a:cs typeface="Times New Roman" panose="02020603050405020304" pitchFamily="18" charset="0"/>
              </a:rPr>
              <a:t>is </a:t>
            </a:r>
            <a:r>
              <a:rPr lang="en-US" sz="2400" dirty="0" smtClean="0">
                <a:solidFill>
                  <a:srgbClr val="26024E"/>
                </a:solidFill>
                <a:cs typeface="Times New Roman" panose="02020603050405020304" pitchFamily="18" charset="0"/>
              </a:rPr>
              <a:t>now</a:t>
            </a:r>
          </a:p>
          <a:p>
            <a:pPr marL="0" lvl="1" indent="0" algn="ctr">
              <a:buClr>
                <a:srgbClr val="26024E"/>
              </a:buClr>
              <a:buNone/>
              <a:defRPr/>
            </a:pPr>
            <a:endParaRPr lang="en-US" sz="2400" dirty="0">
              <a:solidFill>
                <a:srgbClr val="26024E"/>
              </a:solidFill>
              <a:cs typeface="Times New Roman" panose="02020603050405020304" pitchFamily="18" charset="0"/>
            </a:endParaRPr>
          </a:p>
          <a:p>
            <a:pPr marL="0" lvl="1" indent="0" algn="ctr">
              <a:buClr>
                <a:srgbClr val="26024E"/>
              </a:buClr>
              <a:buNone/>
              <a:defRPr/>
            </a:pPr>
            <a:r>
              <a:rPr lang="en-US" sz="2400" dirty="0">
                <a:solidFill>
                  <a:srgbClr val="26024E"/>
                </a:solidFill>
                <a:cs typeface="Times New Roman" panose="02020603050405020304" pitchFamily="18" charset="0"/>
              </a:rPr>
              <a:t>“reemployment assistance” </a:t>
            </a:r>
          </a:p>
          <a:p>
            <a:pPr marL="0" indent="0" algn="ctr">
              <a:buNone/>
            </a:pPr>
            <a:endParaRPr lang="en-US" sz="2400"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5638799"/>
            <a:ext cx="567263" cy="567263"/>
          </a:xfrm>
          <a:prstGeom prst="rect">
            <a:avLst/>
          </a:prstGeom>
        </p:spPr>
      </p:pic>
      <p:sp>
        <p:nvSpPr>
          <p:cNvPr id="6" name="Rectangle 5"/>
          <p:cNvSpPr/>
          <p:nvPr/>
        </p:nvSpPr>
        <p:spPr>
          <a:xfrm>
            <a:off x="1329263" y="5750466"/>
            <a:ext cx="4572000" cy="369332"/>
          </a:xfrm>
          <a:prstGeom prst="rect">
            <a:avLst/>
          </a:prstGeom>
        </p:spPr>
        <p:txBody>
          <a:bodyPr>
            <a:spAutoFit/>
          </a:bodyPr>
          <a:lstStyle/>
          <a:p>
            <a:r>
              <a:rPr lang="en-US" dirty="0">
                <a:latin typeface="+mj-lt"/>
              </a:rPr>
              <a:t> </a:t>
            </a:r>
            <a:r>
              <a:rPr lang="en-US" sz="1000" dirty="0">
                <a:solidFill>
                  <a:srgbClr val="26024E"/>
                </a:solidFill>
                <a:latin typeface="+mj-lt"/>
                <a:cs typeface="Times New Roman" panose="02020603050405020304" pitchFamily="18" charset="0"/>
              </a:rPr>
              <a:t>REEMPLOYMENT ASSISTANCE APPEALS COMMISSION</a:t>
            </a:r>
          </a:p>
        </p:txBody>
      </p:sp>
      <p:sp>
        <p:nvSpPr>
          <p:cNvPr id="7" name="Title 1"/>
          <p:cNvSpPr txBox="1">
            <a:spLocks/>
          </p:cNvSpPr>
          <p:nvPr/>
        </p:nvSpPr>
        <p:spPr>
          <a:xfrm>
            <a:off x="822959" y="1022051"/>
            <a:ext cx="7727887"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endParaRPr lang="en-US" dirty="0">
              <a:solidFill>
                <a:srgbClr val="26024E"/>
              </a:solidFill>
              <a:cs typeface="Times New Roman" panose="02020603050405020304" pitchFamily="18" charset="0"/>
            </a:endParaRPr>
          </a:p>
        </p:txBody>
      </p:sp>
      <p:sp>
        <p:nvSpPr>
          <p:cNvPr id="8" name="Title 1"/>
          <p:cNvSpPr txBox="1">
            <a:spLocks/>
          </p:cNvSpPr>
          <p:nvPr/>
        </p:nvSpPr>
        <p:spPr>
          <a:xfrm>
            <a:off x="854646" y="1022051"/>
            <a:ext cx="7696200" cy="737419"/>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400" b="1" dirty="0" smtClean="0">
                <a:solidFill>
                  <a:srgbClr val="26024E"/>
                </a:solidFill>
                <a:cs typeface="Times New Roman" panose="02020603050405020304" pitchFamily="18" charset="0"/>
              </a:rPr>
              <a:t>Reemployment Assistance?  What’s That?!?! </a:t>
            </a:r>
            <a:endParaRPr lang="en-US" sz="4400" dirty="0">
              <a:solidFill>
                <a:srgbClr val="26024E"/>
              </a:solidFill>
              <a:cs typeface="Times New Roman" panose="02020603050405020304"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2422795"/>
            <a:ext cx="3398537" cy="2432078"/>
          </a:xfrm>
          <a:prstGeom prst="rect">
            <a:avLst/>
          </a:prstGeom>
        </p:spPr>
      </p:pic>
      <p:sp>
        <p:nvSpPr>
          <p:cNvPr id="9" name="TextBox 8"/>
          <p:cNvSpPr txBox="1"/>
          <p:nvPr/>
        </p:nvSpPr>
        <p:spPr>
          <a:xfrm>
            <a:off x="5486399" y="3429000"/>
            <a:ext cx="3398537" cy="1077218"/>
          </a:xfrm>
          <a:prstGeom prst="rect">
            <a:avLst/>
          </a:prstGeom>
          <a:noFill/>
        </p:spPr>
        <p:txBody>
          <a:bodyPr wrap="square" rtlCol="0">
            <a:spAutoFit/>
          </a:bodyPr>
          <a:lstStyle/>
          <a:p>
            <a:pPr algn="ctr"/>
            <a:r>
              <a:rPr lang="en-US" sz="3200" b="1" dirty="0" smtClean="0">
                <a:latin typeface="Bradley Hand ITC" panose="03070402050302030203" pitchFamily="66" charset="0"/>
              </a:rPr>
              <a:t>Reemployment</a:t>
            </a:r>
          </a:p>
          <a:p>
            <a:pPr algn="ctr"/>
            <a:r>
              <a:rPr lang="en-US" sz="3200" b="1" dirty="0" smtClean="0">
                <a:latin typeface="Bradley Hand ITC" panose="03070402050302030203" pitchFamily="66" charset="0"/>
              </a:rPr>
              <a:t>Assistance</a:t>
            </a:r>
            <a:endParaRPr lang="en-US" sz="3200" b="1" dirty="0">
              <a:latin typeface="Bradley Hand ITC" panose="03070402050302030203" pitchFamily="66" charset="0"/>
            </a:endParaRPr>
          </a:p>
        </p:txBody>
      </p:sp>
    </p:spTree>
    <p:extLst>
      <p:ext uri="{BB962C8B-B14F-4D97-AF65-F5344CB8AC3E}">
        <p14:creationId xmlns:p14="http://schemas.microsoft.com/office/powerpoint/2010/main" val="12334881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26024E"/>
                </a:solidFill>
              </a:rPr>
              <a:t>Reemployment Assistance Fraud</a:t>
            </a:r>
            <a:endParaRPr lang="en-US" dirty="0">
              <a:solidFill>
                <a:srgbClr val="26024E"/>
              </a:solidFill>
            </a:endParaRPr>
          </a:p>
        </p:txBody>
      </p:sp>
      <p:sp>
        <p:nvSpPr>
          <p:cNvPr id="3" name="Content Placeholder 2"/>
          <p:cNvSpPr>
            <a:spLocks noGrp="1"/>
          </p:cNvSpPr>
          <p:nvPr>
            <p:ph idx="1"/>
          </p:nvPr>
        </p:nvSpPr>
        <p:spPr>
          <a:xfrm>
            <a:off x="851240" y="1828800"/>
            <a:ext cx="4939960" cy="4023360"/>
          </a:xfrm>
        </p:spPr>
        <p:txBody>
          <a:bodyPr>
            <a:normAutofit fontScale="92500" lnSpcReduction="10000"/>
          </a:bodyPr>
          <a:lstStyle/>
          <a:p>
            <a:pPr marL="292608" lvl="1" indent="0">
              <a:buNone/>
              <a:defRPr/>
            </a:pPr>
            <a:r>
              <a:rPr lang="en-US" sz="2200" b="1" dirty="0">
                <a:solidFill>
                  <a:srgbClr val="26024E"/>
                </a:solidFill>
                <a:cs typeface="Times New Roman" panose="02020603050405020304" pitchFamily="18" charset="0"/>
              </a:rPr>
              <a:t>Felonies</a:t>
            </a:r>
          </a:p>
          <a:p>
            <a:pPr marL="902208" lvl="1" indent="-609600">
              <a:buClr>
                <a:srgbClr val="69A020"/>
              </a:buClr>
              <a:buFont typeface="Wingdings" pitchFamily="2" charset="2"/>
              <a:buChar char="Ø"/>
              <a:defRPr/>
            </a:pPr>
            <a:r>
              <a:rPr lang="en-US" sz="2200" dirty="0">
                <a:solidFill>
                  <a:srgbClr val="26024E"/>
                </a:solidFill>
                <a:cs typeface="Times New Roman" panose="02020603050405020304" pitchFamily="18" charset="0"/>
              </a:rPr>
              <a:t>A false statement or knowing omission of fact by a claimant or </a:t>
            </a:r>
            <a:r>
              <a:rPr lang="en-US" sz="2200" dirty="0" smtClean="0">
                <a:solidFill>
                  <a:srgbClr val="26024E"/>
                </a:solidFill>
                <a:cs typeface="Times New Roman" panose="02020603050405020304" pitchFamily="18" charset="0"/>
              </a:rPr>
              <a:t>employer</a:t>
            </a:r>
            <a:endParaRPr lang="en-US" sz="2200" dirty="0">
              <a:solidFill>
                <a:srgbClr val="26024E"/>
              </a:solidFill>
              <a:cs typeface="Times New Roman" panose="02020603050405020304" pitchFamily="18" charset="0"/>
            </a:endParaRPr>
          </a:p>
          <a:p>
            <a:pPr marL="902208" lvl="1" indent="-609600">
              <a:buClr>
                <a:srgbClr val="69A020"/>
              </a:buClr>
              <a:buFont typeface="Wingdings" pitchFamily="2" charset="2"/>
              <a:buChar char="Ø"/>
              <a:defRPr/>
            </a:pPr>
            <a:r>
              <a:rPr lang="en-US" sz="2200" dirty="0">
                <a:solidFill>
                  <a:srgbClr val="26024E"/>
                </a:solidFill>
                <a:cs typeface="Times New Roman" panose="02020603050405020304" pitchFamily="18" charset="0"/>
              </a:rPr>
              <a:t>Establishing a fictitious employing unit to receive </a:t>
            </a:r>
            <a:r>
              <a:rPr lang="en-US" sz="2200" dirty="0" smtClean="0">
                <a:solidFill>
                  <a:srgbClr val="26024E"/>
                </a:solidFill>
                <a:cs typeface="Times New Roman" panose="02020603050405020304" pitchFamily="18" charset="0"/>
              </a:rPr>
              <a:t>benefits</a:t>
            </a:r>
            <a:endParaRPr lang="en-US" sz="2200" dirty="0">
              <a:solidFill>
                <a:srgbClr val="26024E"/>
              </a:solidFill>
              <a:cs typeface="Times New Roman" panose="02020603050405020304" pitchFamily="18" charset="0"/>
            </a:endParaRPr>
          </a:p>
          <a:p>
            <a:pPr marL="292608" lvl="1" indent="0">
              <a:buClr>
                <a:srgbClr val="69A020"/>
              </a:buClr>
              <a:buNone/>
              <a:defRPr/>
            </a:pPr>
            <a:r>
              <a:rPr lang="en-US" sz="2200" dirty="0">
                <a:solidFill>
                  <a:srgbClr val="26024E"/>
                </a:solidFill>
                <a:cs typeface="Times New Roman" panose="02020603050405020304" pitchFamily="18" charset="0"/>
              </a:rPr>
              <a:t> </a:t>
            </a:r>
            <a:r>
              <a:rPr lang="en-US" sz="2200" b="1" dirty="0">
                <a:solidFill>
                  <a:srgbClr val="26024E"/>
                </a:solidFill>
                <a:cs typeface="Times New Roman" panose="02020603050405020304" pitchFamily="18" charset="0"/>
              </a:rPr>
              <a:t>Misdemeanor</a:t>
            </a:r>
          </a:p>
          <a:p>
            <a:pPr marL="902208" lvl="1" indent="-609600">
              <a:buClr>
                <a:srgbClr val="69A020"/>
              </a:buClr>
              <a:buFont typeface="Wingdings" pitchFamily="2" charset="2"/>
              <a:buChar char="Ø"/>
              <a:defRPr/>
            </a:pPr>
            <a:r>
              <a:rPr lang="en-US" sz="2200" dirty="0">
                <a:solidFill>
                  <a:srgbClr val="26024E"/>
                </a:solidFill>
                <a:cs typeface="Times New Roman" panose="02020603050405020304" pitchFamily="18" charset="0"/>
              </a:rPr>
              <a:t>Employer’s failure to furnish required reports or records or refusal to make required </a:t>
            </a:r>
            <a:r>
              <a:rPr lang="en-US" sz="2200" dirty="0" smtClean="0">
                <a:solidFill>
                  <a:srgbClr val="26024E"/>
                </a:solidFill>
                <a:cs typeface="Times New Roman" panose="02020603050405020304" pitchFamily="18" charset="0"/>
              </a:rPr>
              <a:t>payments</a:t>
            </a:r>
          </a:p>
          <a:p>
            <a:pPr marL="292608" lvl="1" indent="0">
              <a:buClr>
                <a:srgbClr val="69A020"/>
              </a:buClr>
              <a:buNone/>
              <a:defRPr/>
            </a:pPr>
            <a:r>
              <a:rPr lang="en-US" sz="2200" b="1" dirty="0">
                <a:solidFill>
                  <a:srgbClr val="26024E"/>
                </a:solidFill>
                <a:cs typeface="Times New Roman" panose="02020603050405020304" pitchFamily="18" charset="0"/>
              </a:rPr>
              <a:t>Penalty</a:t>
            </a:r>
          </a:p>
          <a:p>
            <a:pPr marL="902208" lvl="1" indent="-609600">
              <a:buClr>
                <a:srgbClr val="69A020"/>
              </a:buClr>
              <a:buFont typeface="Wingdings" pitchFamily="2" charset="2"/>
              <a:buChar char="Ø"/>
              <a:defRPr/>
            </a:pPr>
            <a:r>
              <a:rPr lang="en-US" sz="2200" dirty="0">
                <a:solidFill>
                  <a:srgbClr val="26024E"/>
                </a:solidFill>
                <a:cs typeface="Times New Roman" panose="02020603050405020304" pitchFamily="18" charset="0"/>
              </a:rPr>
              <a:t>Disqualification.  And as of 2013, 15% penalty added to repayment of benefits received by fraud.</a:t>
            </a:r>
          </a:p>
          <a:p>
            <a:pPr marL="201168" lvl="1" indent="0">
              <a:buNone/>
            </a:pPr>
            <a:endParaRPr lang="en-US" sz="2200" b="1" dirty="0"/>
          </a:p>
        </p:txBody>
      </p:sp>
      <p:pic>
        <p:nvPicPr>
          <p:cNvPr id="4"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840" y="1807628"/>
            <a:ext cx="3373972" cy="337397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5638799"/>
            <a:ext cx="567263" cy="567263"/>
          </a:xfrm>
          <a:prstGeom prst="rect">
            <a:avLst/>
          </a:prstGeom>
        </p:spPr>
      </p:pic>
      <p:sp>
        <p:nvSpPr>
          <p:cNvPr id="6" name="Rectangle 5"/>
          <p:cNvSpPr/>
          <p:nvPr/>
        </p:nvSpPr>
        <p:spPr>
          <a:xfrm>
            <a:off x="1447800" y="5799319"/>
            <a:ext cx="4572000" cy="246221"/>
          </a:xfrm>
          <a:prstGeom prst="rect">
            <a:avLst/>
          </a:prstGeom>
        </p:spPr>
        <p:txBody>
          <a:bodyPr>
            <a:spAutoFit/>
          </a:bodyPr>
          <a:lstStyle/>
          <a:p>
            <a:r>
              <a:rPr lang="en-US" sz="1000" dirty="0">
                <a:solidFill>
                  <a:srgbClr val="26024E"/>
                </a:solidFill>
                <a:latin typeface="+mj-lt"/>
                <a:cs typeface="Times New Roman" panose="02020603050405020304" pitchFamily="18" charset="0"/>
              </a:rPr>
              <a:t>REEMPLOYMENT ASSISTANCE APPEALS COMMISSION</a:t>
            </a:r>
            <a:endParaRPr lang="en-US" sz="1000" dirty="0">
              <a:latin typeface="+mj-lt"/>
              <a:cs typeface="Times New Roman" panose="02020603050405020304" pitchFamily="18" charset="0"/>
            </a:endParaRPr>
          </a:p>
        </p:txBody>
      </p:sp>
    </p:spTree>
    <p:extLst>
      <p:ext uri="{BB962C8B-B14F-4D97-AF65-F5344CB8AC3E}">
        <p14:creationId xmlns:p14="http://schemas.microsoft.com/office/powerpoint/2010/main" val="41867911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281" y="300414"/>
            <a:ext cx="7543800" cy="1450757"/>
          </a:xfrm>
        </p:spPr>
        <p:txBody>
          <a:bodyPr>
            <a:normAutofit/>
          </a:bodyPr>
          <a:lstStyle/>
          <a:p>
            <a:r>
              <a:rPr lang="en-US" sz="4400" b="1" dirty="0" smtClean="0">
                <a:solidFill>
                  <a:srgbClr val="26024E"/>
                </a:solidFill>
                <a:cs typeface="Times New Roman" panose="02020603050405020304" pitchFamily="18" charset="0"/>
              </a:rPr>
              <a:t>Discharges for Misconduct</a:t>
            </a:r>
            <a:endParaRPr lang="en-US" sz="4400" b="1" dirty="0">
              <a:solidFill>
                <a:srgbClr val="26024E"/>
              </a:solidFill>
              <a:cs typeface="Times New Roman" panose="02020603050405020304" pitchFamily="18" charset="0"/>
            </a:endParaRPr>
          </a:p>
        </p:txBody>
      </p:sp>
      <p:sp>
        <p:nvSpPr>
          <p:cNvPr id="3" name="Content Placeholder 2"/>
          <p:cNvSpPr>
            <a:spLocks noGrp="1"/>
          </p:cNvSpPr>
          <p:nvPr>
            <p:ph idx="1"/>
          </p:nvPr>
        </p:nvSpPr>
        <p:spPr>
          <a:xfrm>
            <a:off x="822960" y="1845734"/>
            <a:ext cx="7635240" cy="4023360"/>
          </a:xfrm>
        </p:spPr>
        <p:txBody>
          <a:bodyPr>
            <a:normAutofit/>
          </a:bodyPr>
          <a:lstStyle/>
          <a:p>
            <a:pPr marL="682625" lvl="1" indent="-628650">
              <a:buFont typeface="Wingdings" pitchFamily="2" charset="2"/>
              <a:buChar char="Ø"/>
              <a:defRPr/>
            </a:pPr>
            <a:r>
              <a:rPr lang="en-US" sz="2200" dirty="0" smtClean="0">
                <a:solidFill>
                  <a:srgbClr val="26024E"/>
                </a:solidFill>
                <a:cs typeface="Times New Roman" panose="02020603050405020304" pitchFamily="18" charset="0"/>
              </a:rPr>
              <a:t>The </a:t>
            </a:r>
            <a:r>
              <a:rPr lang="en-US" sz="2200" dirty="0">
                <a:solidFill>
                  <a:srgbClr val="26024E"/>
                </a:solidFill>
                <a:cs typeface="Times New Roman" panose="02020603050405020304" pitchFamily="18" charset="0"/>
              </a:rPr>
              <a:t>burden of proving misconduct rests with the employer.</a:t>
            </a:r>
          </a:p>
          <a:p>
            <a:pPr marL="682625" lvl="1" indent="-628650">
              <a:buFont typeface="Wingdings" pitchFamily="2" charset="2"/>
              <a:buChar char="Ø"/>
              <a:defRPr/>
            </a:pPr>
            <a:r>
              <a:rPr lang="en-US" sz="2200" dirty="0" smtClean="0">
                <a:solidFill>
                  <a:srgbClr val="26024E"/>
                </a:solidFill>
                <a:cs typeface="Times New Roman" panose="02020603050405020304" pitchFamily="18" charset="0"/>
              </a:rPr>
              <a:t>Misconduct </a:t>
            </a:r>
            <a:r>
              <a:rPr lang="en-US" sz="2200" dirty="0">
                <a:solidFill>
                  <a:srgbClr val="26024E"/>
                </a:solidFill>
                <a:cs typeface="Times New Roman" panose="02020603050405020304" pitchFamily="18" charset="0"/>
              </a:rPr>
              <a:t>definition was substantially changed in </a:t>
            </a:r>
            <a:r>
              <a:rPr lang="en-US" sz="2200" b="1" dirty="0">
                <a:solidFill>
                  <a:srgbClr val="26024E"/>
                </a:solidFill>
                <a:cs typeface="Times New Roman" panose="02020603050405020304" pitchFamily="18" charset="0"/>
              </a:rPr>
              <a:t>2011 (bold) </a:t>
            </a:r>
            <a:r>
              <a:rPr lang="en-US" sz="2200" dirty="0">
                <a:solidFill>
                  <a:srgbClr val="26024E"/>
                </a:solidFill>
                <a:cs typeface="Times New Roman" panose="02020603050405020304" pitchFamily="18" charset="0"/>
              </a:rPr>
              <a:t>and </a:t>
            </a:r>
            <a:r>
              <a:rPr lang="en-US" sz="2200" i="1" dirty="0">
                <a:solidFill>
                  <a:srgbClr val="26024E"/>
                </a:solidFill>
                <a:cs typeface="Times New Roman" panose="02020603050405020304" pitchFamily="18" charset="0"/>
              </a:rPr>
              <a:t>2013 (italics</a:t>
            </a:r>
            <a:r>
              <a:rPr lang="en-US" sz="2200" i="1" dirty="0" smtClean="0">
                <a:solidFill>
                  <a:srgbClr val="26024E"/>
                </a:solidFill>
                <a:cs typeface="Times New Roman" panose="02020603050405020304" pitchFamily="18" charset="0"/>
              </a:rPr>
              <a: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5638799"/>
            <a:ext cx="567263" cy="567263"/>
          </a:xfrm>
          <a:prstGeom prst="rect">
            <a:avLst/>
          </a:prstGeom>
        </p:spPr>
      </p:pic>
      <p:sp>
        <p:nvSpPr>
          <p:cNvPr id="5" name="Rectangle 4"/>
          <p:cNvSpPr/>
          <p:nvPr/>
        </p:nvSpPr>
        <p:spPr>
          <a:xfrm>
            <a:off x="1329263" y="5750466"/>
            <a:ext cx="4572000" cy="369332"/>
          </a:xfrm>
          <a:prstGeom prst="rect">
            <a:avLst/>
          </a:prstGeom>
        </p:spPr>
        <p:txBody>
          <a:bodyPr>
            <a:spAutoFit/>
          </a:bodyPr>
          <a:lstStyle/>
          <a:p>
            <a:r>
              <a:rPr lang="en-US" dirty="0">
                <a:latin typeface="+mj-lt"/>
              </a:rPr>
              <a:t> </a:t>
            </a:r>
            <a:r>
              <a:rPr lang="en-US" sz="1000" dirty="0">
                <a:solidFill>
                  <a:srgbClr val="26024E"/>
                </a:solidFill>
                <a:latin typeface="+mj-lt"/>
                <a:cs typeface="Times New Roman" panose="02020603050405020304" pitchFamily="18" charset="0"/>
              </a:rPr>
              <a:t>REEMPLOYMENT ASSISTANCE APPEALS COMMISSION</a:t>
            </a:r>
          </a:p>
        </p:txBody>
      </p:sp>
      <p:sp>
        <p:nvSpPr>
          <p:cNvPr id="9" name="TextBox 8"/>
          <p:cNvSpPr txBox="1"/>
          <p:nvPr/>
        </p:nvSpPr>
        <p:spPr>
          <a:xfrm>
            <a:off x="762000" y="2819400"/>
            <a:ext cx="3810000" cy="3139321"/>
          </a:xfrm>
          <a:prstGeom prst="rect">
            <a:avLst/>
          </a:prstGeom>
          <a:noFill/>
        </p:spPr>
        <p:txBody>
          <a:bodyPr wrap="square" rtlCol="0">
            <a:spAutoFit/>
          </a:bodyPr>
          <a:lstStyle/>
          <a:p>
            <a:pPr marL="682625" lvl="1" indent="-628650">
              <a:buClr>
                <a:schemeClr val="accent1"/>
              </a:buClr>
              <a:buFont typeface="Wingdings" pitchFamily="2" charset="2"/>
              <a:buChar char="Ø"/>
              <a:defRPr/>
            </a:pPr>
            <a:r>
              <a:rPr lang="en-US" sz="2200" dirty="0">
                <a:solidFill>
                  <a:srgbClr val="26024E"/>
                </a:solidFill>
                <a:cs typeface="Times New Roman" panose="02020603050405020304" pitchFamily="18" charset="0"/>
              </a:rPr>
              <a:t>Misconduct, “irrespective of whether the misconduct occurs at the workplace or during working hours, includes, but is not limited to, the following, which may not be construed in </a:t>
            </a:r>
            <a:r>
              <a:rPr lang="en-US" sz="2200" dirty="0" err="1">
                <a:solidFill>
                  <a:srgbClr val="26024E"/>
                </a:solidFill>
                <a:cs typeface="Times New Roman" panose="02020603050405020304" pitchFamily="18" charset="0"/>
              </a:rPr>
              <a:t>pari</a:t>
            </a:r>
            <a:r>
              <a:rPr lang="en-US" sz="2200" dirty="0">
                <a:solidFill>
                  <a:srgbClr val="26024E"/>
                </a:solidFill>
                <a:cs typeface="Times New Roman" panose="02020603050405020304" pitchFamily="18" charset="0"/>
              </a:rPr>
              <a:t> </a:t>
            </a:r>
            <a:r>
              <a:rPr lang="en-US" sz="2200" dirty="0" err="1">
                <a:solidFill>
                  <a:srgbClr val="26024E"/>
                </a:solidFill>
                <a:cs typeface="Times New Roman" panose="02020603050405020304" pitchFamily="18" charset="0"/>
              </a:rPr>
              <a:t>materia</a:t>
            </a:r>
            <a:r>
              <a:rPr lang="en-US" sz="2200" dirty="0">
                <a:solidFill>
                  <a:srgbClr val="26024E"/>
                </a:solidFill>
                <a:cs typeface="Times New Roman" panose="02020603050405020304" pitchFamily="18" charset="0"/>
              </a:rPr>
              <a:t> with each other”</a:t>
            </a:r>
            <a:endParaRPr lang="en-US" sz="2000" dirty="0">
              <a:solidFill>
                <a:srgbClr val="26024E"/>
              </a:solidFill>
              <a:cs typeface="Times New Roman" panose="02020603050405020304" pitchFamily="18"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9018" y="3040298"/>
            <a:ext cx="4515076" cy="2582623"/>
          </a:xfrm>
          <a:prstGeom prst="rect">
            <a:avLst/>
          </a:prstGeom>
        </p:spPr>
      </p:pic>
    </p:spTree>
    <p:extLst>
      <p:ext uri="{BB962C8B-B14F-4D97-AF65-F5344CB8AC3E}">
        <p14:creationId xmlns:p14="http://schemas.microsoft.com/office/powerpoint/2010/main" val="27700132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724" y="401013"/>
            <a:ext cx="7543800" cy="1450757"/>
          </a:xfrm>
        </p:spPr>
        <p:txBody>
          <a:bodyPr>
            <a:normAutofit/>
          </a:bodyPr>
          <a:lstStyle/>
          <a:p>
            <a:r>
              <a:rPr lang="en-US" sz="4400" b="1" dirty="0" smtClean="0">
                <a:solidFill>
                  <a:srgbClr val="26024E"/>
                </a:solidFill>
                <a:cs typeface="Times New Roman" panose="02020603050405020304" pitchFamily="18" charset="0"/>
              </a:rPr>
              <a:t>Misconduct (continued)</a:t>
            </a:r>
            <a:endParaRPr lang="en-US" sz="4400" dirty="0">
              <a:solidFill>
                <a:srgbClr val="26024E"/>
              </a:solidFill>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10000"/>
          </a:bodyPr>
          <a:lstStyle/>
          <a:p>
            <a:pPr marL="508000" indent="-508000">
              <a:lnSpc>
                <a:spcPct val="120000"/>
              </a:lnSpc>
              <a:spcBef>
                <a:spcPts val="0"/>
              </a:spcBef>
              <a:spcAft>
                <a:spcPts val="0"/>
              </a:spcAft>
              <a:buNone/>
              <a:defRPr/>
            </a:pPr>
            <a:r>
              <a:rPr lang="en-US" dirty="0" smtClean="0">
                <a:solidFill>
                  <a:srgbClr val="26024E"/>
                </a:solidFill>
                <a:cs typeface="Times New Roman" panose="02020603050405020304" pitchFamily="18" charset="0"/>
              </a:rPr>
              <a:t>(a)   Conduct demonstrating a </a:t>
            </a:r>
            <a:r>
              <a:rPr lang="en-US" b="1" dirty="0" smtClean="0">
                <a:solidFill>
                  <a:srgbClr val="26024E"/>
                </a:solidFill>
                <a:cs typeface="Times New Roman" panose="02020603050405020304" pitchFamily="18" charset="0"/>
              </a:rPr>
              <a:t>conscious</a:t>
            </a:r>
            <a:r>
              <a:rPr lang="en-US" b="1" i="1" dirty="0" smtClean="0">
                <a:solidFill>
                  <a:srgbClr val="26024E"/>
                </a:solidFill>
                <a:cs typeface="Times New Roman" panose="02020603050405020304" pitchFamily="18" charset="0"/>
              </a:rPr>
              <a:t> </a:t>
            </a:r>
            <a:r>
              <a:rPr lang="en-US" b="1" dirty="0" smtClean="0">
                <a:solidFill>
                  <a:srgbClr val="26024E"/>
                </a:solidFill>
                <a:cs typeface="Times New Roman" panose="02020603050405020304" pitchFamily="18" charset="0"/>
              </a:rPr>
              <a:t>disregard </a:t>
            </a:r>
            <a:r>
              <a:rPr lang="en-US" dirty="0" smtClean="0">
                <a:solidFill>
                  <a:srgbClr val="26024E"/>
                </a:solidFill>
                <a:cs typeface="Times New Roman" panose="02020603050405020304" pitchFamily="18" charset="0"/>
              </a:rPr>
              <a:t>of an employer's interests and found to be a deliberate violation or disregard of the reasonable standards of behavior which the employer expects of his or her employee.  </a:t>
            </a:r>
          </a:p>
          <a:p>
            <a:pPr marL="508000" indent="-508000">
              <a:lnSpc>
                <a:spcPct val="120000"/>
              </a:lnSpc>
              <a:spcBef>
                <a:spcPts val="0"/>
              </a:spcBef>
              <a:spcAft>
                <a:spcPts val="0"/>
              </a:spcAft>
              <a:buNone/>
              <a:defRPr/>
            </a:pPr>
            <a:r>
              <a:rPr lang="en-US" i="1" dirty="0" smtClean="0">
                <a:solidFill>
                  <a:srgbClr val="26024E"/>
                </a:solidFill>
                <a:cs typeface="Times New Roman" panose="02020603050405020304" pitchFamily="18" charset="0"/>
              </a:rPr>
              <a:t>          Such </a:t>
            </a:r>
            <a:r>
              <a:rPr lang="en-US" i="1" dirty="0">
                <a:solidFill>
                  <a:srgbClr val="26024E"/>
                </a:solidFill>
                <a:cs typeface="Times New Roman" panose="02020603050405020304" pitchFamily="18" charset="0"/>
              </a:rPr>
              <a:t>conduct may include, but is not limited to, willful damage to </a:t>
            </a:r>
            <a:r>
              <a:rPr lang="en-US" i="1" dirty="0" smtClean="0">
                <a:solidFill>
                  <a:srgbClr val="26024E"/>
                </a:solidFill>
                <a:cs typeface="Times New Roman" panose="02020603050405020304" pitchFamily="18" charset="0"/>
              </a:rPr>
              <a:t>an employer’s </a:t>
            </a:r>
            <a:r>
              <a:rPr lang="en-US" i="1" dirty="0">
                <a:solidFill>
                  <a:srgbClr val="26024E"/>
                </a:solidFill>
                <a:cs typeface="Times New Roman" panose="02020603050405020304" pitchFamily="18" charset="0"/>
              </a:rPr>
              <a:t>property that results in damage of more than $50, or theft of </a:t>
            </a:r>
            <a:r>
              <a:rPr lang="en-US" i="1" dirty="0" smtClean="0">
                <a:solidFill>
                  <a:srgbClr val="26024E"/>
                </a:solidFill>
                <a:cs typeface="Times New Roman" panose="02020603050405020304" pitchFamily="18" charset="0"/>
              </a:rPr>
              <a:t>employer </a:t>
            </a:r>
            <a:r>
              <a:rPr lang="en-US" i="1" dirty="0">
                <a:solidFill>
                  <a:srgbClr val="26024E"/>
                </a:solidFill>
                <a:cs typeface="Times New Roman" panose="02020603050405020304" pitchFamily="18" charset="0"/>
              </a:rPr>
              <a:t>property or property of a customer or invitee of the employer</a:t>
            </a:r>
            <a:r>
              <a:rPr lang="en-US" i="1" dirty="0" smtClean="0">
                <a:solidFill>
                  <a:srgbClr val="26024E"/>
                </a:solidFill>
                <a:cs typeface="Times New Roman" panose="02020603050405020304" pitchFamily="18" charset="0"/>
              </a:rPr>
              <a:t>.</a:t>
            </a:r>
            <a:endParaRPr lang="en-US" i="1" dirty="0">
              <a:solidFill>
                <a:srgbClr val="26024E"/>
              </a:solidFill>
              <a:cs typeface="Times New Roman" panose="02020603050405020304" pitchFamily="18" charset="0"/>
            </a:endParaRPr>
          </a:p>
          <a:p>
            <a:pPr marL="508000" indent="-508000">
              <a:lnSpc>
                <a:spcPct val="120000"/>
              </a:lnSpc>
              <a:spcBef>
                <a:spcPts val="0"/>
              </a:spcBef>
              <a:spcAft>
                <a:spcPts val="0"/>
              </a:spcAft>
              <a:buNone/>
              <a:defRPr/>
            </a:pPr>
            <a:r>
              <a:rPr lang="en-US" sz="2100" dirty="0">
                <a:solidFill>
                  <a:srgbClr val="26024E"/>
                </a:solidFill>
                <a:cs typeface="Times New Roman" panose="02020603050405020304" pitchFamily="18" charset="0"/>
              </a:rPr>
              <a:t>(b)   Carelessness or negligence to a degree or recurrence that manifests culpability or wrongful intent, or shows an intentional and substantial disregard of the employer's interests or of the employee's duties and obligations to his or her employer.</a:t>
            </a:r>
          </a:p>
          <a:p>
            <a:pPr marL="0" indent="0">
              <a:lnSpc>
                <a:spcPct val="120000"/>
              </a:lnSpc>
              <a:spcBef>
                <a:spcPts val="0"/>
              </a:spcBef>
              <a:spcAft>
                <a:spcPts val="0"/>
              </a:spcAft>
              <a:buNone/>
            </a:pPr>
            <a:endParaRPr lang="en-US" dirty="0">
              <a:solidFill>
                <a:srgbClr val="26024E"/>
              </a:solidFill>
              <a:latin typeface="+mj-lt"/>
              <a:cs typeface="Times New Roman" panose="02020603050405020304" pitchFamily="18" charset="0"/>
            </a:endParaRPr>
          </a:p>
          <a:p>
            <a:endParaRPr lang="en-US" dirty="0">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5638799"/>
            <a:ext cx="567263" cy="567263"/>
          </a:xfrm>
          <a:prstGeom prst="rect">
            <a:avLst/>
          </a:prstGeom>
        </p:spPr>
      </p:pic>
      <p:sp>
        <p:nvSpPr>
          <p:cNvPr id="5" name="Rectangle 4"/>
          <p:cNvSpPr/>
          <p:nvPr/>
        </p:nvSpPr>
        <p:spPr>
          <a:xfrm>
            <a:off x="1329263" y="5750466"/>
            <a:ext cx="4572000" cy="369332"/>
          </a:xfrm>
          <a:prstGeom prst="rect">
            <a:avLst/>
          </a:prstGeom>
        </p:spPr>
        <p:txBody>
          <a:bodyPr>
            <a:spAutoFit/>
          </a:bodyPr>
          <a:lstStyle/>
          <a:p>
            <a:r>
              <a:rPr lang="en-US" dirty="0">
                <a:latin typeface="+mj-lt"/>
              </a:rPr>
              <a:t> </a:t>
            </a:r>
            <a:r>
              <a:rPr lang="en-US" sz="1000" dirty="0">
                <a:solidFill>
                  <a:srgbClr val="26024E"/>
                </a:solidFill>
                <a:latin typeface="+mj-lt"/>
                <a:cs typeface="Times New Roman" panose="02020603050405020304" pitchFamily="18" charset="0"/>
              </a:rPr>
              <a:t>REEMPLOYMENT ASSISTANCE APPEALS COMMISSION</a:t>
            </a:r>
          </a:p>
        </p:txBody>
      </p:sp>
    </p:spTree>
    <p:extLst>
      <p:ext uri="{BB962C8B-B14F-4D97-AF65-F5344CB8AC3E}">
        <p14:creationId xmlns:p14="http://schemas.microsoft.com/office/powerpoint/2010/main" val="19022269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59" y="394977"/>
            <a:ext cx="7543800" cy="1450757"/>
          </a:xfrm>
        </p:spPr>
        <p:txBody>
          <a:bodyPr>
            <a:normAutofit/>
          </a:bodyPr>
          <a:lstStyle/>
          <a:p>
            <a:r>
              <a:rPr lang="en-US" sz="4400" b="1" dirty="0" smtClean="0">
                <a:solidFill>
                  <a:srgbClr val="26024E"/>
                </a:solidFill>
                <a:cs typeface="Times New Roman" panose="02020603050405020304" pitchFamily="18" charset="0"/>
              </a:rPr>
              <a:t>Misconduct (continued)</a:t>
            </a:r>
            <a:endParaRPr lang="en-US" sz="4400" dirty="0">
              <a:solidFill>
                <a:srgbClr val="26024E"/>
              </a:solidFill>
              <a:cs typeface="Times New Roman" panose="02020603050405020304" pitchFamily="18" charset="0"/>
            </a:endParaRPr>
          </a:p>
        </p:txBody>
      </p:sp>
      <p:sp>
        <p:nvSpPr>
          <p:cNvPr id="3" name="Content Placeholder 2"/>
          <p:cNvSpPr>
            <a:spLocks noGrp="1"/>
          </p:cNvSpPr>
          <p:nvPr>
            <p:ph idx="1"/>
          </p:nvPr>
        </p:nvSpPr>
        <p:spPr>
          <a:xfrm>
            <a:off x="822959" y="1767840"/>
            <a:ext cx="7543801" cy="4023360"/>
          </a:xfrm>
        </p:spPr>
        <p:txBody>
          <a:bodyPr>
            <a:normAutofit/>
          </a:bodyPr>
          <a:lstStyle/>
          <a:p>
            <a:pPr marL="457200" indent="-457200">
              <a:lnSpc>
                <a:spcPct val="100000"/>
              </a:lnSpc>
              <a:spcBef>
                <a:spcPts val="0"/>
              </a:spcBef>
              <a:spcAft>
                <a:spcPts val="0"/>
              </a:spcAft>
              <a:buClr>
                <a:srgbClr val="26024E"/>
              </a:buClr>
              <a:buAutoNum type="alphaLcParenBoth" startAt="3"/>
            </a:pPr>
            <a:r>
              <a:rPr lang="en-US" sz="2200" b="1" dirty="0" smtClean="0">
                <a:solidFill>
                  <a:srgbClr val="26024E"/>
                </a:solidFill>
                <a:cs typeface="Times New Roman" panose="02020603050405020304" pitchFamily="18" charset="0"/>
              </a:rPr>
              <a:t>Chronic </a:t>
            </a:r>
            <a:r>
              <a:rPr lang="en-US" sz="2200" b="1" dirty="0">
                <a:solidFill>
                  <a:srgbClr val="26024E"/>
                </a:solidFill>
                <a:cs typeface="Times New Roman" panose="02020603050405020304" pitchFamily="18" charset="0"/>
              </a:rPr>
              <a:t>absenteeism or tardiness in deliberate violation of a known policy of the employer </a:t>
            </a:r>
            <a:r>
              <a:rPr lang="en-US" sz="2200" b="1" u="sng" dirty="0">
                <a:solidFill>
                  <a:srgbClr val="26024E"/>
                </a:solidFill>
                <a:cs typeface="Times New Roman" panose="02020603050405020304" pitchFamily="18" charset="0"/>
              </a:rPr>
              <a:t>or</a:t>
            </a:r>
            <a:r>
              <a:rPr lang="en-US" sz="2200" b="1" dirty="0">
                <a:solidFill>
                  <a:srgbClr val="26024E"/>
                </a:solidFill>
                <a:cs typeface="Times New Roman" panose="02020603050405020304" pitchFamily="18" charset="0"/>
              </a:rPr>
              <a:t> one or more unapproved absences following a written reprimand or warning relating to more than one unapproved absence. </a:t>
            </a:r>
          </a:p>
          <a:p>
            <a:pPr marL="457200" indent="-457200">
              <a:lnSpc>
                <a:spcPct val="100000"/>
              </a:lnSpc>
              <a:spcBef>
                <a:spcPts val="0"/>
              </a:spcBef>
              <a:spcAft>
                <a:spcPts val="0"/>
              </a:spcAft>
              <a:buClr>
                <a:srgbClr val="26024E"/>
              </a:buClr>
              <a:buFont typeface="Calibri" panose="020F0502020204030204" pitchFamily="34" charset="0"/>
              <a:buAutoNum type="alphaLcParenBoth" startAt="3"/>
            </a:pPr>
            <a:r>
              <a:rPr lang="en-US" sz="2200" b="1" dirty="0" smtClean="0">
                <a:solidFill>
                  <a:srgbClr val="26024E"/>
                </a:solidFill>
                <a:cs typeface="Times New Roman" panose="02020603050405020304" pitchFamily="18" charset="0"/>
              </a:rPr>
              <a:t>A </a:t>
            </a:r>
            <a:r>
              <a:rPr lang="en-US" sz="2200" b="1" dirty="0">
                <a:solidFill>
                  <a:srgbClr val="26024E"/>
                </a:solidFill>
                <a:cs typeface="Times New Roman" panose="02020603050405020304" pitchFamily="18" charset="0"/>
              </a:rPr>
              <a:t>willful and deliberate violation of a standard or regulation of this state by an employee of an employer licensed or certified by this state, which violation would cause the employer to be sanctioned or have its license or certification suspended by this state. </a:t>
            </a:r>
          </a:p>
          <a:p>
            <a:pPr marL="457200" indent="-457200">
              <a:lnSpc>
                <a:spcPct val="100000"/>
              </a:lnSpc>
              <a:spcBef>
                <a:spcPts val="0"/>
              </a:spcBef>
              <a:spcAft>
                <a:spcPts val="0"/>
              </a:spcAft>
              <a:buAutoNum type="alphaLcParenBoth" startAt="3"/>
            </a:pPr>
            <a:endParaRPr lang="en-US" dirty="0">
              <a:solidFill>
                <a:srgbClr val="26024E"/>
              </a:solidFill>
              <a:cs typeface="Times New Roman" panose="02020603050405020304" pitchFamily="18" charset="0"/>
            </a:endParaRPr>
          </a:p>
          <a:p>
            <a:pPr marL="0" indent="0">
              <a:lnSpc>
                <a:spcPct val="100000"/>
              </a:lnSpc>
              <a:spcBef>
                <a:spcPts val="0"/>
              </a:spcBef>
              <a:spcAft>
                <a:spcPts val="0"/>
              </a:spcAft>
              <a:buNone/>
            </a:pPr>
            <a:endParaRPr lang="en-US" dirty="0">
              <a:solidFill>
                <a:srgbClr val="26024E"/>
              </a:solidFill>
              <a:latin typeface="+mj-lt"/>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5638799"/>
            <a:ext cx="567263" cy="567263"/>
          </a:xfrm>
          <a:prstGeom prst="rect">
            <a:avLst/>
          </a:prstGeom>
        </p:spPr>
      </p:pic>
      <p:sp>
        <p:nvSpPr>
          <p:cNvPr id="5" name="Rectangle 4"/>
          <p:cNvSpPr/>
          <p:nvPr/>
        </p:nvSpPr>
        <p:spPr>
          <a:xfrm>
            <a:off x="1329263" y="5750466"/>
            <a:ext cx="4572000" cy="369332"/>
          </a:xfrm>
          <a:prstGeom prst="rect">
            <a:avLst/>
          </a:prstGeom>
        </p:spPr>
        <p:txBody>
          <a:bodyPr>
            <a:spAutoFit/>
          </a:bodyPr>
          <a:lstStyle/>
          <a:p>
            <a:r>
              <a:rPr lang="en-US" dirty="0">
                <a:latin typeface="+mj-lt"/>
              </a:rPr>
              <a:t> </a:t>
            </a:r>
            <a:r>
              <a:rPr lang="en-US" sz="1000" dirty="0">
                <a:solidFill>
                  <a:srgbClr val="26024E"/>
                </a:solidFill>
                <a:latin typeface="+mj-lt"/>
                <a:cs typeface="Times New Roman" panose="02020603050405020304" pitchFamily="18" charset="0"/>
              </a:rPr>
              <a:t>REEMPLOYMENT ASSISTANCE APPEALS COMMISSION</a:t>
            </a:r>
          </a:p>
        </p:txBody>
      </p:sp>
    </p:spTree>
    <p:extLst>
      <p:ext uri="{BB962C8B-B14F-4D97-AF65-F5344CB8AC3E}">
        <p14:creationId xmlns:p14="http://schemas.microsoft.com/office/powerpoint/2010/main" val="56372911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Reemployment Assistance 101&amp;#x0D;&amp;#x0A;A Webinar Presentation to Florida Legal Services, Inc.&amp;quot;&quot;/&gt;&lt;property id=&quot;20307&quot; value=&quot;276&quot;/&gt;&lt;/object&gt;&lt;object type=&quot;3&quot; unique_id=&quot;10005&quot;&gt;&lt;property id=&quot;20148&quot; value=&quot;5&quot;/&gt;&lt;property id=&quot;20300&quot; value=&quot;Slide 2 - &amp;quot;&amp;#x0D;&amp;#x0A;Reemployment Assistance Appeals Process&amp;#x0D;&amp;#x0A;&amp;quot;&quot;/&gt;&lt;property id=&quot;20307&quot; value=&quot;257&quot;/&gt;&lt;/object&gt;&lt;object type=&quot;3&quot; unique_id=&quot;10006&quot;&gt;&lt;property id=&quot;20148&quot; value=&quot;5&quot;/&gt;&lt;property id=&quot;20300&quot; value=&quot;Slide 3 - &amp;quot;Reemployment Assistance Appeals Process (cont.)&amp;quot;&quot;/&gt;&lt;property id=&quot;20307&quot; value=&quot;258&quot;/&gt;&lt;/object&gt;&lt;object type=&quot;3&quot; unique_id=&quot;10007&quot;&gt;&lt;property id=&quot;20148&quot; value=&quot;5&quot;/&gt;&lt;property id=&quot;20300&quot; value=&quot;Slide 4 - &amp;quot;&amp;#x0D;&amp;#x0A;What is at Stake?&amp;#x0D;&amp;#x0A;&amp;quot;&quot;/&gt;&lt;property id=&quot;20307&quot; value=&quot;259&quot;/&gt;&lt;/object&gt;&lt;object type=&quot;3&quot; unique_id=&quot;10008&quot;&gt;&lt;property id=&quot;20148&quot; value=&quot;5&quot;/&gt;&lt;property id=&quot;20300&quot; value=&quot;Slide 5 - &amp;quot;Eligibility and Chargeability&amp;quot;&quot;/&gt;&lt;property id=&quot;20307&quot; value=&quot;260&quot;/&gt;&lt;/object&gt;&lt;object type=&quot;3&quot; unique_id=&quot;10009&quot;&gt;&lt;property id=&quot;20148&quot; value=&quot;5&quot;/&gt;&lt;property id=&quot;20300&quot; value=&quot;Slide 6 - &amp;quot;Exceptions to Chargeability When Benefits Are Payable&amp;quot;&quot;/&gt;&lt;property id=&quot;20307&quot; value=&quot;261&quot;/&gt;&lt;/object&gt;&lt;object type=&quot;3&quot; unique_id=&quot;10010&quot;&gt;&lt;property id=&quot;20148&quot; value=&quot;5&quot;/&gt;&lt;property id=&quot;20300&quot; value=&quot;Slide 7 - &amp;quot;Disqualifying Separations&amp;quot;&quot;/&gt;&lt;property id=&quot;20307&quot; value=&quot;262&quot;/&gt;&lt;/object&gt;&lt;object type=&quot;3&quot; unique_id=&quot;10011&quot;&gt;&lt;property id=&quot;20148&quot; value=&quot;5&quot;/&gt;&lt;property id=&quot;20300&quot; value=&quot;Slide 8 - &amp;quot;Claimant Quit&amp;quot;&quot;/&gt;&lt;property id=&quot;20307&quot; value=&quot;263&quot;/&gt;&lt;/object&gt;&lt;object type=&quot;3&quot; unique_id=&quot;10012&quot;&gt;&lt;property id=&quot;20148&quot; value=&quot;5&quot;/&gt;&lt;property id=&quot;20300&quot; value=&quot;Slide 9 - &amp;quot;Claimant Quit&amp;quot;&quot;/&gt;&lt;property id=&quot;20307&quot; value=&quot;264&quot;/&gt;&lt;/object&gt;&lt;object type=&quot;3&quot; unique_id=&quot;10013&quot;&gt;&lt;property id=&quot;20148&quot; value=&quot;5&quot;/&gt;&lt;property id=&quot;20300&quot; value=&quot;Slide 10 - &amp;quot;Claimant Quit&amp;quot;&quot;/&gt;&lt;property id=&quot;20307&quot; value=&quot;265&quot;/&gt;&lt;/object&gt;&lt;object type=&quot;3&quot; unique_id=&quot;10014&quot;&gt;&lt;property id=&quot;20148&quot; value=&quot;5&quot;/&gt;&lt;property id=&quot;20300&quot; value=&quot;Slide 11 - &amp;quot;Claimant Quit&amp;quot;&quot;/&gt;&lt;property id=&quot;20307&quot; value=&quot;266&quot;/&gt;&lt;/object&gt;&lt;object type=&quot;3&quot; unique_id=&quot;10015&quot;&gt;&lt;property id=&quot;20148&quot; value=&quot;5&quot;/&gt;&lt;property id=&quot;20300&quot; value=&quot;Slide 12 - &amp;quot;Separated Based on Misconduct&amp;#x0D;&amp;#x0A;Connected with Work&amp;quot;&quot;/&gt;&lt;property id=&quot;20307&quot; value=&quot;267&quot;/&gt;&lt;/object&gt;&lt;object type=&quot;3&quot; unique_id=&quot;10016&quot;&gt;&lt;property id=&quot;20148&quot; value=&quot;5&quot;/&gt;&lt;property id=&quot;20300&quot; value=&quot;Slide 13 - &amp;quot;Separated Based on Misconduct Connected with Work (cont.)&amp;quot;&quot;/&gt;&lt;property id=&quot;20307&quot; value=&quot;268&quot;/&gt;&lt;/object&gt;&lt;object type=&quot;3&quot; unique_id=&quot;10017&quot;&gt;&lt;property id=&quot;20148&quot; value=&quot;5&quot;/&gt;&lt;property id=&quot;20300&quot; value=&quot;Slide 14 - &amp;quot;Separated Based on Misconduct Connected with Work (cont.)&amp;quot;&quot;/&gt;&lt;property id=&quot;20307&quot; value=&quot;269&quot;/&gt;&lt;/object&gt;&lt;object type=&quot;3&quot; unique_id=&quot;10018&quot;&gt;&lt;property id=&quot;20148&quot; value=&quot;5&quot;/&gt;&lt;property id=&quot;20300&quot; value=&quot;Slide 15 - &amp;quot;Separated Based on Misconduct Connected with Work (cont.)&amp;quot;&quot;/&gt;&lt;property id=&quot;20307&quot; value=&quot;270&quot;/&gt;&lt;/object&gt;&lt;object type=&quot;3&quot; unique_id=&quot;10019&quot;&gt;&lt;property id=&quot;20148&quot; value=&quot;5&quot;/&gt;&lt;property id=&quot;20300&quot; value=&quot;Slide 16 - &amp;quot;Separated Based on Misconduct Connected with Work (cont.)&amp;quot;&quot;/&gt;&lt;property id=&quot;20307&quot; value=&quot;271&quot;/&gt;&lt;/object&gt;&lt;object type=&quot;3&quot; unique_id=&quot;10020&quot;&gt;&lt;property id=&quot;20148&quot; value=&quot;5&quot;/&gt;&lt;property id=&quot;20300&quot; value=&quot;Slide 17 - &amp;quot;Separated Based on Misconduct Connected with Work (cont.)&amp;quot;&quot;/&gt;&lt;property id=&quot;20307&quot; value=&quot;272&quot;/&gt;&lt;/object&gt;&lt;object type=&quot;3&quot; unique_id=&quot;10021&quot;&gt;&lt;property id=&quot;20148&quot; value=&quot;5&quot;/&gt;&lt;property id=&quot;20300&quot; value=&quot;Slide 18 - &amp;quot;Separated Based on Misconduct Connected with Work (cont.)&amp;quot;&quot;/&gt;&lt;property id=&quot;20307&quot; value=&quot;273&quot;/&gt;&lt;/object&gt;&lt;object type=&quot;3&quot; unique_id=&quot;10022&quot;&gt;&lt;property id=&quot;20148&quot; value=&quot;5&quot;/&gt;&lt;property id=&quot;20300&quot; value=&quot;Slide 19 - &amp;quot;A&amp;amp;A and Offer of Suitable Work&amp;quot;&quot;/&gt;&lt;property id=&quot;20307&quot; value=&quot;274&quot;/&gt;&lt;/object&gt;&lt;object type=&quot;3&quot; unique_id=&quot;10023&quot;&gt;&lt;property id=&quot;20148&quot; value=&quot;5&quot;/&gt;&lt;property id=&quot;20300&quot; value=&quot;Slide 20 - &amp;quot;Miscellania&amp;quot;&quot;/&gt;&lt;property id=&quot;20307&quot; value=&quot;275&quot;/&gt;&lt;/object&gt;&lt;object type=&quot;3&quot; unique_id=&quot;10024&quot;&gt;&lt;property id=&quot;20148&quot; value=&quot;5&quot;/&gt;&lt;property id=&quot;20300&quot; value=&quot;Slide 21 - &amp;quot;Recent Precedent - DCAs&amp;quot;&quot;/&gt;&lt;property id=&quot;20307&quot; value=&quot;286&quot;/&gt;&lt;/object&gt;&lt;object type=&quot;3&quot; unique_id=&quot;10025&quot;&gt;&lt;property id=&quot;20148&quot; value=&quot;5&quot;/&gt;&lt;property id=&quot;20300&quot; value=&quot;Slide 22 - &amp;quot;Recent Precedent – Commission&amp;#x0D;&amp;#x0A;(e) Cases&amp;quot;&quot;/&gt;&lt;property id=&quot;20307&quot; value=&quot;287&quot;/&gt;&lt;/object&gt;&lt;object type=&quot;3&quot; unique_id=&quot;10026&quot;&gt;&lt;property id=&quot;20148&quot; value=&quot;5&quot;/&gt;&lt;property id=&quot;20300&quot; value=&quot;Slide 23 - &amp;quot;Recent Precedent – Commission&amp;#x0D;&amp;#x0A;(e) Cases – Fair Enforcement&amp;quot;&quot;/&gt;&lt;property id=&quot;20307&quot; value=&quot;288&quot;/&gt;&lt;/object&gt;&lt;object type=&quot;3&quot; unique_id=&quot;10027&quot;&gt;&lt;property id=&quot;20148&quot; value=&quot;5&quot;/&gt;&lt;property id=&quot;20300&quot; value=&quot;Slide 24 - &amp;quot;Recent Precedent – Commission&amp;#x0D;&amp;#x0A;(c) Cases&amp;quot;&quot;/&gt;&lt;property id=&quot;20307&quot; value=&quot;289&quot;/&gt;&lt;/object&gt;&lt;object type=&quot;3&quot; unique_id=&quot;10028&quot;&gt;&lt;property id=&quot;20148&quot; value=&quot;5&quot;/&gt;&lt;property id=&quot;20300&quot; value=&quot;Slide 25&quot;/&gt;&lt;property id=&quot;20307&quot; value=&quot;290&quot;/&gt;&lt;/object&gt;&lt;object type=&quot;3&quot; unique_id=&quot;10029&quot;&gt;&lt;property id=&quot;20148&quot; value=&quot;5&quot;/&gt;&lt;property id=&quot;20300&quot; value=&quot;Slide 26&quot;/&gt;&lt;property id=&quot;20307&quot; value=&quot;291&quot;/&gt;&lt;/object&gt;&lt;object type=&quot;3&quot; unique_id=&quot;10030&quot;&gt;&lt;property id=&quot;20148&quot; value=&quot;5&quot;/&gt;&lt;property id=&quot;20300&quot; value=&quot;Slide 27&quot;/&gt;&lt;property id=&quot;20307&quot; value=&quot;292&quot;/&gt;&lt;/object&gt;&lt;object type=&quot;3&quot; unique_id=&quot;10031&quot;&gt;&lt;property id=&quot;20148&quot; value=&quot;5&quot;/&gt;&lt;property id=&quot;20300&quot; value=&quot;Slide 28&quot;/&gt;&lt;property id=&quot;20307&quot; value=&quot;293&quot;/&gt;&lt;/object&gt;&lt;object type=&quot;3&quot; unique_id=&quot;10032&quot;&gt;&lt;property id=&quot;20148&quot; value=&quot;5&quot;/&gt;&lt;property id=&quot;20300&quot; value=&quot;Slide 29&quot;/&gt;&lt;property id=&quot;20307&quot; value=&quot;294&quot;/&gt;&lt;/object&gt;&lt;object type=&quot;3&quot; unique_id=&quot;10033&quot;&gt;&lt;property id=&quot;20148&quot; value=&quot;5&quot;/&gt;&lt;property id=&quot;20300&quot; value=&quot;Slide 30&quot;/&gt;&lt;property id=&quot;20307&quot; value=&quot;295&quot;/&gt;&lt;/object&gt;&lt;object type=&quot;3&quot; unique_id=&quot;10034&quot;&gt;&lt;property id=&quot;20148&quot; value=&quot;5&quot;/&gt;&lt;property id=&quot;20300&quot; value=&quot;Slide 31&quot;/&gt;&lt;property id=&quot;20307&quot; value=&quot;296&quot;/&gt;&lt;/object&gt;&lt;object type=&quot;3&quot; unique_id=&quot;10035&quot;&gt;&lt;property id=&quot;20148&quot; value=&quot;5&quot;/&gt;&lt;property id=&quot;20300&quot; value=&quot;Slide 32&quot;/&gt;&lt;property id=&quot;20307&quot; value=&quot;297&quot;/&gt;&lt;/object&gt;&lt;object type=&quot;3&quot; unique_id=&quot;10036&quot;&gt;&lt;property id=&quot;20148&quot; value=&quot;5&quot;/&gt;&lt;property id=&quot;20300&quot; value=&quot;Slide 33&quot;/&gt;&lt;property id=&quot;20307&quot; value=&quot;298&quot;/&gt;&lt;/object&gt;&lt;object type=&quot;3&quot; unique_id=&quot;10037&quot;&gt;&lt;property id=&quot;20148&quot; value=&quot;5&quot;/&gt;&lt;property id=&quot;20300&quot; value=&quot;Slide 34&quot;/&gt;&lt;property id=&quot;20307&quot; value=&quot;299&quot;/&gt;&lt;/object&gt;&lt;/object&gt;&lt;/object&gt;&lt;/database&gt;"/>
  <p:tag name="SECTOMILLISECCONVERTED" val="1"/>
</p:tagLst>
</file>

<file path=ppt/theme/theme1.xml><?xml version="1.0" encoding="utf-8"?>
<a:theme xmlns:a="http://schemas.openxmlformats.org/drawingml/2006/main" name="Retrospect">
  <a:themeElements>
    <a:clrScheme name="Custom 4">
      <a:dk1>
        <a:sysClr val="windowText" lastClr="000000"/>
      </a:dk1>
      <a:lt1>
        <a:sysClr val="window" lastClr="FFFFFF"/>
      </a:lt1>
      <a:dk2>
        <a:srgbClr val="373545"/>
      </a:dk2>
      <a:lt2>
        <a:srgbClr val="DCD8DC"/>
      </a:lt2>
      <a:accent1>
        <a:srgbClr val="69A020"/>
      </a:accent1>
      <a:accent2>
        <a:srgbClr val="16025E"/>
      </a:accent2>
      <a:accent3>
        <a:srgbClr val="5D739A"/>
      </a:accent3>
      <a:accent4>
        <a:srgbClr val="6997AF"/>
      </a:accent4>
      <a:accent5>
        <a:srgbClr val="84ACB6"/>
      </a:accent5>
      <a:accent6>
        <a:srgbClr val="6F8183"/>
      </a:accent6>
      <a:hlink>
        <a:srgbClr val="69A020"/>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8917</TotalTime>
  <Words>2416</Words>
  <Application>Microsoft Office PowerPoint</Application>
  <PresentationFormat>On-screen Show (4:3)</PresentationFormat>
  <Paragraphs>251</Paragraphs>
  <Slides>36</Slides>
  <Notes>2</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Retrospect</vt:lpstr>
      <vt:lpstr> Reemployment Assistance Law Update  80th Annual FPHRA Conference</vt:lpstr>
      <vt:lpstr> What Is RAAC? </vt:lpstr>
      <vt:lpstr>  What Is at Stake? </vt:lpstr>
      <vt:lpstr>What Is New? 2011 Amendments</vt:lpstr>
      <vt:lpstr>  </vt:lpstr>
      <vt:lpstr>Reemployment Assistance Fraud</vt:lpstr>
      <vt:lpstr>Discharges for Misconduct</vt:lpstr>
      <vt:lpstr>Misconduct (continued)</vt:lpstr>
      <vt:lpstr>Misconduct (continued)</vt:lpstr>
      <vt:lpstr>Misconduct (continued)</vt:lpstr>
      <vt:lpstr>Misconduct – (a) Violations</vt:lpstr>
      <vt:lpstr>Misconduct – Poor Performance</vt:lpstr>
      <vt:lpstr>Misconduct – Sleeping on the Job</vt:lpstr>
      <vt:lpstr>Misconduct – (c) Violations –  Poor Attendance</vt:lpstr>
      <vt:lpstr>Misconduct – Poor attendance </vt:lpstr>
      <vt:lpstr>DCA Cases – (e) Violations</vt:lpstr>
      <vt:lpstr>DCA Cases – (e) Violations</vt:lpstr>
      <vt:lpstr>Misconduct – (e) Violations</vt:lpstr>
      <vt:lpstr>Misconduct - What Is a Rule?</vt:lpstr>
      <vt:lpstr>Misconduct - What Is a Rule?</vt:lpstr>
      <vt:lpstr>Misconduct - Social Media</vt:lpstr>
      <vt:lpstr>Misconduct - (e) Cases</vt:lpstr>
      <vt:lpstr>Misconduct – (e) Cases -  Substance Abuse</vt:lpstr>
      <vt:lpstr>Misconduct – (e) Cases -  Drug Testing</vt:lpstr>
      <vt:lpstr>Misconduct - (e) Cases - Fair Enforcement</vt:lpstr>
      <vt:lpstr>Discharge for Failure to Maintain a License, Registration, or Certification</vt:lpstr>
      <vt:lpstr>Voluntary Resignations</vt:lpstr>
      <vt:lpstr>Voluntary Quit – Sexual Harassment</vt:lpstr>
      <vt:lpstr> Voluntary Quit – Workers’ Comp Settlement</vt:lpstr>
      <vt:lpstr>Evidence – Proving Your Case</vt:lpstr>
      <vt:lpstr> Evidence – Proving Your Case </vt:lpstr>
      <vt:lpstr>Evidence - Proving Your Case (continued)</vt:lpstr>
      <vt:lpstr>Evidence - Proving Your Case (continued) </vt:lpstr>
      <vt:lpstr>What If I Lose After the Hearing?  Appeal to RAAC</vt:lpstr>
      <vt:lpstr>Filing a RAAC Appeal</vt:lpstr>
      <vt:lpstr>For More Information</vt:lpstr>
    </vt:vector>
  </TitlesOfParts>
  <Company>Agency for Workforce Innovation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Present Your Best Reemployment Assistance Appeals Case</dc:title>
  <dc:creator>huntera</dc:creator>
  <cp:lastModifiedBy>Stacey Stanish</cp:lastModifiedBy>
  <cp:revision>308</cp:revision>
  <cp:lastPrinted>2016-07-01T21:57:30Z</cp:lastPrinted>
  <dcterms:created xsi:type="dcterms:W3CDTF">2014-04-14T15:56:09Z</dcterms:created>
  <dcterms:modified xsi:type="dcterms:W3CDTF">2016-07-01T21:57:50Z</dcterms:modified>
</cp:coreProperties>
</file>