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5"/>
  </p:notesMasterIdLst>
  <p:handoutMasterIdLst>
    <p:handoutMasterId r:id="rId46"/>
  </p:handoutMasterIdLst>
  <p:sldIdLst>
    <p:sldId id="333" r:id="rId5"/>
    <p:sldId id="346" r:id="rId6"/>
    <p:sldId id="345" r:id="rId7"/>
    <p:sldId id="347" r:id="rId8"/>
    <p:sldId id="388" r:id="rId9"/>
    <p:sldId id="348" r:id="rId10"/>
    <p:sldId id="349" r:id="rId11"/>
    <p:sldId id="363" r:id="rId12"/>
    <p:sldId id="364" r:id="rId13"/>
    <p:sldId id="365" r:id="rId14"/>
    <p:sldId id="366" r:id="rId15"/>
    <p:sldId id="352" r:id="rId16"/>
    <p:sldId id="354" r:id="rId17"/>
    <p:sldId id="355" r:id="rId18"/>
    <p:sldId id="360" r:id="rId19"/>
    <p:sldId id="361" r:id="rId20"/>
    <p:sldId id="357" r:id="rId21"/>
    <p:sldId id="376" r:id="rId22"/>
    <p:sldId id="358" r:id="rId23"/>
    <p:sldId id="375" r:id="rId24"/>
    <p:sldId id="369" r:id="rId25"/>
    <p:sldId id="372" r:id="rId26"/>
    <p:sldId id="351" r:id="rId27"/>
    <p:sldId id="373" r:id="rId28"/>
    <p:sldId id="374" r:id="rId29"/>
    <p:sldId id="377" r:id="rId30"/>
    <p:sldId id="378" r:id="rId31"/>
    <p:sldId id="379" r:id="rId32"/>
    <p:sldId id="380" r:id="rId33"/>
    <p:sldId id="381" r:id="rId34"/>
    <p:sldId id="382" r:id="rId35"/>
    <p:sldId id="383" r:id="rId36"/>
    <p:sldId id="384" r:id="rId37"/>
    <p:sldId id="385" r:id="rId38"/>
    <p:sldId id="386" r:id="rId39"/>
    <p:sldId id="387" r:id="rId40"/>
    <p:sldId id="370" r:id="rId41"/>
    <p:sldId id="367" r:id="rId42"/>
    <p:sldId id="371" r:id="rId43"/>
    <p:sldId id="340" r:id="rId44"/>
  </p:sldIdLst>
  <p:sldSz cx="12192000" cy="6858000"/>
  <p:notesSz cx="7315200" cy="96012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63597" autoAdjust="0"/>
  </p:normalViewPr>
  <p:slideViewPr>
    <p:cSldViewPr snapToGrid="0" showGuides="1">
      <p:cViewPr varScale="1">
        <p:scale>
          <a:sx n="52" d="100"/>
          <a:sy n="52" d="100"/>
        </p:scale>
        <p:origin x="1584" y="53"/>
      </p:cViewPr>
      <p:guideLst>
        <p:guide orient="horz" pos="117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9" d="100"/>
          <a:sy n="89" d="100"/>
        </p:scale>
        <p:origin x="29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E6FE6-9F77-45A3-A9CE-7C933DE0E4C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751A02C-9BE3-43F7-A1B3-789CCB7C15EE}" type="parTrans" cxnId="{4CBD3957-27FC-4C47-83D1-B02FB05D5E6C}">
      <dgm:prSet/>
      <dgm:spPr/>
      <dgm:t>
        <a:bodyPr/>
        <a:lstStyle/>
        <a:p>
          <a:endParaRPr lang="en-US"/>
        </a:p>
      </dgm:t>
    </dgm:pt>
    <dgm:pt modelId="{C8A20AEF-079F-40DB-B991-2DE195698556}">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Provide up to 12 weeks* unpaid leave for family and medical issues</a:t>
          </a:r>
        </a:p>
      </dgm:t>
    </dgm:pt>
    <dgm:pt modelId="{DDA7215C-0F2A-4823-82A4-D1397D546449}" type="sibTrans" cxnId="{4CBD3957-27FC-4C47-83D1-B02FB05D5E6C}">
      <dgm:prSet/>
      <dgm:spPr/>
      <dgm:t>
        <a:bodyPr/>
        <a:lstStyle/>
        <a:p>
          <a:endParaRPr lang="en-US"/>
        </a:p>
      </dgm:t>
    </dgm:pt>
    <dgm:pt modelId="{060A3200-C6AC-4C8A-91FA-87FDD22EE143}" type="parTrans" cxnId="{AFE03C54-0501-4966-BE58-034E69F485F0}">
      <dgm:prSet/>
      <dgm:spPr/>
      <dgm:t>
        <a:bodyPr/>
        <a:lstStyle/>
        <a:p>
          <a:endParaRPr lang="en-US"/>
        </a:p>
      </dgm:t>
    </dgm:pt>
    <dgm:pt modelId="{5001BB9F-D3BD-4B38-9647-2C7ADCA59550}">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Provide for the maintenance of benefits</a:t>
          </a:r>
        </a:p>
      </dgm:t>
    </dgm:pt>
    <dgm:pt modelId="{A25E00C1-5101-4A88-A1EF-3BB46F41A280}" type="sibTrans" cxnId="{AFE03C54-0501-4966-BE58-034E69F485F0}">
      <dgm:prSet/>
      <dgm:spPr/>
      <dgm:t>
        <a:bodyPr/>
        <a:lstStyle/>
        <a:p>
          <a:endParaRPr lang="en-US"/>
        </a:p>
      </dgm:t>
    </dgm:pt>
    <dgm:pt modelId="{A3A8F5CA-9111-45B3-8809-B9E8D5E8E480}" type="parTrans" cxnId="{B78A2483-C410-4704-A170-45A7FFECA6CD}">
      <dgm:prSet/>
      <dgm:spPr/>
      <dgm:t>
        <a:bodyPr/>
        <a:lstStyle/>
        <a:p>
          <a:endParaRPr lang="en-US"/>
        </a:p>
      </dgm:t>
    </dgm:pt>
    <dgm:pt modelId="{45206026-3D7D-41BC-B50A-80A6BA614518}">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Guarantee employees be reinstated to the same or equivalent position (i.e. job protection)</a:t>
          </a:r>
        </a:p>
      </dgm:t>
    </dgm:pt>
    <dgm:pt modelId="{6A9CD707-A7D8-4BEB-AD10-798651502EBE}" type="sibTrans" cxnId="{B78A2483-C410-4704-A170-45A7FFECA6CD}">
      <dgm:prSet/>
      <dgm:spPr/>
      <dgm:t>
        <a:bodyPr/>
        <a:lstStyle/>
        <a:p>
          <a:endParaRPr lang="en-US"/>
        </a:p>
      </dgm:t>
    </dgm:pt>
    <dgm:pt modelId="{58BECE5A-91A2-4443-B7DF-DC2D82DC49B4}" type="pres">
      <dgm:prSet presAssocID="{0B4E6FE6-9F77-45A3-A9CE-7C933DE0E4C6}" presName="diagram" presStyleCnt="0">
        <dgm:presLayoutVars>
          <dgm:dir/>
          <dgm:resizeHandles val="exact"/>
        </dgm:presLayoutVars>
      </dgm:prSet>
      <dgm:spPr/>
    </dgm:pt>
    <dgm:pt modelId="{19CE0D2C-2AD2-436B-B189-54DA7B67C9B4}" type="pres">
      <dgm:prSet presAssocID="{C8A20AEF-079F-40DB-B991-2DE195698556}" presName="node" presStyleLbl="node1" presStyleIdx="0" presStyleCnt="3">
        <dgm:presLayoutVars>
          <dgm:bulletEnabled val="1"/>
        </dgm:presLayoutVars>
      </dgm:prSet>
      <dgm:spPr/>
    </dgm:pt>
    <dgm:pt modelId="{680B2E4D-8FCE-41C2-8D7B-40DFEC1E30B5}" type="pres">
      <dgm:prSet presAssocID="{DDA7215C-0F2A-4823-82A4-D1397D546449}" presName="sibTrans" presStyleCnt="0"/>
      <dgm:spPr/>
    </dgm:pt>
    <dgm:pt modelId="{D3C63B32-4AA6-4F1A-B2F3-09CB5A70771E}" type="pres">
      <dgm:prSet presAssocID="{5001BB9F-D3BD-4B38-9647-2C7ADCA59550}" presName="node" presStyleLbl="node1" presStyleIdx="1" presStyleCnt="3">
        <dgm:presLayoutVars>
          <dgm:bulletEnabled val="1"/>
        </dgm:presLayoutVars>
      </dgm:prSet>
      <dgm:spPr/>
    </dgm:pt>
    <dgm:pt modelId="{CDDDC5B2-23F5-4583-9596-2D6C6ECA74A3}" type="pres">
      <dgm:prSet presAssocID="{A25E00C1-5101-4A88-A1EF-3BB46F41A280}" presName="sibTrans" presStyleCnt="0"/>
      <dgm:spPr/>
    </dgm:pt>
    <dgm:pt modelId="{F08A253E-0850-477F-91EA-2697B64DB5F0}" type="pres">
      <dgm:prSet presAssocID="{45206026-3D7D-41BC-B50A-80A6BA614518}" presName="node" presStyleLbl="node1" presStyleIdx="2" presStyleCnt="3">
        <dgm:presLayoutVars>
          <dgm:bulletEnabled val="1"/>
        </dgm:presLayoutVars>
      </dgm:prSet>
      <dgm:spPr/>
    </dgm:pt>
  </dgm:ptLst>
  <dgm:cxnLst>
    <dgm:cxn modelId="{0AD3ED09-8011-49C2-B8E5-F57D5B0A6DA0}" type="presOf" srcId="{0B4E6FE6-9F77-45A3-A9CE-7C933DE0E4C6}" destId="{58BECE5A-91A2-4443-B7DF-DC2D82DC49B4}" srcOrd="0" destOrd="0" presId="urn:microsoft.com/office/officeart/2005/8/layout/default"/>
    <dgm:cxn modelId="{D345C74E-5DB8-4D2C-A909-18B2DEAA8BF9}" type="presOf" srcId="{C8A20AEF-079F-40DB-B991-2DE195698556}" destId="{19CE0D2C-2AD2-436B-B189-54DA7B67C9B4}" srcOrd="0" destOrd="0" presId="urn:microsoft.com/office/officeart/2005/8/layout/default"/>
    <dgm:cxn modelId="{AFE03C54-0501-4966-BE58-034E69F485F0}" srcId="{0B4E6FE6-9F77-45A3-A9CE-7C933DE0E4C6}" destId="{5001BB9F-D3BD-4B38-9647-2C7ADCA59550}" srcOrd="1" destOrd="0" parTransId="{060A3200-C6AC-4C8A-91FA-87FDD22EE143}" sibTransId="{A25E00C1-5101-4A88-A1EF-3BB46F41A280}"/>
    <dgm:cxn modelId="{4CBD3957-27FC-4C47-83D1-B02FB05D5E6C}" srcId="{0B4E6FE6-9F77-45A3-A9CE-7C933DE0E4C6}" destId="{C8A20AEF-079F-40DB-B991-2DE195698556}" srcOrd="0" destOrd="0" parTransId="{F751A02C-9BE3-43F7-A1B3-789CCB7C15EE}" sibTransId="{DDA7215C-0F2A-4823-82A4-D1397D546449}"/>
    <dgm:cxn modelId="{B78A2483-C410-4704-A170-45A7FFECA6CD}" srcId="{0B4E6FE6-9F77-45A3-A9CE-7C933DE0E4C6}" destId="{45206026-3D7D-41BC-B50A-80A6BA614518}" srcOrd="2" destOrd="0" parTransId="{A3A8F5CA-9111-45B3-8809-B9E8D5E8E480}" sibTransId="{6A9CD707-A7D8-4BEB-AD10-798651502EBE}"/>
    <dgm:cxn modelId="{1B0A18CE-07BB-471E-8D11-2CC29351FC9B}" type="presOf" srcId="{5001BB9F-D3BD-4B38-9647-2C7ADCA59550}" destId="{D3C63B32-4AA6-4F1A-B2F3-09CB5A70771E}" srcOrd="0" destOrd="0" presId="urn:microsoft.com/office/officeart/2005/8/layout/default"/>
    <dgm:cxn modelId="{FA66F0FB-19A0-4F14-85C8-EE3F6270E7E6}" type="presOf" srcId="{45206026-3D7D-41BC-B50A-80A6BA614518}" destId="{F08A253E-0850-477F-91EA-2697B64DB5F0}" srcOrd="0" destOrd="0" presId="urn:microsoft.com/office/officeart/2005/8/layout/default"/>
    <dgm:cxn modelId="{5489C822-9FBF-40AA-96FE-7CC16A324FCB}" type="presParOf" srcId="{58BECE5A-91A2-4443-B7DF-DC2D82DC49B4}" destId="{19CE0D2C-2AD2-436B-B189-54DA7B67C9B4}" srcOrd="0" destOrd="0" presId="urn:microsoft.com/office/officeart/2005/8/layout/default"/>
    <dgm:cxn modelId="{178B4DBD-0C86-4750-8F3F-7BD2FBB67ACE}" type="presParOf" srcId="{58BECE5A-91A2-4443-B7DF-DC2D82DC49B4}" destId="{680B2E4D-8FCE-41C2-8D7B-40DFEC1E30B5}" srcOrd="1" destOrd="0" presId="urn:microsoft.com/office/officeart/2005/8/layout/default"/>
    <dgm:cxn modelId="{DDD04C33-D55C-40FB-8577-6AF1031C751F}" type="presParOf" srcId="{58BECE5A-91A2-4443-B7DF-DC2D82DC49B4}" destId="{D3C63B32-4AA6-4F1A-B2F3-09CB5A70771E}" srcOrd="2" destOrd="0" presId="urn:microsoft.com/office/officeart/2005/8/layout/default"/>
    <dgm:cxn modelId="{3D99A5DA-0F71-4780-83A3-CDED3B125BAF}" type="presParOf" srcId="{58BECE5A-91A2-4443-B7DF-DC2D82DC49B4}" destId="{CDDDC5B2-23F5-4583-9596-2D6C6ECA74A3}" srcOrd="3" destOrd="0" presId="urn:microsoft.com/office/officeart/2005/8/layout/default"/>
    <dgm:cxn modelId="{A0A3829A-CA0E-4A54-9D47-06BF6ED8F757}" type="presParOf" srcId="{58BECE5A-91A2-4443-B7DF-DC2D82DC49B4}" destId="{F08A253E-0850-477F-91EA-2697B64DB5F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688623AE-D5B5-4508-A4BE-B799403C18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B1306C-3744-44D8-9DFB-A9645FF79C71}" type="parTrans" cxnId="{9C615236-6A1E-4382-9F2C-EB98AF8EB106}">
      <dgm:prSet/>
      <dgm:spPr/>
      <dgm:t>
        <a:bodyPr/>
        <a:lstStyle/>
        <a:p>
          <a:endParaRPr lang="en-US"/>
        </a:p>
      </dgm:t>
    </dgm:pt>
    <dgm:pt modelId="{D07D0D2E-9CF5-4BA5-BC41-940AFD4F88B7}">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Work for a </a:t>
          </a:r>
          <a:r>
            <a:rPr lang="en-US" i="1"/>
            <a:t>covered employer </a:t>
          </a:r>
          <a:r>
            <a:rPr lang="en-US"/>
            <a:t>for at least 12 months</a:t>
          </a:r>
        </a:p>
      </dgm:t>
    </dgm:pt>
    <dgm:pt modelId="{0FBC8C54-1C35-4D26-95B5-0E0E9F2BEB2E}" type="parTrans" cxnId="{7F9A21D8-5E56-4AFF-9E08-868B2DF19BAD}">
      <dgm:prSet/>
      <dgm:spPr/>
      <dgm:t>
        <a:bodyPr/>
        <a:lstStyle/>
        <a:p>
          <a:endParaRPr lang="en-US"/>
        </a:p>
      </dgm:t>
    </dgm:pt>
    <dgm:pt modelId="{675708C6-43EA-4E7D-A4CC-A1D59D62241E}">
      <dgm:prSet/>
      <dgm:spPr>
        <a:noFill/>
        <a:ln>
          <a:noFill/>
        </a:ln>
      </dgm:spPr>
      <dgm:t>
        <a:bodyPr/>
        <a:lstStyle/>
        <a:p>
          <a:r>
            <a:rPr lang="en-US" b="0" i="0"/>
            <a:t>Private-sector employers who employ 50 or more employees in 20 or more workweeks in either the current calendar year or previous calendar year,</a:t>
          </a:r>
          <a:endParaRPr lang="en-US"/>
        </a:p>
      </dgm:t>
    </dgm:pt>
    <dgm:pt modelId="{8BBB2B2D-4DAF-4B47-B013-C2B16CC0A8F9}" type="sibTrans" cxnId="{7F9A21D8-5E56-4AFF-9E08-868B2DF19BAD}">
      <dgm:prSet/>
      <dgm:spPr/>
      <dgm:t>
        <a:bodyPr/>
        <a:lstStyle/>
        <a:p>
          <a:endParaRPr lang="en-US"/>
        </a:p>
      </dgm:t>
    </dgm:pt>
    <dgm:pt modelId="{6AA5C651-F6CE-44BB-A4E6-971FE86D7305}" type="parTrans" cxnId="{7A0897CB-88DF-40C2-8E60-30424443CC13}">
      <dgm:prSet/>
      <dgm:spPr/>
      <dgm:t>
        <a:bodyPr/>
        <a:lstStyle/>
        <a:p>
          <a:endParaRPr lang="en-US"/>
        </a:p>
      </dgm:t>
    </dgm:pt>
    <dgm:pt modelId="{3CBC133C-97D0-4E59-9106-4A2F2BFB4D4D}">
      <dgm:prSet/>
      <dgm:spPr>
        <a:noFill/>
        <a:ln>
          <a:noFill/>
        </a:ln>
      </dgm:spPr>
      <dgm:t>
        <a:bodyPr/>
        <a:lstStyle/>
        <a:p>
          <a:r>
            <a:rPr lang="en-US" b="0" i="0"/>
            <a:t>Public agencies (including Federal, State, and local government employers, regardless of the number of employees), and</a:t>
          </a:r>
        </a:p>
      </dgm:t>
    </dgm:pt>
    <dgm:pt modelId="{2CD6736F-2451-4292-884B-C8316CEEC1D8}" type="sibTrans" cxnId="{7A0897CB-88DF-40C2-8E60-30424443CC13}">
      <dgm:prSet/>
      <dgm:spPr/>
      <dgm:t>
        <a:bodyPr/>
        <a:lstStyle/>
        <a:p>
          <a:endParaRPr lang="en-US"/>
        </a:p>
      </dgm:t>
    </dgm:pt>
    <dgm:pt modelId="{D8152FBA-7422-408A-AAC1-CFBA6026BDC6}" type="parTrans" cxnId="{752B0893-E288-4D3C-852A-A2F08B0866D7}">
      <dgm:prSet/>
      <dgm:spPr/>
      <dgm:t>
        <a:bodyPr/>
        <a:lstStyle/>
        <a:p>
          <a:endParaRPr lang="en-US"/>
        </a:p>
      </dgm:t>
    </dgm:pt>
    <dgm:pt modelId="{372EABC3-B43B-409D-9F35-01FB8CD04A63}">
      <dgm:prSet/>
      <dgm:spPr>
        <a:noFill/>
        <a:ln>
          <a:noFill/>
        </a:ln>
      </dgm:spPr>
      <dgm:t>
        <a:bodyPr/>
        <a:lstStyle/>
        <a:p>
          <a:r>
            <a:rPr lang="en-US" b="0" i="0"/>
            <a:t>Local educational agencies (including public school boards, public elementary and secondary schools, and private elementary and secondary schools, regardless of the number of employees).</a:t>
          </a:r>
        </a:p>
      </dgm:t>
    </dgm:pt>
    <dgm:pt modelId="{DFD61FB5-9404-40FF-9CCD-09B6FF185772}" type="sibTrans" cxnId="{752B0893-E288-4D3C-852A-A2F08B0866D7}">
      <dgm:prSet/>
      <dgm:spPr/>
      <dgm:t>
        <a:bodyPr/>
        <a:lstStyle/>
        <a:p>
          <a:endParaRPr lang="en-US"/>
        </a:p>
      </dgm:t>
    </dgm:pt>
    <dgm:pt modelId="{FDBDF051-4876-41DA-BF7F-2B43A936819F}" type="sibTrans" cxnId="{9C615236-6A1E-4382-9F2C-EB98AF8EB106}">
      <dgm:prSet/>
      <dgm:spPr/>
      <dgm:t>
        <a:bodyPr/>
        <a:lstStyle/>
        <a:p>
          <a:endParaRPr lang="en-US"/>
        </a:p>
      </dgm:t>
    </dgm:pt>
    <dgm:pt modelId="{07DA6DC3-D931-4578-8D40-56295C38C113}" type="parTrans" cxnId="{E527C0F1-38C0-44D0-A50B-363D675A9055}">
      <dgm:prSet/>
      <dgm:spPr/>
      <dgm:t>
        <a:bodyPr/>
        <a:lstStyle/>
        <a:p>
          <a:endParaRPr lang="en-US"/>
        </a:p>
      </dgm:t>
    </dgm:pt>
    <dgm:pt modelId="{8720FDBB-C1BE-45DC-B1D8-40922527E8E2}">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Have at least </a:t>
          </a:r>
          <a:r>
            <a:rPr lang="en-US" i="1"/>
            <a:t>1,250 hours </a:t>
          </a:r>
          <a:r>
            <a:rPr lang="en-US"/>
            <a:t>of service for the employer in the past 12 months (approximately 24 hours/week)</a:t>
          </a:r>
        </a:p>
      </dgm:t>
    </dgm:pt>
    <dgm:pt modelId="{AB17FFC3-62C3-4011-B8B1-7E36CB198866}" type="parTrans" cxnId="{ABA44860-EB76-4F39-B1DF-4A87B9ED1B55}">
      <dgm:prSet/>
      <dgm:spPr/>
      <dgm:t>
        <a:bodyPr/>
        <a:lstStyle/>
        <a:p>
          <a:endParaRPr lang="en-US"/>
        </a:p>
      </dgm:t>
    </dgm:pt>
    <dgm:pt modelId="{EE6AA362-F733-4889-90AB-D4EB6BAA3F11}">
      <dgm:prSet/>
      <dgm:spPr>
        <a:noFill/>
        <a:ln>
          <a:noFill/>
        </a:ln>
      </dgm:spPr>
      <dgm:t>
        <a:bodyPr/>
        <a:lstStyle/>
        <a:p>
          <a:pPr rtl="0"/>
          <a:r>
            <a:rPr lang="en-US"/>
            <a:t>12 months do not need to be consecutive</a:t>
          </a:r>
        </a:p>
      </dgm:t>
    </dgm:pt>
    <dgm:pt modelId="{005A0666-9B9E-43AF-A76B-ACFE8D42E322}" type="sibTrans" cxnId="{ABA44860-EB76-4F39-B1DF-4A87B9ED1B55}">
      <dgm:prSet/>
      <dgm:spPr/>
      <dgm:t>
        <a:bodyPr/>
        <a:lstStyle/>
        <a:p>
          <a:endParaRPr lang="en-US"/>
        </a:p>
      </dgm:t>
    </dgm:pt>
    <dgm:pt modelId="{41535189-F589-40F9-A8AB-DCF3712433DF}" type="sibTrans" cxnId="{E527C0F1-38C0-44D0-A50B-363D675A9055}">
      <dgm:prSet/>
      <dgm:spPr/>
      <dgm:t>
        <a:bodyPr/>
        <a:lstStyle/>
        <a:p>
          <a:endParaRPr lang="en-US"/>
        </a:p>
      </dgm:t>
    </dgm:pt>
    <dgm:pt modelId="{E65BC6FC-E193-49D3-A8A3-054153335D80}" type="parTrans" cxnId="{C584844A-1447-4CC7-BE86-A19B0EA177EE}">
      <dgm:prSet/>
      <dgm:spPr/>
      <dgm:t>
        <a:bodyPr/>
        <a:lstStyle/>
        <a:p>
          <a:endParaRPr lang="en-US"/>
        </a:p>
      </dgm:t>
    </dgm:pt>
    <dgm:pt modelId="{3033A57E-0CEC-40A6-8AE1-9BD1565F5CD8}">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Are at a physical work location where at least </a:t>
          </a:r>
          <a:r>
            <a:rPr lang="en-US" i="1"/>
            <a:t>50 employees work within 75 miles</a:t>
          </a:r>
          <a:endParaRPr lang="en-US"/>
        </a:p>
      </dgm:t>
    </dgm:pt>
    <dgm:pt modelId="{AE431934-20DE-4E83-8008-2447A0070EF3}" type="parTrans" cxnId="{AF45E21E-6CBA-4963-9A3C-13394609BCE9}">
      <dgm:prSet/>
      <dgm:spPr/>
      <dgm:t>
        <a:bodyPr/>
        <a:lstStyle/>
        <a:p>
          <a:endParaRPr lang="en-US"/>
        </a:p>
      </dgm:t>
    </dgm:pt>
    <dgm:pt modelId="{51502592-640A-48D7-BE30-3C85E53E2427}">
      <dgm:prSet/>
      <dgm:spPr>
        <a:noFill/>
        <a:ln>
          <a:noFill/>
        </a:ln>
      </dgm:spPr>
      <dgm:t>
        <a:bodyPr/>
        <a:lstStyle/>
        <a:p>
          <a:pPr rtl="0"/>
          <a:r>
            <a:rPr lang="en-US"/>
            <a:t>Remote employees – work location is the office to which they report/assignments made</a:t>
          </a:r>
        </a:p>
      </dgm:t>
    </dgm:pt>
    <dgm:pt modelId="{005F4F33-3353-4DE9-994A-1C37568FACE7}" type="sibTrans" cxnId="{AF45E21E-6CBA-4963-9A3C-13394609BCE9}">
      <dgm:prSet/>
      <dgm:spPr/>
      <dgm:t>
        <a:bodyPr/>
        <a:lstStyle/>
        <a:p>
          <a:endParaRPr lang="en-US"/>
        </a:p>
      </dgm:t>
    </dgm:pt>
    <dgm:pt modelId="{60953262-DE4B-4701-A59E-832F0B071B23}" type="sibTrans" cxnId="{C584844A-1447-4CC7-BE86-A19B0EA177EE}">
      <dgm:prSet/>
      <dgm:spPr/>
      <dgm:t>
        <a:bodyPr/>
        <a:lstStyle/>
        <a:p>
          <a:endParaRPr lang="en-US"/>
        </a:p>
      </dgm:t>
    </dgm:pt>
    <dgm:pt modelId="{56A07B4B-3896-4AB5-8AD8-D4BFEADD17C0}" type="pres">
      <dgm:prSet presAssocID="{688623AE-D5B5-4508-A4BE-B799403C1851}" presName="linear" presStyleCnt="0">
        <dgm:presLayoutVars>
          <dgm:animLvl val="lvl"/>
          <dgm:resizeHandles val="exact"/>
        </dgm:presLayoutVars>
      </dgm:prSet>
      <dgm:spPr/>
    </dgm:pt>
    <dgm:pt modelId="{F19BFB5F-EA67-4B47-9CBB-EE78953DC01E}" type="pres">
      <dgm:prSet presAssocID="{D07D0D2E-9CF5-4BA5-BC41-940AFD4F88B7}" presName="parentText" presStyleLbl="node1" presStyleIdx="0" presStyleCnt="3">
        <dgm:presLayoutVars>
          <dgm:chMax val="0"/>
          <dgm:bulletEnabled val="1"/>
        </dgm:presLayoutVars>
      </dgm:prSet>
      <dgm:spPr/>
    </dgm:pt>
    <dgm:pt modelId="{0F1630E3-AD42-48AA-87EF-25F1CA762E8E}" type="pres">
      <dgm:prSet presAssocID="{D07D0D2E-9CF5-4BA5-BC41-940AFD4F88B7}" presName="childText" presStyleLbl="revTx" presStyleIdx="0" presStyleCnt="3">
        <dgm:presLayoutVars>
          <dgm:bulletEnabled val="1"/>
        </dgm:presLayoutVars>
      </dgm:prSet>
      <dgm:spPr/>
    </dgm:pt>
    <dgm:pt modelId="{AA19D74D-B98F-48A8-AAEF-CEEC4090451B}" type="pres">
      <dgm:prSet presAssocID="{8720FDBB-C1BE-45DC-B1D8-40922527E8E2}" presName="parentText" presStyleLbl="node1" presStyleIdx="1" presStyleCnt="3">
        <dgm:presLayoutVars>
          <dgm:chMax val="0"/>
          <dgm:bulletEnabled val="1"/>
        </dgm:presLayoutVars>
      </dgm:prSet>
      <dgm:spPr/>
    </dgm:pt>
    <dgm:pt modelId="{7FBAA9DC-E12B-4DEB-910A-D11ABA209F4E}" type="pres">
      <dgm:prSet presAssocID="{8720FDBB-C1BE-45DC-B1D8-40922527E8E2}" presName="childText" presStyleLbl="revTx" presStyleIdx="1" presStyleCnt="3">
        <dgm:presLayoutVars>
          <dgm:bulletEnabled val="1"/>
        </dgm:presLayoutVars>
      </dgm:prSet>
      <dgm:spPr/>
    </dgm:pt>
    <dgm:pt modelId="{A484B4FF-165A-4489-8A04-D444B592ABC8}" type="pres">
      <dgm:prSet presAssocID="{3033A57E-0CEC-40A6-8AE1-9BD1565F5CD8}" presName="parentText" presStyleLbl="node1" presStyleIdx="2" presStyleCnt="3">
        <dgm:presLayoutVars>
          <dgm:chMax val="0"/>
          <dgm:bulletEnabled val="1"/>
        </dgm:presLayoutVars>
      </dgm:prSet>
      <dgm:spPr/>
    </dgm:pt>
    <dgm:pt modelId="{41294859-18F2-4CBC-8436-1AF2BA451815}" type="pres">
      <dgm:prSet presAssocID="{3033A57E-0CEC-40A6-8AE1-9BD1565F5CD8}" presName="childText" presStyleLbl="revTx" presStyleIdx="2" presStyleCnt="3">
        <dgm:presLayoutVars>
          <dgm:bulletEnabled val="1"/>
        </dgm:presLayoutVars>
      </dgm:prSet>
      <dgm:spPr/>
    </dgm:pt>
  </dgm:ptLst>
  <dgm:cxnLst>
    <dgm:cxn modelId="{AF45E21E-6CBA-4963-9A3C-13394609BCE9}" srcId="{3033A57E-0CEC-40A6-8AE1-9BD1565F5CD8}" destId="{51502592-640A-48D7-BE30-3C85E53E2427}" srcOrd="0" destOrd="0" parTransId="{AE431934-20DE-4E83-8008-2447A0070EF3}" sibTransId="{005F4F33-3353-4DE9-994A-1C37568FACE7}"/>
    <dgm:cxn modelId="{9C615236-6A1E-4382-9F2C-EB98AF8EB106}" srcId="{688623AE-D5B5-4508-A4BE-B799403C1851}" destId="{D07D0D2E-9CF5-4BA5-BC41-940AFD4F88B7}" srcOrd="0" destOrd="0" parTransId="{26B1306C-3744-44D8-9DFB-A9645FF79C71}" sibTransId="{FDBDF051-4876-41DA-BF7F-2B43A936819F}"/>
    <dgm:cxn modelId="{33D3F13C-C029-4252-9D61-A49CCD240439}" type="presOf" srcId="{3CBC133C-97D0-4E59-9106-4A2F2BFB4D4D}" destId="{0F1630E3-AD42-48AA-87EF-25F1CA762E8E}" srcOrd="0" destOrd="1" presId="urn:microsoft.com/office/officeart/2005/8/layout/vList2"/>
    <dgm:cxn modelId="{ABA44860-EB76-4F39-B1DF-4A87B9ED1B55}" srcId="{8720FDBB-C1BE-45DC-B1D8-40922527E8E2}" destId="{EE6AA362-F733-4889-90AB-D4EB6BAA3F11}" srcOrd="0" destOrd="0" parTransId="{AB17FFC3-62C3-4011-B8B1-7E36CB198866}" sibTransId="{005A0666-9B9E-43AF-A76B-ACFE8D42E322}"/>
    <dgm:cxn modelId="{102F5A68-AB96-4F58-B9FB-EA5120C40BE0}" type="presOf" srcId="{51502592-640A-48D7-BE30-3C85E53E2427}" destId="{41294859-18F2-4CBC-8436-1AF2BA451815}" srcOrd="0" destOrd="0" presId="urn:microsoft.com/office/officeart/2005/8/layout/vList2"/>
    <dgm:cxn modelId="{C584844A-1447-4CC7-BE86-A19B0EA177EE}" srcId="{688623AE-D5B5-4508-A4BE-B799403C1851}" destId="{3033A57E-0CEC-40A6-8AE1-9BD1565F5CD8}" srcOrd="2" destOrd="0" parTransId="{E65BC6FC-E193-49D3-A8A3-054153335D80}" sibTransId="{60953262-DE4B-4701-A59E-832F0B071B23}"/>
    <dgm:cxn modelId="{B7D8C370-BF23-492E-A7F2-1A98B4A218F2}" type="presOf" srcId="{8720FDBB-C1BE-45DC-B1D8-40922527E8E2}" destId="{AA19D74D-B98F-48A8-AAEF-CEEC4090451B}" srcOrd="0" destOrd="0" presId="urn:microsoft.com/office/officeart/2005/8/layout/vList2"/>
    <dgm:cxn modelId="{D37FE57E-B9D6-4386-835B-AB9DC6657830}" type="presOf" srcId="{EE6AA362-F733-4889-90AB-D4EB6BAA3F11}" destId="{7FBAA9DC-E12B-4DEB-910A-D11ABA209F4E}" srcOrd="0" destOrd="0" presId="urn:microsoft.com/office/officeart/2005/8/layout/vList2"/>
    <dgm:cxn modelId="{196F2082-6EA6-40CE-BA23-915AAABFFD94}" type="presOf" srcId="{372EABC3-B43B-409D-9F35-01FB8CD04A63}" destId="{0F1630E3-AD42-48AA-87EF-25F1CA762E8E}" srcOrd="0" destOrd="2" presId="urn:microsoft.com/office/officeart/2005/8/layout/vList2"/>
    <dgm:cxn modelId="{752B0893-E288-4D3C-852A-A2F08B0866D7}" srcId="{D07D0D2E-9CF5-4BA5-BC41-940AFD4F88B7}" destId="{372EABC3-B43B-409D-9F35-01FB8CD04A63}" srcOrd="2" destOrd="0" parTransId="{D8152FBA-7422-408A-AAC1-CFBA6026BDC6}" sibTransId="{DFD61FB5-9404-40FF-9CCD-09B6FF185772}"/>
    <dgm:cxn modelId="{C5574998-A76D-4A95-8209-79CCCE79DE74}" type="presOf" srcId="{688623AE-D5B5-4508-A4BE-B799403C1851}" destId="{56A07B4B-3896-4AB5-8AD8-D4BFEADD17C0}" srcOrd="0" destOrd="0" presId="urn:microsoft.com/office/officeart/2005/8/layout/vList2"/>
    <dgm:cxn modelId="{7A0897CB-88DF-40C2-8E60-30424443CC13}" srcId="{D07D0D2E-9CF5-4BA5-BC41-940AFD4F88B7}" destId="{3CBC133C-97D0-4E59-9106-4A2F2BFB4D4D}" srcOrd="1" destOrd="0" parTransId="{6AA5C651-F6CE-44BB-A4E6-971FE86D7305}" sibTransId="{2CD6736F-2451-4292-884B-C8316CEEC1D8}"/>
    <dgm:cxn modelId="{8CB5F7D0-BBAB-47DC-9A6E-38BE9F046A64}" type="presOf" srcId="{3033A57E-0CEC-40A6-8AE1-9BD1565F5CD8}" destId="{A484B4FF-165A-4489-8A04-D444B592ABC8}" srcOrd="0" destOrd="0" presId="urn:microsoft.com/office/officeart/2005/8/layout/vList2"/>
    <dgm:cxn modelId="{7F9A21D8-5E56-4AFF-9E08-868B2DF19BAD}" srcId="{D07D0D2E-9CF5-4BA5-BC41-940AFD4F88B7}" destId="{675708C6-43EA-4E7D-A4CC-A1D59D62241E}" srcOrd="0" destOrd="0" parTransId="{0FBC8C54-1C35-4D26-95B5-0E0E9F2BEB2E}" sibTransId="{8BBB2B2D-4DAF-4B47-B013-C2B16CC0A8F9}"/>
    <dgm:cxn modelId="{E26407EF-33CF-4FD5-8AFE-9E0FC8971E3D}" type="presOf" srcId="{675708C6-43EA-4E7D-A4CC-A1D59D62241E}" destId="{0F1630E3-AD42-48AA-87EF-25F1CA762E8E}" srcOrd="0" destOrd="0" presId="urn:microsoft.com/office/officeart/2005/8/layout/vList2"/>
    <dgm:cxn modelId="{E527C0F1-38C0-44D0-A50B-363D675A9055}" srcId="{688623AE-D5B5-4508-A4BE-B799403C1851}" destId="{8720FDBB-C1BE-45DC-B1D8-40922527E8E2}" srcOrd="1" destOrd="0" parTransId="{07DA6DC3-D931-4578-8D40-56295C38C113}" sibTransId="{41535189-F589-40F9-A8AB-DCF3712433DF}"/>
    <dgm:cxn modelId="{BD5864F7-1AC9-4CD3-BA85-B389A22E0572}" type="presOf" srcId="{D07D0D2E-9CF5-4BA5-BC41-940AFD4F88B7}" destId="{F19BFB5F-EA67-4B47-9CBB-EE78953DC01E}" srcOrd="0" destOrd="0" presId="urn:microsoft.com/office/officeart/2005/8/layout/vList2"/>
    <dgm:cxn modelId="{81517DD2-B43D-4D56-ACAC-39E441CB7B7D}" type="presParOf" srcId="{56A07B4B-3896-4AB5-8AD8-D4BFEADD17C0}" destId="{F19BFB5F-EA67-4B47-9CBB-EE78953DC01E}" srcOrd="0" destOrd="0" presId="urn:microsoft.com/office/officeart/2005/8/layout/vList2"/>
    <dgm:cxn modelId="{72AC50A0-5D6A-456F-A57F-310AFEE99EC3}" type="presParOf" srcId="{56A07B4B-3896-4AB5-8AD8-D4BFEADD17C0}" destId="{0F1630E3-AD42-48AA-87EF-25F1CA762E8E}" srcOrd="1" destOrd="0" presId="urn:microsoft.com/office/officeart/2005/8/layout/vList2"/>
    <dgm:cxn modelId="{64B6B402-E88E-43B3-89C0-3A9CD5B6E4F2}" type="presParOf" srcId="{56A07B4B-3896-4AB5-8AD8-D4BFEADD17C0}" destId="{AA19D74D-B98F-48A8-AAEF-CEEC4090451B}" srcOrd="2" destOrd="0" presId="urn:microsoft.com/office/officeart/2005/8/layout/vList2"/>
    <dgm:cxn modelId="{D1E28105-354E-45F1-88D6-D4A276304090}" type="presParOf" srcId="{56A07B4B-3896-4AB5-8AD8-D4BFEADD17C0}" destId="{7FBAA9DC-E12B-4DEB-910A-D11ABA209F4E}" srcOrd="3" destOrd="0" presId="urn:microsoft.com/office/officeart/2005/8/layout/vList2"/>
    <dgm:cxn modelId="{A38CBFE3-0132-4769-A13B-A6AE3C64338F}" type="presParOf" srcId="{56A07B4B-3896-4AB5-8AD8-D4BFEADD17C0}" destId="{A484B4FF-165A-4489-8A04-D444B592ABC8}" srcOrd="4" destOrd="0" presId="urn:microsoft.com/office/officeart/2005/8/layout/vList2"/>
    <dgm:cxn modelId="{F60987A1-B31A-4EBD-9D28-8DE22A48B59C}" type="presParOf" srcId="{56A07B4B-3896-4AB5-8AD8-D4BFEADD17C0}" destId="{41294859-18F2-4CBC-8436-1AF2BA45181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C321C61B-0F90-4A41-8216-B8B4F16BBA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248B66E-DC69-486E-BCB0-5E0D15474231}" type="parTrans" cxnId="{E974B6B8-2D0B-46D7-8353-2F46D9D893A6}">
      <dgm:prSet/>
      <dgm:spPr/>
      <dgm:t>
        <a:bodyPr/>
        <a:lstStyle/>
        <a:p>
          <a:endParaRPr lang="en-US"/>
        </a:p>
      </dgm:t>
    </dgm:pt>
    <dgm:pt modelId="{3F3EE0A3-E504-432B-8626-A5F837E65377}">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the birth or adoption/foster care of the employee’s child and to bond with the child</a:t>
          </a:r>
        </a:p>
      </dgm:t>
    </dgm:pt>
    <dgm:pt modelId="{879F9541-01F6-4C57-9C7F-20ED500D96E7}" type="sibTrans" cxnId="{E974B6B8-2D0B-46D7-8353-2F46D9D893A6}">
      <dgm:prSet/>
      <dgm:spPr/>
      <dgm:t>
        <a:bodyPr/>
        <a:lstStyle/>
        <a:p>
          <a:endParaRPr lang="en-US"/>
        </a:p>
      </dgm:t>
    </dgm:pt>
    <dgm:pt modelId="{2FBE6251-DC1C-4A05-BD21-9AE51C584169}" type="parTrans" cxnId="{41D62AB2-38D2-45B3-AC28-66CBB448846B}">
      <dgm:prSet/>
      <dgm:spPr/>
      <dgm:t>
        <a:bodyPr/>
        <a:lstStyle/>
        <a:p>
          <a:endParaRPr lang="en-US"/>
        </a:p>
      </dgm:t>
    </dgm:pt>
    <dgm:pt modelId="{CDAB6097-1551-493C-AC78-B14B9DDE206D}">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to care for an immediate family member with a serious health condition </a:t>
          </a:r>
        </a:p>
      </dgm:t>
    </dgm:pt>
    <dgm:pt modelId="{011E5E2D-B0A7-4FF9-91F9-E7C391EAD804}" type="sibTrans" cxnId="{41D62AB2-38D2-45B3-AC28-66CBB448846B}">
      <dgm:prSet/>
      <dgm:spPr/>
      <dgm:t>
        <a:bodyPr/>
        <a:lstStyle/>
        <a:p>
          <a:endParaRPr lang="en-US"/>
        </a:p>
      </dgm:t>
    </dgm:pt>
    <dgm:pt modelId="{D9AB2B99-2448-46E2-A6AB-C3424CDDECE2}" type="parTrans" cxnId="{99722E16-1B84-4639-AA67-0CA9355F0EB6}">
      <dgm:prSet/>
      <dgm:spPr/>
      <dgm:t>
        <a:bodyPr/>
        <a:lstStyle/>
        <a:p>
          <a:endParaRPr lang="en-US"/>
        </a:p>
      </dgm:t>
    </dgm:pt>
    <dgm:pt modelId="{6B9129E7-8A5D-4D55-9105-BFBCE0BC1D29}">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employee’s own a serious health condition which renders the employee unable to perform one or more of the essential functions of his/her job</a:t>
          </a:r>
        </a:p>
      </dgm:t>
    </dgm:pt>
    <dgm:pt modelId="{C6957FFD-5C7B-4C37-BB10-6D634F27F145}" type="sibTrans" cxnId="{99722E16-1B84-4639-AA67-0CA9355F0EB6}">
      <dgm:prSet/>
      <dgm:spPr/>
      <dgm:t>
        <a:bodyPr/>
        <a:lstStyle/>
        <a:p>
          <a:endParaRPr lang="en-US"/>
        </a:p>
      </dgm:t>
    </dgm:pt>
    <dgm:pt modelId="{3FC207C9-16D0-43F7-967B-F17618EF7892}" type="parTrans" cxnId="{22EDF646-2C6B-4E76-920D-24812EF4ECDC}">
      <dgm:prSet/>
      <dgm:spPr/>
      <dgm:t>
        <a:bodyPr/>
        <a:lstStyle/>
        <a:p>
          <a:endParaRPr lang="en-US"/>
        </a:p>
      </dgm:t>
    </dgm:pt>
    <dgm:pt modelId="{3F75F14A-6DC9-4669-91FF-DDB3FD920154}">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because of any qualifying exigency arising out of the fact that an employee’s spouse, son or daughter (of any age), or parent, who is serving in any branch of the US military has been deployed or called to active duty</a:t>
          </a:r>
        </a:p>
      </dgm:t>
    </dgm:pt>
    <dgm:pt modelId="{6D9B0C04-C77F-426B-A85B-C54900E52E7E}" type="sibTrans" cxnId="{22EDF646-2C6B-4E76-920D-24812EF4ECDC}">
      <dgm:prSet/>
      <dgm:spPr/>
      <dgm:t>
        <a:bodyPr/>
        <a:lstStyle/>
        <a:p>
          <a:endParaRPr lang="en-US"/>
        </a:p>
      </dgm:t>
    </dgm:pt>
    <dgm:pt modelId="{45A89EE5-0CCF-4886-BC5C-EA9B15892AF8}" type="pres">
      <dgm:prSet presAssocID="{C321C61B-0F90-4A41-8216-B8B4F16BBAF6}" presName="linearFlow" presStyleCnt="0">
        <dgm:presLayoutVars>
          <dgm:dir/>
          <dgm:resizeHandles val="exact"/>
        </dgm:presLayoutVars>
      </dgm:prSet>
      <dgm:spPr/>
    </dgm:pt>
    <dgm:pt modelId="{37435365-6CD4-40B0-9963-7F07691900D4}" type="pres">
      <dgm:prSet presAssocID="{3F3EE0A3-E504-432B-8626-A5F837E65377}" presName="composite" presStyleCnt="0"/>
      <dgm:spPr/>
    </dgm:pt>
    <dgm:pt modelId="{2613177E-C379-4FB9-8A8E-AEC9D6D46973}" type="pres">
      <dgm:prSet presAssocID="{3F3EE0A3-E504-432B-8626-A5F837E6537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dgm:spPr>
    </dgm:pt>
    <dgm:pt modelId="{56490215-664A-4B66-AA5A-883A9E7B1EFE}" type="pres">
      <dgm:prSet presAssocID="{3F3EE0A3-E504-432B-8626-A5F837E65377}" presName="txShp" presStyleLbl="node1" presStyleIdx="0" presStyleCnt="4">
        <dgm:presLayoutVars>
          <dgm:bulletEnabled val="1"/>
        </dgm:presLayoutVars>
      </dgm:prSet>
      <dgm:spPr/>
    </dgm:pt>
    <dgm:pt modelId="{5373CDDF-500E-44EF-86A9-7A2E5475132F}" type="pres">
      <dgm:prSet presAssocID="{879F9541-01F6-4C57-9C7F-20ED500D96E7}" presName="spacing" presStyleCnt="0"/>
      <dgm:spPr/>
    </dgm:pt>
    <dgm:pt modelId="{C1EB49E4-A714-428C-B13C-734015D9D02C}" type="pres">
      <dgm:prSet presAssocID="{CDAB6097-1551-493C-AC78-B14B9DDE206D}" presName="composite" presStyleCnt="0"/>
      <dgm:spPr/>
    </dgm:pt>
    <dgm:pt modelId="{13C1B3E1-321E-4B9F-9486-C320D3E6C0F9}" type="pres">
      <dgm:prSet presAssocID="{CDAB6097-1551-493C-AC78-B14B9DDE206D}"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dgm:spPr>
    </dgm:pt>
    <dgm:pt modelId="{1E852EBC-67A5-416C-8DD8-CA9EE49EED85}" type="pres">
      <dgm:prSet presAssocID="{CDAB6097-1551-493C-AC78-B14B9DDE206D}" presName="txShp" presStyleLbl="node1" presStyleIdx="1" presStyleCnt="4">
        <dgm:presLayoutVars>
          <dgm:bulletEnabled val="1"/>
        </dgm:presLayoutVars>
      </dgm:prSet>
      <dgm:spPr/>
    </dgm:pt>
    <dgm:pt modelId="{676BD981-6862-478C-9739-A9E0F2E75FF0}" type="pres">
      <dgm:prSet presAssocID="{011E5E2D-B0A7-4FF9-91F9-E7C391EAD804}" presName="spacing" presStyleCnt="0"/>
      <dgm:spPr/>
    </dgm:pt>
    <dgm:pt modelId="{C64B6A65-0127-4EB5-AC9B-C361E78145BF}" type="pres">
      <dgm:prSet presAssocID="{6B9129E7-8A5D-4D55-9105-BFBCE0BC1D29}" presName="composite" presStyleCnt="0"/>
      <dgm:spPr/>
    </dgm:pt>
    <dgm:pt modelId="{0E19BA47-44A1-4A2D-A0C1-A6CECCAC3096}" type="pres">
      <dgm:prSet presAssocID="{6B9129E7-8A5D-4D55-9105-BFBCE0BC1D29}"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l="-21000" r="-21000"/>
          </a:stretch>
        </a:blipFill>
        <a:ln w="12700" cap="flat" cmpd="sng" algn="ctr">
          <a:solidFill>
            <a:schemeClr val="lt1">
              <a:hueOff val="0"/>
              <a:satOff val="0"/>
              <a:lumOff val="0"/>
              <a:alphaOff val="0"/>
            </a:schemeClr>
          </a:solidFill>
          <a:prstDash val="solid"/>
          <a:miter lim="800000"/>
        </a:ln>
      </dgm:spPr>
    </dgm:pt>
    <dgm:pt modelId="{8368C7F5-27AC-4E90-9B04-D71A9C710431}" type="pres">
      <dgm:prSet presAssocID="{6B9129E7-8A5D-4D55-9105-BFBCE0BC1D29}" presName="txShp" presStyleLbl="node1" presStyleIdx="2" presStyleCnt="4">
        <dgm:presLayoutVars>
          <dgm:bulletEnabled val="1"/>
        </dgm:presLayoutVars>
      </dgm:prSet>
      <dgm:spPr/>
    </dgm:pt>
    <dgm:pt modelId="{F204F63A-CF29-4815-B36B-DDC78A29880E}" type="pres">
      <dgm:prSet presAssocID="{C6957FFD-5C7B-4C37-BB10-6D634F27F145}" presName="spacing" presStyleCnt="0"/>
      <dgm:spPr/>
    </dgm:pt>
    <dgm:pt modelId="{8FA923CD-3421-4D63-9C30-2848BBA80DD7}" type="pres">
      <dgm:prSet presAssocID="{3F75F14A-6DC9-4669-91FF-DDB3FD920154}" presName="composite" presStyleCnt="0"/>
      <dgm:spPr/>
    </dgm:pt>
    <dgm:pt modelId="{2EBEF423-9A2B-4A0F-B327-53461D5B772A}" type="pres">
      <dgm:prSet presAssocID="{3F75F14A-6DC9-4669-91FF-DDB3FD920154}"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dgm:spPr>
    </dgm:pt>
    <dgm:pt modelId="{3579B1E1-E16F-4AEF-B614-7563C7B80B94}" type="pres">
      <dgm:prSet presAssocID="{3F75F14A-6DC9-4669-91FF-DDB3FD920154}" presName="txShp" presStyleLbl="node1" presStyleIdx="3" presStyleCnt="4">
        <dgm:presLayoutVars>
          <dgm:bulletEnabled val="1"/>
        </dgm:presLayoutVars>
      </dgm:prSet>
      <dgm:spPr/>
    </dgm:pt>
  </dgm:ptLst>
  <dgm:cxnLst>
    <dgm:cxn modelId="{CF5CC30F-7BEB-4125-B7E4-5E6FD9AC3914}" type="presOf" srcId="{3F3EE0A3-E504-432B-8626-A5F837E65377}" destId="{56490215-664A-4B66-AA5A-883A9E7B1EFE}" srcOrd="0" destOrd="0" presId="urn:microsoft.com/office/officeart/2005/8/layout/vList3"/>
    <dgm:cxn modelId="{99722E16-1B84-4639-AA67-0CA9355F0EB6}" srcId="{C321C61B-0F90-4A41-8216-B8B4F16BBAF6}" destId="{6B9129E7-8A5D-4D55-9105-BFBCE0BC1D29}" srcOrd="2" destOrd="0" parTransId="{D9AB2B99-2448-46E2-A6AB-C3424CDDECE2}" sibTransId="{C6957FFD-5C7B-4C37-BB10-6D634F27F145}"/>
    <dgm:cxn modelId="{22EDF646-2C6B-4E76-920D-24812EF4ECDC}" srcId="{C321C61B-0F90-4A41-8216-B8B4F16BBAF6}" destId="{3F75F14A-6DC9-4669-91FF-DDB3FD920154}" srcOrd="3" destOrd="0" parTransId="{3FC207C9-16D0-43F7-967B-F17618EF7892}" sibTransId="{6D9B0C04-C77F-426B-A85B-C54900E52E7E}"/>
    <dgm:cxn modelId="{EAFE6B59-695F-4EBA-B4E8-32CB30D9575F}" type="presOf" srcId="{CDAB6097-1551-493C-AC78-B14B9DDE206D}" destId="{1E852EBC-67A5-416C-8DD8-CA9EE49EED85}" srcOrd="0" destOrd="0" presId="urn:microsoft.com/office/officeart/2005/8/layout/vList3"/>
    <dgm:cxn modelId="{0C93259A-E89E-449A-B055-13D58A2CFC1B}" type="presOf" srcId="{C321C61B-0F90-4A41-8216-B8B4F16BBAF6}" destId="{45A89EE5-0CCF-4886-BC5C-EA9B15892AF8}" srcOrd="0" destOrd="0" presId="urn:microsoft.com/office/officeart/2005/8/layout/vList3"/>
    <dgm:cxn modelId="{E434BEA9-646A-4CD8-A11C-961606F17D64}" type="presOf" srcId="{3F75F14A-6DC9-4669-91FF-DDB3FD920154}" destId="{3579B1E1-E16F-4AEF-B614-7563C7B80B94}" srcOrd="0" destOrd="0" presId="urn:microsoft.com/office/officeart/2005/8/layout/vList3"/>
    <dgm:cxn modelId="{41D62AB2-38D2-45B3-AC28-66CBB448846B}" srcId="{C321C61B-0F90-4A41-8216-B8B4F16BBAF6}" destId="{CDAB6097-1551-493C-AC78-B14B9DDE206D}" srcOrd="1" destOrd="0" parTransId="{2FBE6251-DC1C-4A05-BD21-9AE51C584169}" sibTransId="{011E5E2D-B0A7-4FF9-91F9-E7C391EAD804}"/>
    <dgm:cxn modelId="{E974B6B8-2D0B-46D7-8353-2F46D9D893A6}" srcId="{C321C61B-0F90-4A41-8216-B8B4F16BBAF6}" destId="{3F3EE0A3-E504-432B-8626-A5F837E65377}" srcOrd="0" destOrd="0" parTransId="{0248B66E-DC69-486E-BCB0-5E0D15474231}" sibTransId="{879F9541-01F6-4C57-9C7F-20ED500D96E7}"/>
    <dgm:cxn modelId="{457544D4-66D5-481A-BDEA-8ED696E35EC7}" type="presOf" srcId="{6B9129E7-8A5D-4D55-9105-BFBCE0BC1D29}" destId="{8368C7F5-27AC-4E90-9B04-D71A9C710431}" srcOrd="0" destOrd="0" presId="urn:microsoft.com/office/officeart/2005/8/layout/vList3"/>
    <dgm:cxn modelId="{2F35B4A3-DCB5-4573-8D5D-1D04F7708F21}" type="presParOf" srcId="{45A89EE5-0CCF-4886-BC5C-EA9B15892AF8}" destId="{37435365-6CD4-40B0-9963-7F07691900D4}" srcOrd="0" destOrd="0" presId="urn:microsoft.com/office/officeart/2005/8/layout/vList3"/>
    <dgm:cxn modelId="{FC44665C-F7C9-43EE-9BA5-5AE180A8093A}" type="presParOf" srcId="{37435365-6CD4-40B0-9963-7F07691900D4}" destId="{2613177E-C379-4FB9-8A8E-AEC9D6D46973}" srcOrd="0" destOrd="0" presId="urn:microsoft.com/office/officeart/2005/8/layout/vList3"/>
    <dgm:cxn modelId="{08C81474-B815-4825-8853-385A280099C4}" type="presParOf" srcId="{37435365-6CD4-40B0-9963-7F07691900D4}" destId="{56490215-664A-4B66-AA5A-883A9E7B1EFE}" srcOrd="1" destOrd="0" presId="urn:microsoft.com/office/officeart/2005/8/layout/vList3"/>
    <dgm:cxn modelId="{4AE06EB9-3399-4CE9-8DCE-37864CD36D3D}" type="presParOf" srcId="{45A89EE5-0CCF-4886-BC5C-EA9B15892AF8}" destId="{5373CDDF-500E-44EF-86A9-7A2E5475132F}" srcOrd="1" destOrd="0" presId="urn:microsoft.com/office/officeart/2005/8/layout/vList3"/>
    <dgm:cxn modelId="{D59F34AE-DB61-466B-9003-E80E16EC5A0D}" type="presParOf" srcId="{45A89EE5-0CCF-4886-BC5C-EA9B15892AF8}" destId="{C1EB49E4-A714-428C-B13C-734015D9D02C}" srcOrd="2" destOrd="0" presId="urn:microsoft.com/office/officeart/2005/8/layout/vList3"/>
    <dgm:cxn modelId="{8BB1CEEE-6994-4595-9A72-D3FAC90BF349}" type="presParOf" srcId="{C1EB49E4-A714-428C-B13C-734015D9D02C}" destId="{13C1B3E1-321E-4B9F-9486-C320D3E6C0F9}" srcOrd="0" destOrd="0" presId="urn:microsoft.com/office/officeart/2005/8/layout/vList3"/>
    <dgm:cxn modelId="{A6954831-0566-471D-BFDA-F49FE5815CBF}" type="presParOf" srcId="{C1EB49E4-A714-428C-B13C-734015D9D02C}" destId="{1E852EBC-67A5-416C-8DD8-CA9EE49EED85}" srcOrd="1" destOrd="0" presId="urn:microsoft.com/office/officeart/2005/8/layout/vList3"/>
    <dgm:cxn modelId="{F54A6129-71C9-4264-8FA9-997A3B902E16}" type="presParOf" srcId="{45A89EE5-0CCF-4886-BC5C-EA9B15892AF8}" destId="{676BD981-6862-478C-9739-A9E0F2E75FF0}" srcOrd="3" destOrd="0" presId="urn:microsoft.com/office/officeart/2005/8/layout/vList3"/>
    <dgm:cxn modelId="{A62178AF-4E65-445A-BF0D-4137AEE10795}" type="presParOf" srcId="{45A89EE5-0CCF-4886-BC5C-EA9B15892AF8}" destId="{C64B6A65-0127-4EB5-AC9B-C361E78145BF}" srcOrd="4" destOrd="0" presId="urn:microsoft.com/office/officeart/2005/8/layout/vList3"/>
    <dgm:cxn modelId="{5C33AEEB-7EDC-460B-8F82-B98EBBE11B49}" type="presParOf" srcId="{C64B6A65-0127-4EB5-AC9B-C361E78145BF}" destId="{0E19BA47-44A1-4A2D-A0C1-A6CECCAC3096}" srcOrd="0" destOrd="0" presId="urn:microsoft.com/office/officeart/2005/8/layout/vList3"/>
    <dgm:cxn modelId="{40BD26AC-2E87-4950-934D-7378435234DE}" type="presParOf" srcId="{C64B6A65-0127-4EB5-AC9B-C361E78145BF}" destId="{8368C7F5-27AC-4E90-9B04-D71A9C710431}" srcOrd="1" destOrd="0" presId="urn:microsoft.com/office/officeart/2005/8/layout/vList3"/>
    <dgm:cxn modelId="{5AA40817-4F4D-4007-A048-260E9D61C7A0}" type="presParOf" srcId="{45A89EE5-0CCF-4886-BC5C-EA9B15892AF8}" destId="{F204F63A-CF29-4815-B36B-DDC78A29880E}" srcOrd="5" destOrd="0" presId="urn:microsoft.com/office/officeart/2005/8/layout/vList3"/>
    <dgm:cxn modelId="{22D3B065-0520-40F9-831D-085D88AFE0FB}" type="presParOf" srcId="{45A89EE5-0CCF-4886-BC5C-EA9B15892AF8}" destId="{8FA923CD-3421-4D63-9C30-2848BBA80DD7}" srcOrd="6" destOrd="0" presId="urn:microsoft.com/office/officeart/2005/8/layout/vList3"/>
    <dgm:cxn modelId="{8476AB73-D705-4BEA-98E0-29D35D813887}" type="presParOf" srcId="{8FA923CD-3421-4D63-9C30-2848BBA80DD7}" destId="{2EBEF423-9A2B-4A0F-B327-53461D5B772A}" srcOrd="0" destOrd="0" presId="urn:microsoft.com/office/officeart/2005/8/layout/vList3"/>
    <dgm:cxn modelId="{A28BE38C-50B3-4940-B79F-4063632EC8EE}" type="presParOf" srcId="{8FA923CD-3421-4D63-9C30-2848BBA80DD7}" destId="{3579B1E1-E16F-4AEF-B614-7563C7B80B9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736CB923-EC3A-4860-AF9A-2D6C6547179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16723A7-2E76-43FC-B1AA-8BAF4939581C}" type="parTrans" cxnId="{8139BE35-5F8B-424F-A3F8-DC6B5DA37411}">
      <dgm:prSet/>
      <dgm:spPr/>
      <dgm:t>
        <a:bodyPr/>
        <a:lstStyle/>
        <a:p>
          <a:endParaRPr lang="en-US"/>
        </a:p>
      </dgm:t>
    </dgm:pt>
    <dgm:pt modelId="{755F41C3-5289-45A5-9CC0-786CF170A44E}">
      <dgm:prSet/>
      <dgm:spPr>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dgm:spPr>
      <dgm:t>
        <a:bodyPr/>
        <a:lstStyle/>
        <a:p>
          <a:pPr rtl="0"/>
          <a:r>
            <a:rPr lang="en-US"/>
            <a:t>Conditions requiring an overnight stay in a hospital or other medical care facility</a:t>
          </a:r>
        </a:p>
      </dgm:t>
    </dgm:pt>
    <dgm:pt modelId="{4AACA2D7-C73D-46C0-8D72-3138DE396EF9}" type="sibTrans" cxnId="{8139BE35-5F8B-424F-A3F8-DC6B5DA37411}">
      <dgm:prSet/>
      <dgm:spPr/>
      <dgm:t>
        <a:bodyPr/>
        <a:lstStyle/>
        <a:p>
          <a:endParaRPr lang="en-US"/>
        </a:p>
      </dgm:t>
    </dgm:pt>
    <dgm:pt modelId="{FD672ADA-8C11-48F3-9040-F5DA803D1C25}" type="parTrans" cxnId="{197120FB-83FF-4EE5-8ABC-E139CF20A1F5}">
      <dgm:prSet/>
      <dgm:spPr/>
      <dgm:t>
        <a:bodyPr/>
        <a:lstStyle/>
        <a:p>
          <a:endParaRPr lang="en-US"/>
        </a:p>
      </dgm:t>
    </dgm:pt>
    <dgm:pt modelId="{9DE1744F-176E-4560-A153-5EAC47F2A074}">
      <dgm:prSet/>
      <dgm:spPr>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dgm:spPr>
      <dgm:t>
        <a:bodyPr/>
        <a:lstStyle/>
        <a:p>
          <a:pPr rtl="0"/>
          <a:r>
            <a:rPr lang="en-US"/>
            <a:t>Conditions that incapacitate employee/family member for more than </a:t>
          </a:r>
          <a:r>
            <a:rPr lang="en-US" u="sng"/>
            <a:t>three</a:t>
          </a:r>
          <a:r>
            <a:rPr lang="en-US"/>
            <a:t> consecutive days and have ongoing medical treatment (either multiple appointments with a health care provider, or a single appointment and follow-up care such as prescription medication)</a:t>
          </a:r>
        </a:p>
      </dgm:t>
    </dgm:pt>
    <dgm:pt modelId="{D0A89553-88B0-4E0B-A028-4A95ADA987F9}" type="sibTrans" cxnId="{197120FB-83FF-4EE5-8ABC-E139CF20A1F5}">
      <dgm:prSet/>
      <dgm:spPr/>
      <dgm:t>
        <a:bodyPr/>
        <a:lstStyle/>
        <a:p>
          <a:endParaRPr lang="en-US"/>
        </a:p>
      </dgm:t>
    </dgm:pt>
    <dgm:pt modelId="{9F55246A-A1BC-48C2-8B65-0FB07BA8D07C}" type="parTrans" cxnId="{78DBC6E3-05E9-4D74-9F07-4E495E90EF65}">
      <dgm:prSet/>
      <dgm:spPr/>
      <dgm:t>
        <a:bodyPr/>
        <a:lstStyle/>
        <a:p>
          <a:endParaRPr lang="en-US"/>
        </a:p>
      </dgm:t>
    </dgm:pt>
    <dgm:pt modelId="{DB2C9008-F3B9-45CD-9D34-DC36D5B14C08}">
      <dgm:prSet/>
      <dgm:spPr>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dgm:spPr>
      <dgm:t>
        <a:bodyPr/>
        <a:lstStyle/>
        <a:p>
          <a:pPr rtl="0"/>
          <a:r>
            <a:rPr lang="en-US"/>
            <a:t>Chronic conditions that cause occasional periods where incapacitated and require treatment by a health care provider at least twice a year</a:t>
          </a:r>
        </a:p>
      </dgm:t>
    </dgm:pt>
    <dgm:pt modelId="{AC240E12-B265-4024-ACC6-E20C464A31B8}" type="sibTrans" cxnId="{78DBC6E3-05E9-4D74-9F07-4E495E90EF65}">
      <dgm:prSet/>
      <dgm:spPr/>
      <dgm:t>
        <a:bodyPr/>
        <a:lstStyle/>
        <a:p>
          <a:endParaRPr lang="en-US"/>
        </a:p>
      </dgm:t>
    </dgm:pt>
    <dgm:pt modelId="{56EDEB93-D369-4D5D-9C84-94CE9E4F5366}" type="parTrans" cxnId="{D330D024-B75A-49D6-AE65-18738D2E9C59}">
      <dgm:prSet/>
      <dgm:spPr/>
      <dgm:t>
        <a:bodyPr/>
        <a:lstStyle/>
        <a:p>
          <a:endParaRPr lang="en-US"/>
        </a:p>
      </dgm:t>
    </dgm:pt>
    <dgm:pt modelId="{172BD625-5CBE-4A63-ADB2-62350A5928DA}">
      <dgm:prSet/>
      <dgm:spPr>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dgm:spPr>
      <dgm:t>
        <a:bodyPr/>
        <a:lstStyle/>
        <a:p>
          <a:pPr rtl="0"/>
          <a:r>
            <a:rPr lang="en-US"/>
            <a:t>Pregnancy (including prenatal medical appointments, incapacity due to morning sickness, and medically required bed rest)</a:t>
          </a:r>
        </a:p>
      </dgm:t>
    </dgm:pt>
    <dgm:pt modelId="{8EF06684-E11F-4502-9B22-2F30F75E84DC}" type="sibTrans" cxnId="{D330D024-B75A-49D6-AE65-18738D2E9C59}">
      <dgm:prSet/>
      <dgm:spPr/>
      <dgm:t>
        <a:bodyPr/>
        <a:lstStyle/>
        <a:p>
          <a:endParaRPr lang="en-US"/>
        </a:p>
      </dgm:t>
    </dgm:pt>
    <dgm:pt modelId="{A8BB8EE1-D306-4ABF-BF1B-E11DBC8EEB15}" type="pres">
      <dgm:prSet presAssocID="{736CB923-EC3A-4860-AF9A-2D6C65471794}" presName="linear" presStyleCnt="0">
        <dgm:presLayoutVars>
          <dgm:animLvl val="lvl"/>
          <dgm:resizeHandles val="exact"/>
        </dgm:presLayoutVars>
      </dgm:prSet>
      <dgm:spPr/>
    </dgm:pt>
    <dgm:pt modelId="{9CC13311-43EA-4D33-B0F9-0FDBA31131AF}" type="pres">
      <dgm:prSet presAssocID="{755F41C3-5289-45A5-9CC0-786CF170A44E}" presName="parentText" presStyleLbl="node1" presStyleIdx="0" presStyleCnt="4">
        <dgm:presLayoutVars>
          <dgm:chMax val="0"/>
          <dgm:bulletEnabled val="1"/>
        </dgm:presLayoutVars>
      </dgm:prSet>
      <dgm:spPr/>
    </dgm:pt>
    <dgm:pt modelId="{52FCDEAD-1122-43BF-905D-3EBADE107019}" type="pres">
      <dgm:prSet presAssocID="{4AACA2D7-C73D-46C0-8D72-3138DE396EF9}" presName="spacer" presStyleCnt="0"/>
      <dgm:spPr/>
    </dgm:pt>
    <dgm:pt modelId="{6114293E-B828-421A-BD89-360271ACAAF9}" type="pres">
      <dgm:prSet presAssocID="{9DE1744F-176E-4560-A153-5EAC47F2A074}" presName="parentText" presStyleLbl="node1" presStyleIdx="1" presStyleCnt="4">
        <dgm:presLayoutVars>
          <dgm:chMax val="0"/>
          <dgm:bulletEnabled val="1"/>
        </dgm:presLayoutVars>
      </dgm:prSet>
      <dgm:spPr/>
    </dgm:pt>
    <dgm:pt modelId="{B0FB4876-8E93-4D33-B26B-A85FC2094169}" type="pres">
      <dgm:prSet presAssocID="{D0A89553-88B0-4E0B-A028-4A95ADA987F9}" presName="spacer" presStyleCnt="0"/>
      <dgm:spPr/>
    </dgm:pt>
    <dgm:pt modelId="{D760DCF4-1275-49DF-AB49-42E1403F9998}" type="pres">
      <dgm:prSet presAssocID="{DB2C9008-F3B9-45CD-9D34-DC36D5B14C08}" presName="parentText" presStyleLbl="node1" presStyleIdx="2" presStyleCnt="4">
        <dgm:presLayoutVars>
          <dgm:chMax val="0"/>
          <dgm:bulletEnabled val="1"/>
        </dgm:presLayoutVars>
      </dgm:prSet>
      <dgm:spPr/>
    </dgm:pt>
    <dgm:pt modelId="{8332CFAD-0E6E-4589-8A72-AEAE0D5E5528}" type="pres">
      <dgm:prSet presAssocID="{AC240E12-B265-4024-ACC6-E20C464A31B8}" presName="spacer" presStyleCnt="0"/>
      <dgm:spPr/>
    </dgm:pt>
    <dgm:pt modelId="{668ABFE8-28A7-488F-B1BF-87AC5BF7A04E}" type="pres">
      <dgm:prSet presAssocID="{172BD625-5CBE-4A63-ADB2-62350A5928DA}" presName="parentText" presStyleLbl="node1" presStyleIdx="3" presStyleCnt="4">
        <dgm:presLayoutVars>
          <dgm:chMax val="0"/>
          <dgm:bulletEnabled val="1"/>
        </dgm:presLayoutVars>
      </dgm:prSet>
      <dgm:spPr/>
    </dgm:pt>
  </dgm:ptLst>
  <dgm:cxnLst>
    <dgm:cxn modelId="{07D0B91F-51B8-4DA7-A5E6-987E9E2CE792}" type="presOf" srcId="{9DE1744F-176E-4560-A153-5EAC47F2A074}" destId="{6114293E-B828-421A-BD89-360271ACAAF9}" srcOrd="0" destOrd="0" presId="urn:microsoft.com/office/officeart/2005/8/layout/vList2"/>
    <dgm:cxn modelId="{D330D024-B75A-49D6-AE65-18738D2E9C59}" srcId="{736CB923-EC3A-4860-AF9A-2D6C65471794}" destId="{172BD625-5CBE-4A63-ADB2-62350A5928DA}" srcOrd="3" destOrd="0" parTransId="{56EDEB93-D369-4D5D-9C84-94CE9E4F5366}" sibTransId="{8EF06684-E11F-4502-9B22-2F30F75E84DC}"/>
    <dgm:cxn modelId="{8139BE35-5F8B-424F-A3F8-DC6B5DA37411}" srcId="{736CB923-EC3A-4860-AF9A-2D6C65471794}" destId="{755F41C3-5289-45A5-9CC0-786CF170A44E}" srcOrd="0" destOrd="0" parTransId="{216723A7-2E76-43FC-B1AA-8BAF4939581C}" sibTransId="{4AACA2D7-C73D-46C0-8D72-3138DE396EF9}"/>
    <dgm:cxn modelId="{DB9C2565-5B2A-42E9-A7E4-BC52BB0CC9DA}" type="presOf" srcId="{736CB923-EC3A-4860-AF9A-2D6C65471794}" destId="{A8BB8EE1-D306-4ABF-BF1B-E11DBC8EEB15}" srcOrd="0" destOrd="0" presId="urn:microsoft.com/office/officeart/2005/8/layout/vList2"/>
    <dgm:cxn modelId="{91943965-61BB-4B52-9090-D89DFC230325}" type="presOf" srcId="{755F41C3-5289-45A5-9CC0-786CF170A44E}" destId="{9CC13311-43EA-4D33-B0F9-0FDBA31131AF}" srcOrd="0" destOrd="0" presId="urn:microsoft.com/office/officeart/2005/8/layout/vList2"/>
    <dgm:cxn modelId="{0385A558-6C47-4DAC-B91D-A8F33600CF8F}" type="presOf" srcId="{DB2C9008-F3B9-45CD-9D34-DC36D5B14C08}" destId="{D760DCF4-1275-49DF-AB49-42E1403F9998}" srcOrd="0" destOrd="0" presId="urn:microsoft.com/office/officeart/2005/8/layout/vList2"/>
    <dgm:cxn modelId="{2F6E89B0-6062-4113-950C-71216401F2E2}" type="presOf" srcId="{172BD625-5CBE-4A63-ADB2-62350A5928DA}" destId="{668ABFE8-28A7-488F-B1BF-87AC5BF7A04E}" srcOrd="0" destOrd="0" presId="urn:microsoft.com/office/officeart/2005/8/layout/vList2"/>
    <dgm:cxn modelId="{78DBC6E3-05E9-4D74-9F07-4E495E90EF65}" srcId="{736CB923-EC3A-4860-AF9A-2D6C65471794}" destId="{DB2C9008-F3B9-45CD-9D34-DC36D5B14C08}" srcOrd="2" destOrd="0" parTransId="{9F55246A-A1BC-48C2-8B65-0FB07BA8D07C}" sibTransId="{AC240E12-B265-4024-ACC6-E20C464A31B8}"/>
    <dgm:cxn modelId="{197120FB-83FF-4EE5-8ABC-E139CF20A1F5}" srcId="{736CB923-EC3A-4860-AF9A-2D6C65471794}" destId="{9DE1744F-176E-4560-A153-5EAC47F2A074}" srcOrd="1" destOrd="0" parTransId="{FD672ADA-8C11-48F3-9040-F5DA803D1C25}" sibTransId="{D0A89553-88B0-4E0B-A028-4A95ADA987F9}"/>
    <dgm:cxn modelId="{CF5670BE-9E7F-4C68-B258-138FD2788FEE}" type="presParOf" srcId="{A8BB8EE1-D306-4ABF-BF1B-E11DBC8EEB15}" destId="{9CC13311-43EA-4D33-B0F9-0FDBA31131AF}" srcOrd="0" destOrd="0" presId="urn:microsoft.com/office/officeart/2005/8/layout/vList2"/>
    <dgm:cxn modelId="{234AA105-8CA2-4A46-A83E-B121665C999B}" type="presParOf" srcId="{A8BB8EE1-D306-4ABF-BF1B-E11DBC8EEB15}" destId="{52FCDEAD-1122-43BF-905D-3EBADE107019}" srcOrd="1" destOrd="0" presId="urn:microsoft.com/office/officeart/2005/8/layout/vList2"/>
    <dgm:cxn modelId="{49CB5299-FA53-4364-997C-32366C503548}" type="presParOf" srcId="{A8BB8EE1-D306-4ABF-BF1B-E11DBC8EEB15}" destId="{6114293E-B828-421A-BD89-360271ACAAF9}" srcOrd="2" destOrd="0" presId="urn:microsoft.com/office/officeart/2005/8/layout/vList2"/>
    <dgm:cxn modelId="{89746A7C-D6FC-4FCC-824D-16F9A38EA9CD}" type="presParOf" srcId="{A8BB8EE1-D306-4ABF-BF1B-E11DBC8EEB15}" destId="{B0FB4876-8E93-4D33-B26B-A85FC2094169}" srcOrd="3" destOrd="0" presId="urn:microsoft.com/office/officeart/2005/8/layout/vList2"/>
    <dgm:cxn modelId="{B85C25EB-C5FE-42F3-8528-8B0316208B40}" type="presParOf" srcId="{A8BB8EE1-D306-4ABF-BF1B-E11DBC8EEB15}" destId="{D760DCF4-1275-49DF-AB49-42E1403F9998}" srcOrd="4" destOrd="0" presId="urn:microsoft.com/office/officeart/2005/8/layout/vList2"/>
    <dgm:cxn modelId="{971718AB-5B96-45E1-8203-4CF192EC03F9}" type="presParOf" srcId="{A8BB8EE1-D306-4ABF-BF1B-E11DBC8EEB15}" destId="{8332CFAD-0E6E-4589-8A72-AEAE0D5E5528}" srcOrd="5" destOrd="0" presId="urn:microsoft.com/office/officeart/2005/8/layout/vList2"/>
    <dgm:cxn modelId="{F8D55601-52BC-4BCA-8AAF-406C839B04D6}" type="presParOf" srcId="{A8BB8EE1-D306-4ABF-BF1B-E11DBC8EEB15}" destId="{668ABFE8-28A7-488F-B1BF-87AC5BF7A04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3ED1EB70-0D87-4AF7-B25E-F74683E792D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EBC2197-0FEC-4C3D-85B1-F0A92C304669}" type="parTrans" cxnId="{5ECE232A-B2FD-45B6-AF56-B87CA8DEC190}">
      <dgm:prSet/>
      <dgm:spPr/>
      <dgm:t>
        <a:bodyPr/>
        <a:lstStyle/>
        <a:p>
          <a:endParaRPr lang="en-US"/>
        </a:p>
      </dgm:t>
    </dgm:pt>
    <dgm:pt modelId="{29EA6F36-3D58-4B8B-8628-1B7EE84DD38C}">
      <dgm:prSet/>
      <dgm:spPr/>
      <dgm:t>
        <a:bodyPr/>
        <a:lstStyle/>
        <a:p>
          <a:pPr rtl="0"/>
          <a:r>
            <a:rPr lang="en-US"/>
            <a:t>FMLA is </a:t>
          </a:r>
          <a:r>
            <a:rPr lang="en-US" u="sng"/>
            <a:t>unpaid</a:t>
          </a:r>
          <a:r>
            <a:rPr lang="en-US"/>
            <a:t> leave</a:t>
          </a:r>
        </a:p>
      </dgm:t>
    </dgm:pt>
    <dgm:pt modelId="{79FB9448-0D07-49C0-9EA9-015382422A83}" type="sibTrans" cxnId="{5ECE232A-B2FD-45B6-AF56-B87CA8DEC190}">
      <dgm:prSet/>
      <dgm:spPr/>
      <dgm:t>
        <a:bodyPr/>
        <a:lstStyle/>
        <a:p>
          <a:endParaRPr lang="en-US"/>
        </a:p>
      </dgm:t>
    </dgm:pt>
    <dgm:pt modelId="{61905186-CA4B-4BD1-A6AE-898E848349B4}" type="parTrans" cxnId="{147C5AF2-2301-4A70-8643-F777E1AEAFDA}">
      <dgm:prSet/>
      <dgm:spPr/>
      <dgm:t>
        <a:bodyPr/>
        <a:lstStyle/>
        <a:p>
          <a:endParaRPr lang="en-US"/>
        </a:p>
      </dgm:t>
    </dgm:pt>
    <dgm:pt modelId="{6957D249-D526-4B86-8198-CE21CD2D992D}">
      <dgm:prSet/>
      <dgm:spPr/>
      <dgm:t>
        <a:bodyPr/>
        <a:lstStyle/>
        <a:p>
          <a:pPr rtl="0"/>
          <a:r>
            <a:rPr lang="en-US"/>
            <a:t>Employers can require an employee to use their paid leave concurrently with FMLA leave</a:t>
          </a:r>
        </a:p>
      </dgm:t>
    </dgm:pt>
    <dgm:pt modelId="{62058254-9FA3-4067-AB0B-4789FCF6C5CF}" type="sibTrans" cxnId="{147C5AF2-2301-4A70-8643-F777E1AEAFDA}">
      <dgm:prSet/>
      <dgm:spPr/>
      <dgm:t>
        <a:bodyPr/>
        <a:lstStyle/>
        <a:p>
          <a:endParaRPr lang="en-US"/>
        </a:p>
      </dgm:t>
    </dgm:pt>
    <dgm:pt modelId="{C8DEF811-5EE4-4A8C-992D-33E10974F183}" type="pres">
      <dgm:prSet presAssocID="{3ED1EB70-0D87-4AF7-B25E-F74683E792DA}" presName="diagram" presStyleCnt="0">
        <dgm:presLayoutVars>
          <dgm:chPref val="1"/>
          <dgm:dir/>
          <dgm:animOne val="branch"/>
          <dgm:animLvl val="lvl"/>
          <dgm:resizeHandles/>
        </dgm:presLayoutVars>
      </dgm:prSet>
      <dgm:spPr/>
    </dgm:pt>
    <dgm:pt modelId="{3F8C48E2-55E6-4009-803D-956E742960AB}" type="pres">
      <dgm:prSet presAssocID="{29EA6F36-3D58-4B8B-8628-1B7EE84DD38C}" presName="root" presStyleCnt="0"/>
      <dgm:spPr/>
    </dgm:pt>
    <dgm:pt modelId="{F58BB01E-F698-4612-87E7-72A8F9035ACF}" type="pres">
      <dgm:prSet presAssocID="{29EA6F36-3D58-4B8B-8628-1B7EE84DD38C}" presName="rootComposite" presStyleCnt="0"/>
      <dgm:spPr/>
    </dgm:pt>
    <dgm:pt modelId="{502045A2-0833-44A4-81CF-910837F83491}" type="pres">
      <dgm:prSet presAssocID="{29EA6F36-3D58-4B8B-8628-1B7EE84DD38C}" presName="rootText" presStyleLbl="node1" presStyleIdx="0" presStyleCnt="2"/>
      <dgm:spPr/>
    </dgm:pt>
    <dgm:pt modelId="{9947498D-6E70-455D-B7F2-DADA73E69CE4}" type="pres">
      <dgm:prSet presAssocID="{29EA6F36-3D58-4B8B-8628-1B7EE84DD38C}" presName="rootConnector" presStyleLbl="node1" presStyleIdx="0" presStyleCnt="2"/>
      <dgm:spPr/>
    </dgm:pt>
    <dgm:pt modelId="{22306A84-0CE5-4CC8-8702-80F49B4D8B52}" type="pres">
      <dgm:prSet presAssocID="{29EA6F36-3D58-4B8B-8628-1B7EE84DD38C}" presName="childShape" presStyleCnt="0"/>
      <dgm:spPr/>
    </dgm:pt>
    <dgm:pt modelId="{843A8872-B1B3-466B-940A-B60A3831AE9F}" type="pres">
      <dgm:prSet presAssocID="{6957D249-D526-4B86-8198-CE21CD2D992D}" presName="root" presStyleCnt="0"/>
      <dgm:spPr/>
    </dgm:pt>
    <dgm:pt modelId="{7BFCF16F-82F6-408D-9EDF-4FB423D1A0E5}" type="pres">
      <dgm:prSet presAssocID="{6957D249-D526-4B86-8198-CE21CD2D992D}" presName="rootComposite" presStyleCnt="0"/>
      <dgm:spPr/>
    </dgm:pt>
    <dgm:pt modelId="{18D6FF4C-4E1D-4A45-B459-5A506435647A}" type="pres">
      <dgm:prSet presAssocID="{6957D249-D526-4B86-8198-CE21CD2D992D}" presName="rootText" presStyleLbl="node1" presStyleIdx="1" presStyleCnt="2"/>
      <dgm:spPr/>
    </dgm:pt>
    <dgm:pt modelId="{B500557C-3C5E-430F-8B2C-45AAD46757F4}" type="pres">
      <dgm:prSet presAssocID="{6957D249-D526-4B86-8198-CE21CD2D992D}" presName="rootConnector" presStyleLbl="node1" presStyleIdx="1" presStyleCnt="2"/>
      <dgm:spPr/>
    </dgm:pt>
    <dgm:pt modelId="{706BDB8E-8536-4893-8E7F-05D538A9D59E}" type="pres">
      <dgm:prSet presAssocID="{6957D249-D526-4B86-8198-CE21CD2D992D}" presName="childShape" presStyleCnt="0"/>
      <dgm:spPr/>
    </dgm:pt>
  </dgm:ptLst>
  <dgm:cxnLst>
    <dgm:cxn modelId="{5ECE232A-B2FD-45B6-AF56-B87CA8DEC190}" srcId="{3ED1EB70-0D87-4AF7-B25E-F74683E792DA}" destId="{29EA6F36-3D58-4B8B-8628-1B7EE84DD38C}" srcOrd="0" destOrd="0" parTransId="{1EBC2197-0FEC-4C3D-85B1-F0A92C304669}" sibTransId="{79FB9448-0D07-49C0-9EA9-015382422A83}"/>
    <dgm:cxn modelId="{D81DE436-64E0-4527-B8C0-6C61F382281C}" type="presOf" srcId="{6957D249-D526-4B86-8198-CE21CD2D992D}" destId="{18D6FF4C-4E1D-4A45-B459-5A506435647A}" srcOrd="0" destOrd="0" presId="urn:microsoft.com/office/officeart/2005/8/layout/hierarchy3"/>
    <dgm:cxn modelId="{8F90F84A-C4F9-43A9-8DBD-9B542ECD1AED}" type="presOf" srcId="{6957D249-D526-4B86-8198-CE21CD2D992D}" destId="{B500557C-3C5E-430F-8B2C-45AAD46757F4}" srcOrd="1" destOrd="0" presId="urn:microsoft.com/office/officeart/2005/8/layout/hierarchy3"/>
    <dgm:cxn modelId="{F6CE156C-BB05-4D23-BBD1-04A0BF9E3987}" type="presOf" srcId="{29EA6F36-3D58-4B8B-8628-1B7EE84DD38C}" destId="{9947498D-6E70-455D-B7F2-DADA73E69CE4}" srcOrd="1" destOrd="0" presId="urn:microsoft.com/office/officeart/2005/8/layout/hierarchy3"/>
    <dgm:cxn modelId="{BD3866B8-43FC-40A2-B59A-6C07A926ACBC}" type="presOf" srcId="{3ED1EB70-0D87-4AF7-B25E-F74683E792DA}" destId="{C8DEF811-5EE4-4A8C-992D-33E10974F183}" srcOrd="0" destOrd="0" presId="urn:microsoft.com/office/officeart/2005/8/layout/hierarchy3"/>
    <dgm:cxn modelId="{7F2527E2-4254-484A-A231-E874F0C7BD3C}" type="presOf" srcId="{29EA6F36-3D58-4B8B-8628-1B7EE84DD38C}" destId="{502045A2-0833-44A4-81CF-910837F83491}" srcOrd="0" destOrd="0" presId="urn:microsoft.com/office/officeart/2005/8/layout/hierarchy3"/>
    <dgm:cxn modelId="{147C5AF2-2301-4A70-8643-F777E1AEAFDA}" srcId="{3ED1EB70-0D87-4AF7-B25E-F74683E792DA}" destId="{6957D249-D526-4B86-8198-CE21CD2D992D}" srcOrd="1" destOrd="0" parTransId="{61905186-CA4B-4BD1-A6AE-898E848349B4}" sibTransId="{62058254-9FA3-4067-AB0B-4789FCF6C5CF}"/>
    <dgm:cxn modelId="{5F2AE794-98F1-4A97-BF37-BBF980E84810}" type="presParOf" srcId="{C8DEF811-5EE4-4A8C-992D-33E10974F183}" destId="{3F8C48E2-55E6-4009-803D-956E742960AB}" srcOrd="0" destOrd="0" presId="urn:microsoft.com/office/officeart/2005/8/layout/hierarchy3"/>
    <dgm:cxn modelId="{710578B3-154D-43AB-AD9D-17E8027C9C5E}" type="presParOf" srcId="{3F8C48E2-55E6-4009-803D-956E742960AB}" destId="{F58BB01E-F698-4612-87E7-72A8F9035ACF}" srcOrd="0" destOrd="0" presId="urn:microsoft.com/office/officeart/2005/8/layout/hierarchy3"/>
    <dgm:cxn modelId="{D2C86B53-E820-48FB-8096-F2CDA24F33AF}" type="presParOf" srcId="{F58BB01E-F698-4612-87E7-72A8F9035ACF}" destId="{502045A2-0833-44A4-81CF-910837F83491}" srcOrd="0" destOrd="0" presId="urn:microsoft.com/office/officeart/2005/8/layout/hierarchy3"/>
    <dgm:cxn modelId="{5E5D8E6B-D7A7-4792-B46A-B8D2A6A34780}" type="presParOf" srcId="{F58BB01E-F698-4612-87E7-72A8F9035ACF}" destId="{9947498D-6E70-455D-B7F2-DADA73E69CE4}" srcOrd="1" destOrd="0" presId="urn:microsoft.com/office/officeart/2005/8/layout/hierarchy3"/>
    <dgm:cxn modelId="{7DDDBE07-B5EE-42C1-B989-0AC7E79B0299}" type="presParOf" srcId="{3F8C48E2-55E6-4009-803D-956E742960AB}" destId="{22306A84-0CE5-4CC8-8702-80F49B4D8B52}" srcOrd="1" destOrd="0" presId="urn:microsoft.com/office/officeart/2005/8/layout/hierarchy3"/>
    <dgm:cxn modelId="{0B4F75D6-F0AD-4CE5-8B7E-ED8D0042D6EF}" type="presParOf" srcId="{C8DEF811-5EE4-4A8C-992D-33E10974F183}" destId="{843A8872-B1B3-466B-940A-B60A3831AE9F}" srcOrd="1" destOrd="0" presId="urn:microsoft.com/office/officeart/2005/8/layout/hierarchy3"/>
    <dgm:cxn modelId="{5D2571BA-6BBD-443D-9DB9-501BDACF5E39}" type="presParOf" srcId="{843A8872-B1B3-466B-940A-B60A3831AE9F}" destId="{7BFCF16F-82F6-408D-9EDF-4FB423D1A0E5}" srcOrd="0" destOrd="0" presId="urn:microsoft.com/office/officeart/2005/8/layout/hierarchy3"/>
    <dgm:cxn modelId="{0065997B-13B4-4264-969D-A929596159DA}" type="presParOf" srcId="{7BFCF16F-82F6-408D-9EDF-4FB423D1A0E5}" destId="{18D6FF4C-4E1D-4A45-B459-5A506435647A}" srcOrd="0" destOrd="0" presId="urn:microsoft.com/office/officeart/2005/8/layout/hierarchy3"/>
    <dgm:cxn modelId="{65E8654C-B86C-46EC-A10C-A4CE858300B5}" type="presParOf" srcId="{7BFCF16F-82F6-408D-9EDF-4FB423D1A0E5}" destId="{B500557C-3C5E-430F-8B2C-45AAD46757F4}" srcOrd="1" destOrd="0" presId="urn:microsoft.com/office/officeart/2005/8/layout/hierarchy3"/>
    <dgm:cxn modelId="{8ED296A8-A555-4823-9E71-3BFB103563A8}" type="presParOf" srcId="{843A8872-B1B3-466B-940A-B60A3831AE9F}" destId="{706BDB8E-8536-4893-8E7F-05D538A9D59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BBDE8471-4B64-43BF-9C70-37AE745F64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F39D8F-A739-4626-960C-648697B67DF9}" type="parTrans" cxnId="{039BEAD9-F493-4DC6-970D-B4B73D872E97}">
      <dgm:prSet/>
      <dgm:spPr/>
      <dgm:t>
        <a:bodyPr/>
        <a:lstStyle/>
        <a:p>
          <a:endParaRPr lang="en-US"/>
        </a:p>
      </dgm:t>
    </dgm:pt>
    <dgm:pt modelId="{DD4FF95F-C7B4-48A1-9377-32BCA18A9FFF}">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Employees are permitted to return to whatever position they would have held had they not taken FMLA leave. </a:t>
          </a:r>
        </a:p>
      </dgm:t>
    </dgm:pt>
    <dgm:pt modelId="{6AE56D47-34A7-43BD-B784-F165128DFC71}" type="parTrans" cxnId="{3EE043C9-3ED5-4497-AF13-23431FD8C9A4}">
      <dgm:prSet/>
      <dgm:spPr/>
      <dgm:t>
        <a:bodyPr/>
        <a:lstStyle/>
        <a:p>
          <a:endParaRPr lang="en-US"/>
        </a:p>
      </dgm:t>
    </dgm:pt>
    <dgm:pt modelId="{86F4C249-0F84-459E-BDB4-C9895F52CF1C}">
      <dgm:prSet/>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dgm:spPr>
      <dgm:t>
        <a:bodyPr/>
        <a:lstStyle/>
        <a:p>
          <a:pPr rtl="0"/>
          <a:r>
            <a:rPr lang="en-US"/>
            <a:t>Same job position that they held immediately before going on leave</a:t>
          </a:r>
        </a:p>
      </dgm:t>
    </dgm:pt>
    <dgm:pt modelId="{6D43E06A-43B3-4390-8077-E477F766A67E}" type="sibTrans" cxnId="{3EE043C9-3ED5-4497-AF13-23431FD8C9A4}">
      <dgm:prSet/>
      <dgm:spPr/>
      <dgm:t>
        <a:bodyPr/>
        <a:lstStyle/>
        <a:p>
          <a:endParaRPr lang="en-US"/>
        </a:p>
      </dgm:t>
    </dgm:pt>
    <dgm:pt modelId="{6C853EA2-AC7D-4A3E-A02E-0B8BB388E414}" type="parTrans" cxnId="{B4576782-8F52-4BCC-B8B2-FB0D55A60928}">
      <dgm:prSet/>
      <dgm:spPr/>
      <dgm:t>
        <a:bodyPr/>
        <a:lstStyle/>
        <a:p>
          <a:endParaRPr lang="en-US"/>
        </a:p>
      </dgm:t>
    </dgm:pt>
    <dgm:pt modelId="{3ECD3223-7AFB-4F87-B433-199211251ED8}">
      <dgm:prSet/>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dgm:spPr>
      <dgm:t>
        <a:bodyPr/>
        <a:lstStyle/>
        <a:p>
          <a:pPr rtl="0"/>
          <a:r>
            <a:rPr lang="en-US"/>
            <a:t>Substantially similar job   </a:t>
          </a:r>
        </a:p>
      </dgm:t>
    </dgm:pt>
    <dgm:pt modelId="{8E49CB72-0138-4791-B07A-E3EF7631F47C}" type="sibTrans" cxnId="{B4576782-8F52-4BCC-B8B2-FB0D55A60928}">
      <dgm:prSet/>
      <dgm:spPr/>
      <dgm:t>
        <a:bodyPr/>
        <a:lstStyle/>
        <a:p>
          <a:endParaRPr lang="en-US"/>
        </a:p>
      </dgm:t>
    </dgm:pt>
    <dgm:pt modelId="{481C6032-BF40-416C-B67D-ED922A9CFAB1}" type="sibTrans" cxnId="{039BEAD9-F493-4DC6-970D-B4B73D872E97}">
      <dgm:prSet/>
      <dgm:spPr/>
      <dgm:t>
        <a:bodyPr/>
        <a:lstStyle/>
        <a:p>
          <a:endParaRPr lang="en-US"/>
        </a:p>
      </dgm:t>
    </dgm:pt>
    <dgm:pt modelId="{4E6DBA4D-D5CA-485A-BF6A-82E60DA926EE}" type="parTrans" cxnId="{50F03E0C-CB3D-40B5-B467-5F45A6BE6A71}">
      <dgm:prSet/>
      <dgm:spPr/>
      <dgm:t>
        <a:bodyPr/>
        <a:lstStyle/>
        <a:p>
          <a:endParaRPr lang="en-US"/>
        </a:p>
      </dgm:t>
    </dgm:pt>
    <dgm:pt modelId="{483AA552-B017-4B11-8A8D-9ACFF8203DB0}">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If the employee would have lost their position even if they had not taken the leave, then there exists no reinstatement right.</a:t>
          </a:r>
        </a:p>
      </dgm:t>
    </dgm:pt>
    <dgm:pt modelId="{E289DCC8-C371-42F3-BB47-D4AD93323102}" type="parTrans" cxnId="{38FE06FD-C95F-4D8A-A870-A54CDBE3B6E8}">
      <dgm:prSet/>
      <dgm:spPr/>
      <dgm:t>
        <a:bodyPr/>
        <a:lstStyle/>
        <a:p>
          <a:endParaRPr lang="en-US"/>
        </a:p>
      </dgm:t>
    </dgm:pt>
    <dgm:pt modelId="{3B48AD7C-C038-4DD5-95DC-2434FB36DDC8}">
      <dgm:prSet/>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dgm:spPr>
      <dgm:t>
        <a:bodyPr/>
        <a:lstStyle/>
        <a:p>
          <a:pPr rtl="0"/>
          <a:r>
            <a:rPr lang="en-US"/>
            <a:t>Ex: if the employee’s position is eliminated because of a reduction in force, then no reinstatement right exists.</a:t>
          </a:r>
        </a:p>
      </dgm:t>
    </dgm:pt>
    <dgm:pt modelId="{A4950C14-099D-45D1-B779-DD450028E94F}" type="sibTrans" cxnId="{38FE06FD-C95F-4D8A-A870-A54CDBE3B6E8}">
      <dgm:prSet/>
      <dgm:spPr/>
      <dgm:t>
        <a:bodyPr/>
        <a:lstStyle/>
        <a:p>
          <a:endParaRPr lang="en-US"/>
        </a:p>
      </dgm:t>
    </dgm:pt>
    <dgm:pt modelId="{47A94F13-9341-40A8-BA2F-2C4539912349}" type="sibTrans" cxnId="{50F03E0C-CB3D-40B5-B467-5F45A6BE6A71}">
      <dgm:prSet/>
      <dgm:spPr/>
      <dgm:t>
        <a:bodyPr/>
        <a:lstStyle/>
        <a:p>
          <a:endParaRPr lang="en-US"/>
        </a:p>
      </dgm:t>
    </dgm:pt>
    <dgm:pt modelId="{4613602D-D108-48F1-ACE2-0501D4D29A51}" type="parTrans" cxnId="{F70C863E-953D-4A36-B5FF-59BAE4174083}">
      <dgm:prSet/>
      <dgm:spPr/>
      <dgm:t>
        <a:bodyPr/>
        <a:lstStyle/>
        <a:p>
          <a:endParaRPr lang="en-US"/>
        </a:p>
      </dgm:t>
    </dgm:pt>
    <dgm:pt modelId="{B2AC0D60-54BF-491D-8000-F4A66017E89D}">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rtl="0"/>
          <a:r>
            <a:rPr lang="en-US"/>
            <a:t>Employee is not entitled to reinstatement if the leave is fraudulent</a:t>
          </a:r>
        </a:p>
      </dgm:t>
    </dgm:pt>
    <dgm:pt modelId="{8D737EC6-500C-49E1-B9F7-5BCB30069D7C}" type="parTrans" cxnId="{BD766A51-D8AF-49A0-920A-2E7DDB2CAC9B}">
      <dgm:prSet/>
      <dgm:spPr/>
      <dgm:t>
        <a:bodyPr/>
        <a:lstStyle/>
        <a:p>
          <a:endParaRPr/>
        </a:p>
      </dgm:t>
    </dgm:pt>
    <dgm:pt modelId="{EF035712-BA71-45BD-9C4A-9F12F612825B}">
      <dgm:prSet/>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dgm:spPr>
      <dgm:t>
        <a:bodyPr/>
        <a:lstStyle/>
        <a:p>
          <a:pPr rtl="0"/>
          <a:r>
            <a:rPr lang="en-US"/>
            <a:t>Employer should have more than a suspicion of fraud before denying reinstatement</a:t>
          </a:r>
        </a:p>
      </dgm:t>
    </dgm:pt>
    <dgm:pt modelId="{BA28BC85-BCD8-4552-93A8-99F83FFE9FED}" type="sibTrans" cxnId="{BD766A51-D8AF-49A0-920A-2E7DDB2CAC9B}">
      <dgm:prSet/>
      <dgm:spPr/>
      <dgm:t>
        <a:bodyPr/>
        <a:lstStyle/>
        <a:p>
          <a:endParaRPr/>
        </a:p>
      </dgm:t>
    </dgm:pt>
    <dgm:pt modelId="{261A4F5B-2DC9-4630-853E-6177459396C8}" type="sibTrans" cxnId="{F70C863E-953D-4A36-B5FF-59BAE4174083}">
      <dgm:prSet/>
      <dgm:spPr/>
      <dgm:t>
        <a:bodyPr/>
        <a:lstStyle/>
        <a:p>
          <a:endParaRPr lang="en-US"/>
        </a:p>
      </dgm:t>
    </dgm:pt>
    <dgm:pt modelId="{58F6E7E2-89DC-44FE-95B2-D7EF0A9E0C47}" type="pres">
      <dgm:prSet presAssocID="{BBDE8471-4B64-43BF-9C70-37AE745F64D3}" presName="Name0" presStyleCnt="0">
        <dgm:presLayoutVars>
          <dgm:dir/>
          <dgm:animLvl val="lvl"/>
          <dgm:resizeHandles val="exact"/>
        </dgm:presLayoutVars>
      </dgm:prSet>
      <dgm:spPr/>
    </dgm:pt>
    <dgm:pt modelId="{4A384CE1-A17B-4904-9001-5AFFCD135639}" type="pres">
      <dgm:prSet presAssocID="{DD4FF95F-C7B4-48A1-9377-32BCA18A9FFF}" presName="linNode" presStyleCnt="0"/>
      <dgm:spPr/>
    </dgm:pt>
    <dgm:pt modelId="{4B484429-77E1-4E31-B34D-6067139D5BEB}" type="pres">
      <dgm:prSet presAssocID="{DD4FF95F-C7B4-48A1-9377-32BCA18A9FFF}" presName="parentText" presStyleLbl="node1" presStyleIdx="0" presStyleCnt="3">
        <dgm:presLayoutVars>
          <dgm:chMax val="1"/>
          <dgm:bulletEnabled val="1"/>
        </dgm:presLayoutVars>
      </dgm:prSet>
      <dgm:spPr/>
    </dgm:pt>
    <dgm:pt modelId="{CBBA86F5-35FD-4249-B284-CC95D5A949AC}" type="pres">
      <dgm:prSet presAssocID="{DD4FF95F-C7B4-48A1-9377-32BCA18A9FFF}" presName="descendantText" presStyleLbl="alignAccFollowNode1" presStyleIdx="0" presStyleCnt="3">
        <dgm:presLayoutVars>
          <dgm:bulletEnabled val="1"/>
        </dgm:presLayoutVars>
      </dgm:prSet>
      <dgm:spPr/>
    </dgm:pt>
    <dgm:pt modelId="{2E098268-3FA5-49DA-975A-DEA0EE32968E}" type="pres">
      <dgm:prSet presAssocID="{481C6032-BF40-416C-B67D-ED922A9CFAB1}" presName="sp" presStyleCnt="0"/>
      <dgm:spPr/>
    </dgm:pt>
    <dgm:pt modelId="{86C56A09-3E84-41F2-AD02-B54BE8457DFF}" type="pres">
      <dgm:prSet presAssocID="{483AA552-B017-4B11-8A8D-9ACFF8203DB0}" presName="linNode" presStyleCnt="0"/>
      <dgm:spPr/>
    </dgm:pt>
    <dgm:pt modelId="{47CA68FE-74B2-47C8-8E07-6B2CA8546102}" type="pres">
      <dgm:prSet presAssocID="{483AA552-B017-4B11-8A8D-9ACFF8203DB0}" presName="parentText" presStyleLbl="node1" presStyleIdx="1" presStyleCnt="3">
        <dgm:presLayoutVars>
          <dgm:chMax val="1"/>
          <dgm:bulletEnabled val="1"/>
        </dgm:presLayoutVars>
      </dgm:prSet>
      <dgm:spPr/>
    </dgm:pt>
    <dgm:pt modelId="{AA026F72-8167-463C-B9D7-3890B1109615}" type="pres">
      <dgm:prSet presAssocID="{483AA552-B017-4B11-8A8D-9ACFF8203DB0}" presName="descendantText" presStyleLbl="alignAccFollowNode1" presStyleIdx="1" presStyleCnt="3">
        <dgm:presLayoutVars>
          <dgm:bulletEnabled val="1"/>
        </dgm:presLayoutVars>
      </dgm:prSet>
      <dgm:spPr/>
    </dgm:pt>
    <dgm:pt modelId="{111F5DBE-CEE7-49C6-BA7B-4090703C47B3}" type="pres">
      <dgm:prSet presAssocID="{47A94F13-9341-40A8-BA2F-2C4539912349}" presName="sp" presStyleCnt="0"/>
      <dgm:spPr/>
    </dgm:pt>
    <dgm:pt modelId="{2CC92FD4-8E53-4DDD-8F82-0059F7974B25}" type="pres">
      <dgm:prSet presAssocID="{B2AC0D60-54BF-491D-8000-F4A66017E89D}" presName="linNode" presStyleCnt="0"/>
      <dgm:spPr/>
    </dgm:pt>
    <dgm:pt modelId="{883B5087-084D-4754-9461-F2216EFB0A3A}" type="pres">
      <dgm:prSet presAssocID="{B2AC0D60-54BF-491D-8000-F4A66017E89D}" presName="parentText" presStyleLbl="node1" presStyleIdx="2" presStyleCnt="3">
        <dgm:presLayoutVars>
          <dgm:chMax val="1"/>
          <dgm:bulletEnabled val="1"/>
        </dgm:presLayoutVars>
      </dgm:prSet>
      <dgm:spPr/>
    </dgm:pt>
    <dgm:pt modelId="{9B34D13E-21BB-41DB-991D-DC73006BC32D}" type="pres">
      <dgm:prSet presAssocID="{B2AC0D60-54BF-491D-8000-F4A66017E89D}" presName="descendantText" presStyleLbl="alignAccFollowNode1" presStyleIdx="2" presStyleCnt="3">
        <dgm:presLayoutVars>
          <dgm:bulletEnabled val="1"/>
        </dgm:presLayoutVars>
      </dgm:prSet>
      <dgm:spPr/>
    </dgm:pt>
  </dgm:ptLst>
  <dgm:cxnLst>
    <dgm:cxn modelId="{50F03E0C-CB3D-40B5-B467-5F45A6BE6A71}" srcId="{BBDE8471-4B64-43BF-9C70-37AE745F64D3}" destId="{483AA552-B017-4B11-8A8D-9ACFF8203DB0}" srcOrd="1" destOrd="0" parTransId="{4E6DBA4D-D5CA-485A-BF6A-82E60DA926EE}" sibTransId="{47A94F13-9341-40A8-BA2F-2C4539912349}"/>
    <dgm:cxn modelId="{BFA10F0F-D15C-43F0-85B7-50990F69F2B2}" type="presOf" srcId="{EF035712-BA71-45BD-9C4A-9F12F612825B}" destId="{9B34D13E-21BB-41DB-991D-DC73006BC32D}" srcOrd="0" destOrd="0" presId="urn:microsoft.com/office/officeart/2005/8/layout/vList5"/>
    <dgm:cxn modelId="{F70C863E-953D-4A36-B5FF-59BAE4174083}" srcId="{BBDE8471-4B64-43BF-9C70-37AE745F64D3}" destId="{B2AC0D60-54BF-491D-8000-F4A66017E89D}" srcOrd="2" destOrd="0" parTransId="{4613602D-D108-48F1-ACE2-0501D4D29A51}" sibTransId="{261A4F5B-2DC9-4630-853E-6177459396C8}"/>
    <dgm:cxn modelId="{96DB9F40-B58F-48D4-A261-42D200A2F420}" type="presOf" srcId="{BBDE8471-4B64-43BF-9C70-37AE745F64D3}" destId="{58F6E7E2-89DC-44FE-95B2-D7EF0A9E0C47}" srcOrd="0" destOrd="0" presId="urn:microsoft.com/office/officeart/2005/8/layout/vList5"/>
    <dgm:cxn modelId="{111F3E43-FA5B-4D16-8D57-EB38C8A8E792}" type="presOf" srcId="{DD4FF95F-C7B4-48A1-9377-32BCA18A9FFF}" destId="{4B484429-77E1-4E31-B34D-6067139D5BEB}" srcOrd="0" destOrd="0" presId="urn:microsoft.com/office/officeart/2005/8/layout/vList5"/>
    <dgm:cxn modelId="{9C5F0C46-84A9-484B-AD39-96A8F31B2218}" type="presOf" srcId="{3B48AD7C-C038-4DD5-95DC-2434FB36DDC8}" destId="{AA026F72-8167-463C-B9D7-3890B1109615}" srcOrd="0" destOrd="0" presId="urn:microsoft.com/office/officeart/2005/8/layout/vList5"/>
    <dgm:cxn modelId="{BD766A51-D8AF-49A0-920A-2E7DDB2CAC9B}" srcId="{B2AC0D60-54BF-491D-8000-F4A66017E89D}" destId="{EF035712-BA71-45BD-9C4A-9F12F612825B}" srcOrd="0" destOrd="0" parTransId="{8D737EC6-500C-49E1-B9F7-5BCB30069D7C}" sibTransId="{BA28BC85-BCD8-4552-93A8-99F83FFE9FED}"/>
    <dgm:cxn modelId="{26289073-E150-497A-8B95-AFFAC94D0C67}" type="presOf" srcId="{3ECD3223-7AFB-4F87-B433-199211251ED8}" destId="{CBBA86F5-35FD-4249-B284-CC95D5A949AC}" srcOrd="0" destOrd="1" presId="urn:microsoft.com/office/officeart/2005/8/layout/vList5"/>
    <dgm:cxn modelId="{B4576782-8F52-4BCC-B8B2-FB0D55A60928}" srcId="{DD4FF95F-C7B4-48A1-9377-32BCA18A9FFF}" destId="{3ECD3223-7AFB-4F87-B433-199211251ED8}" srcOrd="1" destOrd="0" parTransId="{6C853EA2-AC7D-4A3E-A02E-0B8BB388E414}" sibTransId="{8E49CB72-0138-4791-B07A-E3EF7631F47C}"/>
    <dgm:cxn modelId="{B55C1EA1-F37A-44E5-9A3B-EF15CE177F10}" type="presOf" srcId="{483AA552-B017-4B11-8A8D-9ACFF8203DB0}" destId="{47CA68FE-74B2-47C8-8E07-6B2CA8546102}" srcOrd="0" destOrd="0" presId="urn:microsoft.com/office/officeart/2005/8/layout/vList5"/>
    <dgm:cxn modelId="{3EE043C9-3ED5-4497-AF13-23431FD8C9A4}" srcId="{DD4FF95F-C7B4-48A1-9377-32BCA18A9FFF}" destId="{86F4C249-0F84-459E-BDB4-C9895F52CF1C}" srcOrd="0" destOrd="0" parTransId="{6AE56D47-34A7-43BD-B784-F165128DFC71}" sibTransId="{6D43E06A-43B3-4390-8077-E477F766A67E}"/>
    <dgm:cxn modelId="{039BEAD9-F493-4DC6-970D-B4B73D872E97}" srcId="{BBDE8471-4B64-43BF-9C70-37AE745F64D3}" destId="{DD4FF95F-C7B4-48A1-9377-32BCA18A9FFF}" srcOrd="0" destOrd="0" parTransId="{3EF39D8F-A739-4626-960C-648697B67DF9}" sibTransId="{481C6032-BF40-416C-B67D-ED922A9CFAB1}"/>
    <dgm:cxn modelId="{E3A42CDF-6EE2-4305-9FE2-DCD861118AB4}" type="presOf" srcId="{B2AC0D60-54BF-491D-8000-F4A66017E89D}" destId="{883B5087-084D-4754-9461-F2216EFB0A3A}" srcOrd="0" destOrd="0" presId="urn:microsoft.com/office/officeart/2005/8/layout/vList5"/>
    <dgm:cxn modelId="{9FB71DE0-1F22-40C7-895E-261E6205E97E}" type="presOf" srcId="{86F4C249-0F84-459E-BDB4-C9895F52CF1C}" destId="{CBBA86F5-35FD-4249-B284-CC95D5A949AC}" srcOrd="0" destOrd="0" presId="urn:microsoft.com/office/officeart/2005/8/layout/vList5"/>
    <dgm:cxn modelId="{38FE06FD-C95F-4D8A-A870-A54CDBE3B6E8}" srcId="{483AA552-B017-4B11-8A8D-9ACFF8203DB0}" destId="{3B48AD7C-C038-4DD5-95DC-2434FB36DDC8}" srcOrd="0" destOrd="0" parTransId="{E289DCC8-C371-42F3-BB47-D4AD93323102}" sibTransId="{A4950C14-099D-45D1-B779-DD450028E94F}"/>
    <dgm:cxn modelId="{BD004511-D324-4DE9-9EB5-3EB339B0C519}" type="presParOf" srcId="{58F6E7E2-89DC-44FE-95B2-D7EF0A9E0C47}" destId="{4A384CE1-A17B-4904-9001-5AFFCD135639}" srcOrd="0" destOrd="0" presId="urn:microsoft.com/office/officeart/2005/8/layout/vList5"/>
    <dgm:cxn modelId="{2AA96B17-7AB9-4979-B336-5E3A2E47D5B1}" type="presParOf" srcId="{4A384CE1-A17B-4904-9001-5AFFCD135639}" destId="{4B484429-77E1-4E31-B34D-6067139D5BEB}" srcOrd="0" destOrd="0" presId="urn:microsoft.com/office/officeart/2005/8/layout/vList5"/>
    <dgm:cxn modelId="{95BAA1FF-CE44-471E-8BBB-6A7933C72A41}" type="presParOf" srcId="{4A384CE1-A17B-4904-9001-5AFFCD135639}" destId="{CBBA86F5-35FD-4249-B284-CC95D5A949AC}" srcOrd="1" destOrd="0" presId="urn:microsoft.com/office/officeart/2005/8/layout/vList5"/>
    <dgm:cxn modelId="{1CB965CC-4D4B-4C4E-A964-B2429B8A8CC9}" type="presParOf" srcId="{58F6E7E2-89DC-44FE-95B2-D7EF0A9E0C47}" destId="{2E098268-3FA5-49DA-975A-DEA0EE32968E}" srcOrd="1" destOrd="0" presId="urn:microsoft.com/office/officeart/2005/8/layout/vList5"/>
    <dgm:cxn modelId="{D20C08C1-C60E-4859-9205-17D6505BDC95}" type="presParOf" srcId="{58F6E7E2-89DC-44FE-95B2-D7EF0A9E0C47}" destId="{86C56A09-3E84-41F2-AD02-B54BE8457DFF}" srcOrd="2" destOrd="0" presId="urn:microsoft.com/office/officeart/2005/8/layout/vList5"/>
    <dgm:cxn modelId="{4E639E08-E5AB-4BC5-9204-0C0518374C11}" type="presParOf" srcId="{86C56A09-3E84-41F2-AD02-B54BE8457DFF}" destId="{47CA68FE-74B2-47C8-8E07-6B2CA8546102}" srcOrd="0" destOrd="0" presId="urn:microsoft.com/office/officeart/2005/8/layout/vList5"/>
    <dgm:cxn modelId="{029FB223-A0EF-4B3F-9042-366532AFD533}" type="presParOf" srcId="{86C56A09-3E84-41F2-AD02-B54BE8457DFF}" destId="{AA026F72-8167-463C-B9D7-3890B1109615}" srcOrd="1" destOrd="0" presId="urn:microsoft.com/office/officeart/2005/8/layout/vList5"/>
    <dgm:cxn modelId="{3C1BE0DC-0B7B-439E-8AD9-5C19665BA886}" type="presParOf" srcId="{58F6E7E2-89DC-44FE-95B2-D7EF0A9E0C47}" destId="{111F5DBE-CEE7-49C6-BA7B-4090703C47B3}" srcOrd="3" destOrd="0" presId="urn:microsoft.com/office/officeart/2005/8/layout/vList5"/>
    <dgm:cxn modelId="{4F7745D6-83D5-46DE-ACF3-A223F78B92C9}" type="presParOf" srcId="{58F6E7E2-89DC-44FE-95B2-D7EF0A9E0C47}" destId="{2CC92FD4-8E53-4DDD-8F82-0059F7974B25}" srcOrd="4" destOrd="0" presId="urn:microsoft.com/office/officeart/2005/8/layout/vList5"/>
    <dgm:cxn modelId="{08078CC5-9E6E-4B13-8A3B-D0A248CBC349}" type="presParOf" srcId="{2CC92FD4-8E53-4DDD-8F82-0059F7974B25}" destId="{883B5087-084D-4754-9461-F2216EFB0A3A}" srcOrd="0" destOrd="0" presId="urn:microsoft.com/office/officeart/2005/8/layout/vList5"/>
    <dgm:cxn modelId="{C34F4F07-78DF-49A1-ADEF-998B7744EF46}" type="presParOf" srcId="{2CC92FD4-8E53-4DDD-8F82-0059F7974B25}" destId="{9B34D13E-21BB-41DB-991D-DC73006BC3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E0D2C-2AD2-436B-B189-54DA7B67C9B4}">
      <dsp:nvSpPr>
        <dsp:cNvPr id="0" name=""/>
        <dsp:cNvSpPr/>
      </dsp:nvSpPr>
      <dsp:spPr>
        <a:xfrm>
          <a:off x="1610547" y="1270"/>
          <a:ext cx="3550033" cy="2130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Provide up to 12 weeks* unpaid leave for family and medical issues</a:t>
          </a:r>
        </a:p>
      </dsp:txBody>
      <dsp:txXfrm>
        <a:off x="1610547" y="1270"/>
        <a:ext cx="3550033" cy="2130019"/>
      </dsp:txXfrm>
    </dsp:sp>
    <dsp:sp modelId="{D3C63B32-4AA6-4F1A-B2F3-09CB5A70771E}">
      <dsp:nvSpPr>
        <dsp:cNvPr id="0" name=""/>
        <dsp:cNvSpPr/>
      </dsp:nvSpPr>
      <dsp:spPr>
        <a:xfrm>
          <a:off x="5515583" y="1270"/>
          <a:ext cx="3550033" cy="2130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Provide for the maintenance of benefits</a:t>
          </a:r>
        </a:p>
      </dsp:txBody>
      <dsp:txXfrm>
        <a:off x="5515583" y="1270"/>
        <a:ext cx="3550033" cy="2130019"/>
      </dsp:txXfrm>
    </dsp:sp>
    <dsp:sp modelId="{F08A253E-0850-477F-91EA-2697B64DB5F0}">
      <dsp:nvSpPr>
        <dsp:cNvPr id="0" name=""/>
        <dsp:cNvSpPr/>
      </dsp:nvSpPr>
      <dsp:spPr>
        <a:xfrm>
          <a:off x="3563065" y="2486293"/>
          <a:ext cx="3550033" cy="21300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Guarantee employees be reinstated to the same or equivalent position (i.e. job protection)</a:t>
          </a:r>
        </a:p>
      </dsp:txBody>
      <dsp:txXfrm>
        <a:off x="3563065" y="2486293"/>
        <a:ext cx="3550033" cy="2130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BFB5F-EA67-4B47-9CBB-EE78953DC01E}">
      <dsp:nvSpPr>
        <dsp:cNvPr id="0" name=""/>
        <dsp:cNvSpPr/>
      </dsp:nvSpPr>
      <dsp:spPr>
        <a:xfrm>
          <a:off x="0" y="7790"/>
          <a:ext cx="1067616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Work for a </a:t>
          </a:r>
          <a:r>
            <a:rPr lang="en-US" sz="2200" i="1" kern="1200"/>
            <a:t>covered employer </a:t>
          </a:r>
          <a:r>
            <a:rPr lang="en-US" sz="2200" kern="1200"/>
            <a:t>for at least 12 months</a:t>
          </a:r>
        </a:p>
      </dsp:txBody>
      <dsp:txXfrm>
        <a:off x="40837" y="48627"/>
        <a:ext cx="10594490" cy="754876"/>
      </dsp:txXfrm>
    </dsp:sp>
    <dsp:sp modelId="{0F1630E3-AD42-48AA-87EF-25F1CA762E8E}">
      <dsp:nvSpPr>
        <dsp:cNvPr id="0" name=""/>
        <dsp:cNvSpPr/>
      </dsp:nvSpPr>
      <dsp:spPr>
        <a:xfrm>
          <a:off x="0" y="844340"/>
          <a:ext cx="10676164"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a:t>Private-sector employers who employ 50 or more employees in 20 or more workweeks in either the current calendar year or previous calendar year,</a:t>
          </a:r>
          <a:endParaRPr lang="en-US" sz="1700" kern="1200"/>
        </a:p>
        <a:p>
          <a:pPr marL="171450" lvl="1" indent="-171450" algn="l" defTabSz="755650">
            <a:lnSpc>
              <a:spcPct val="90000"/>
            </a:lnSpc>
            <a:spcBef>
              <a:spcPct val="0"/>
            </a:spcBef>
            <a:spcAft>
              <a:spcPct val="20000"/>
            </a:spcAft>
            <a:buChar char="•"/>
          </a:pPr>
          <a:r>
            <a:rPr lang="en-US" sz="1700" b="0" i="0" kern="1200"/>
            <a:t>Public agencies (including Federal, State, and local government employers, regardless of the number of employees), and</a:t>
          </a:r>
        </a:p>
        <a:p>
          <a:pPr marL="171450" lvl="1" indent="-171450" algn="l" defTabSz="755650">
            <a:lnSpc>
              <a:spcPct val="90000"/>
            </a:lnSpc>
            <a:spcBef>
              <a:spcPct val="0"/>
            </a:spcBef>
            <a:spcAft>
              <a:spcPct val="20000"/>
            </a:spcAft>
            <a:buChar char="•"/>
          </a:pPr>
          <a:r>
            <a:rPr lang="en-US" sz="1700" b="0" i="0" kern="1200"/>
            <a:t>Local educational agencies (including public school boards, public elementary and secondary schools, and private elementary and secondary schools, regardless of the number of employees).</a:t>
          </a:r>
        </a:p>
      </dsp:txBody>
      <dsp:txXfrm>
        <a:off x="0" y="844340"/>
        <a:ext cx="10676164" cy="1548360"/>
      </dsp:txXfrm>
    </dsp:sp>
    <dsp:sp modelId="{AA19D74D-B98F-48A8-AAEF-CEEC4090451B}">
      <dsp:nvSpPr>
        <dsp:cNvPr id="0" name=""/>
        <dsp:cNvSpPr/>
      </dsp:nvSpPr>
      <dsp:spPr>
        <a:xfrm>
          <a:off x="0" y="2392700"/>
          <a:ext cx="1067616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Have at least </a:t>
          </a:r>
          <a:r>
            <a:rPr lang="en-US" sz="2200" i="1" kern="1200"/>
            <a:t>1,250 hours </a:t>
          </a:r>
          <a:r>
            <a:rPr lang="en-US" sz="2200" kern="1200"/>
            <a:t>of service for the employer in the past 12 months (approximately 24 hours/week)</a:t>
          </a:r>
        </a:p>
      </dsp:txBody>
      <dsp:txXfrm>
        <a:off x="40837" y="2433537"/>
        <a:ext cx="10594490" cy="754876"/>
      </dsp:txXfrm>
    </dsp:sp>
    <dsp:sp modelId="{7FBAA9DC-E12B-4DEB-910A-D11ABA209F4E}">
      <dsp:nvSpPr>
        <dsp:cNvPr id="0" name=""/>
        <dsp:cNvSpPr/>
      </dsp:nvSpPr>
      <dsp:spPr>
        <a:xfrm>
          <a:off x="0" y="3229250"/>
          <a:ext cx="1067616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12 months do not need to be consecutive</a:t>
          </a:r>
        </a:p>
      </dsp:txBody>
      <dsp:txXfrm>
        <a:off x="0" y="3229250"/>
        <a:ext cx="10676164" cy="364320"/>
      </dsp:txXfrm>
    </dsp:sp>
    <dsp:sp modelId="{A484B4FF-165A-4489-8A04-D444B592ABC8}">
      <dsp:nvSpPr>
        <dsp:cNvPr id="0" name=""/>
        <dsp:cNvSpPr/>
      </dsp:nvSpPr>
      <dsp:spPr>
        <a:xfrm>
          <a:off x="0" y="3593571"/>
          <a:ext cx="1067616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Are at a physical work location where at least </a:t>
          </a:r>
          <a:r>
            <a:rPr lang="en-US" sz="2200" i="1" kern="1200"/>
            <a:t>50 employees work within 75 miles</a:t>
          </a:r>
          <a:endParaRPr lang="en-US" sz="2200" kern="1200"/>
        </a:p>
      </dsp:txBody>
      <dsp:txXfrm>
        <a:off x="40837" y="3634408"/>
        <a:ext cx="10594490" cy="754876"/>
      </dsp:txXfrm>
    </dsp:sp>
    <dsp:sp modelId="{41294859-18F2-4CBC-8436-1AF2BA451815}">
      <dsp:nvSpPr>
        <dsp:cNvPr id="0" name=""/>
        <dsp:cNvSpPr/>
      </dsp:nvSpPr>
      <dsp:spPr>
        <a:xfrm>
          <a:off x="0" y="4430121"/>
          <a:ext cx="1067616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Remote employees – work location is the office to which they report/assignments made</a:t>
          </a:r>
        </a:p>
      </dsp:txBody>
      <dsp:txXfrm>
        <a:off x="0" y="4430121"/>
        <a:ext cx="10676164" cy="36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0215-664A-4B66-AA5A-883A9E7B1EFE}">
      <dsp:nvSpPr>
        <dsp:cNvPr id="0" name=""/>
        <dsp:cNvSpPr/>
      </dsp:nvSpPr>
      <dsp:spPr>
        <a:xfrm rot="10800000">
          <a:off x="2024014" y="488"/>
          <a:ext cx="7099649" cy="943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48"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a:t>the birth or adoption/foster care of the employee’s child and to bond with the child</a:t>
          </a:r>
        </a:p>
      </dsp:txBody>
      <dsp:txXfrm rot="10800000">
        <a:off x="2259770" y="488"/>
        <a:ext cx="6863893" cy="943026"/>
      </dsp:txXfrm>
    </dsp:sp>
    <dsp:sp modelId="{2613177E-C379-4FB9-8A8E-AEC9D6D46973}">
      <dsp:nvSpPr>
        <dsp:cNvPr id="0" name=""/>
        <dsp:cNvSpPr/>
      </dsp:nvSpPr>
      <dsp:spPr>
        <a:xfrm>
          <a:off x="1552500" y="488"/>
          <a:ext cx="943026" cy="9430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52EBC-67A5-416C-8DD8-CA9EE49EED85}">
      <dsp:nvSpPr>
        <dsp:cNvPr id="0" name=""/>
        <dsp:cNvSpPr/>
      </dsp:nvSpPr>
      <dsp:spPr>
        <a:xfrm rot="10800000">
          <a:off x="2024014" y="1225015"/>
          <a:ext cx="7099649" cy="943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48"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a:t>to care for an immediate family member with a serious health condition </a:t>
          </a:r>
        </a:p>
      </dsp:txBody>
      <dsp:txXfrm rot="10800000">
        <a:off x="2259770" y="1225015"/>
        <a:ext cx="6863893" cy="943026"/>
      </dsp:txXfrm>
    </dsp:sp>
    <dsp:sp modelId="{13C1B3E1-321E-4B9F-9486-C320D3E6C0F9}">
      <dsp:nvSpPr>
        <dsp:cNvPr id="0" name=""/>
        <dsp:cNvSpPr/>
      </dsp:nvSpPr>
      <dsp:spPr>
        <a:xfrm>
          <a:off x="1552500" y="1225015"/>
          <a:ext cx="943026" cy="9430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8C7F5-27AC-4E90-9B04-D71A9C710431}">
      <dsp:nvSpPr>
        <dsp:cNvPr id="0" name=""/>
        <dsp:cNvSpPr/>
      </dsp:nvSpPr>
      <dsp:spPr>
        <a:xfrm rot="10800000">
          <a:off x="2024014" y="2449542"/>
          <a:ext cx="7099649" cy="943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48"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a:t>employee’s own a serious health condition which renders the employee unable to perform one or more of the essential functions of his/her job</a:t>
          </a:r>
        </a:p>
      </dsp:txBody>
      <dsp:txXfrm rot="10800000">
        <a:off x="2259770" y="2449542"/>
        <a:ext cx="6863893" cy="943026"/>
      </dsp:txXfrm>
    </dsp:sp>
    <dsp:sp modelId="{0E19BA47-44A1-4A2D-A0C1-A6CECCAC3096}">
      <dsp:nvSpPr>
        <dsp:cNvPr id="0" name=""/>
        <dsp:cNvSpPr/>
      </dsp:nvSpPr>
      <dsp:spPr>
        <a:xfrm>
          <a:off x="1552500" y="2449542"/>
          <a:ext cx="943026" cy="94302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9B1E1-E16F-4AEF-B614-7563C7B80B94}">
      <dsp:nvSpPr>
        <dsp:cNvPr id="0" name=""/>
        <dsp:cNvSpPr/>
      </dsp:nvSpPr>
      <dsp:spPr>
        <a:xfrm rot="10800000">
          <a:off x="2024014" y="3674069"/>
          <a:ext cx="7099649" cy="943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48"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a:t>because of any qualifying exigency arising out of the fact that an employee’s spouse, son or daughter (of any age), or parent, who is serving in any branch of the US military has been deployed or called to active duty</a:t>
          </a:r>
        </a:p>
      </dsp:txBody>
      <dsp:txXfrm rot="10800000">
        <a:off x="2259770" y="3674069"/>
        <a:ext cx="6863893" cy="943026"/>
      </dsp:txXfrm>
    </dsp:sp>
    <dsp:sp modelId="{2EBEF423-9A2B-4A0F-B327-53461D5B772A}">
      <dsp:nvSpPr>
        <dsp:cNvPr id="0" name=""/>
        <dsp:cNvSpPr/>
      </dsp:nvSpPr>
      <dsp:spPr>
        <a:xfrm>
          <a:off x="1552500" y="3674069"/>
          <a:ext cx="943026" cy="94302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3311-43EA-4D33-B0F9-0FDBA31131AF}">
      <dsp:nvSpPr>
        <dsp:cNvPr id="0" name=""/>
        <dsp:cNvSpPr/>
      </dsp:nvSpPr>
      <dsp:spPr>
        <a:xfrm>
          <a:off x="0" y="6771"/>
          <a:ext cx="10676164" cy="1105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Conditions requiring an overnight stay in a hospital or other medical care facility</a:t>
          </a:r>
        </a:p>
      </dsp:txBody>
      <dsp:txXfrm>
        <a:off x="53973" y="60744"/>
        <a:ext cx="10568218" cy="997703"/>
      </dsp:txXfrm>
    </dsp:sp>
    <dsp:sp modelId="{6114293E-B828-421A-BD89-360271ACAAF9}">
      <dsp:nvSpPr>
        <dsp:cNvPr id="0" name=""/>
        <dsp:cNvSpPr/>
      </dsp:nvSpPr>
      <dsp:spPr>
        <a:xfrm>
          <a:off x="0" y="1172901"/>
          <a:ext cx="10676164" cy="1105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Conditions that incapacitate employee/family member for more than </a:t>
          </a:r>
          <a:r>
            <a:rPr lang="en-US" sz="2100" u="sng" kern="1200"/>
            <a:t>three</a:t>
          </a:r>
          <a:r>
            <a:rPr lang="en-US" sz="2100" kern="1200"/>
            <a:t> consecutive days and have ongoing medical treatment (either multiple appointments with a health care provider, or a single appointment and follow-up care such as prescription medication)</a:t>
          </a:r>
        </a:p>
      </dsp:txBody>
      <dsp:txXfrm>
        <a:off x="53973" y="1226874"/>
        <a:ext cx="10568218" cy="997703"/>
      </dsp:txXfrm>
    </dsp:sp>
    <dsp:sp modelId="{D760DCF4-1275-49DF-AB49-42E1403F9998}">
      <dsp:nvSpPr>
        <dsp:cNvPr id="0" name=""/>
        <dsp:cNvSpPr/>
      </dsp:nvSpPr>
      <dsp:spPr>
        <a:xfrm>
          <a:off x="0" y="2339031"/>
          <a:ext cx="10676164" cy="1105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Chronic conditions that cause occasional periods where incapacitated and require treatment by a health care provider at least twice a year</a:t>
          </a:r>
        </a:p>
      </dsp:txBody>
      <dsp:txXfrm>
        <a:off x="53973" y="2393004"/>
        <a:ext cx="10568218" cy="997703"/>
      </dsp:txXfrm>
    </dsp:sp>
    <dsp:sp modelId="{668ABFE8-28A7-488F-B1BF-87AC5BF7A04E}">
      <dsp:nvSpPr>
        <dsp:cNvPr id="0" name=""/>
        <dsp:cNvSpPr/>
      </dsp:nvSpPr>
      <dsp:spPr>
        <a:xfrm>
          <a:off x="0" y="3505162"/>
          <a:ext cx="10676164" cy="1105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Pregnancy (including prenatal medical appointments, incapacity due to morning sickness, and medically required bed rest)</a:t>
          </a:r>
        </a:p>
      </dsp:txBody>
      <dsp:txXfrm>
        <a:off x="53973" y="3559136"/>
        <a:ext cx="10568218" cy="9977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045A2-0833-44A4-81CF-910837F83491}">
      <dsp:nvSpPr>
        <dsp:cNvPr id="0" name=""/>
        <dsp:cNvSpPr/>
      </dsp:nvSpPr>
      <dsp:spPr>
        <a:xfrm>
          <a:off x="1303" y="1122841"/>
          <a:ext cx="4743803" cy="2371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rtl="0">
            <a:lnSpc>
              <a:spcPct val="90000"/>
            </a:lnSpc>
            <a:spcBef>
              <a:spcPct val="0"/>
            </a:spcBef>
            <a:spcAft>
              <a:spcPct val="35000"/>
            </a:spcAft>
            <a:buNone/>
          </a:pPr>
          <a:r>
            <a:rPr lang="en-US" sz="3400" kern="1200"/>
            <a:t>FMLA is </a:t>
          </a:r>
          <a:r>
            <a:rPr lang="en-US" sz="3400" u="sng" kern="1200"/>
            <a:t>unpaid</a:t>
          </a:r>
          <a:r>
            <a:rPr lang="en-US" sz="3400" kern="1200"/>
            <a:t> leave</a:t>
          </a:r>
        </a:p>
      </dsp:txBody>
      <dsp:txXfrm>
        <a:off x="70774" y="1192312"/>
        <a:ext cx="4604861" cy="2232959"/>
      </dsp:txXfrm>
    </dsp:sp>
    <dsp:sp modelId="{18D6FF4C-4E1D-4A45-B459-5A506435647A}">
      <dsp:nvSpPr>
        <dsp:cNvPr id="0" name=""/>
        <dsp:cNvSpPr/>
      </dsp:nvSpPr>
      <dsp:spPr>
        <a:xfrm>
          <a:off x="5931057" y="1122841"/>
          <a:ext cx="4743803" cy="2371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rtl="0">
            <a:lnSpc>
              <a:spcPct val="90000"/>
            </a:lnSpc>
            <a:spcBef>
              <a:spcPct val="0"/>
            </a:spcBef>
            <a:spcAft>
              <a:spcPct val="35000"/>
            </a:spcAft>
            <a:buNone/>
          </a:pPr>
          <a:r>
            <a:rPr lang="en-US" sz="3400" kern="1200"/>
            <a:t>Employers can require an employee to use their paid leave concurrently with FMLA leave</a:t>
          </a:r>
        </a:p>
      </dsp:txBody>
      <dsp:txXfrm>
        <a:off x="6000528" y="1192312"/>
        <a:ext cx="4604861" cy="2232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A86F5-35FD-4249-B284-CC95D5A949AC}">
      <dsp:nvSpPr>
        <dsp:cNvPr id="0" name=""/>
        <dsp:cNvSpPr/>
      </dsp:nvSpPr>
      <dsp:spPr>
        <a:xfrm rot="5400000">
          <a:off x="6664556" y="-2670073"/>
          <a:ext cx="1190470" cy="6832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Same job position that they held immediately before going on leave</a:t>
          </a:r>
        </a:p>
        <a:p>
          <a:pPr marL="228600" lvl="1" indent="-228600" algn="l" defTabSz="1022350" rtl="0">
            <a:lnSpc>
              <a:spcPct val="90000"/>
            </a:lnSpc>
            <a:spcBef>
              <a:spcPct val="0"/>
            </a:spcBef>
            <a:spcAft>
              <a:spcPct val="15000"/>
            </a:spcAft>
            <a:buChar char="•"/>
          </a:pPr>
          <a:r>
            <a:rPr lang="en-US" sz="2300" kern="1200"/>
            <a:t>Substantially similar job   </a:t>
          </a:r>
        </a:p>
      </dsp:txBody>
      <dsp:txXfrm rot="-5400000">
        <a:off x="3843419" y="209178"/>
        <a:ext cx="6774630" cy="1074242"/>
      </dsp:txXfrm>
    </dsp:sp>
    <dsp:sp modelId="{4B484429-77E1-4E31-B34D-6067139D5BEB}">
      <dsp:nvSpPr>
        <dsp:cNvPr id="0" name=""/>
        <dsp:cNvSpPr/>
      </dsp:nvSpPr>
      <dsp:spPr>
        <a:xfrm>
          <a:off x="0" y="2254"/>
          <a:ext cx="3843419" cy="1488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t>Employees are permitted to return to whatever position they would have held had they not taken FMLA leave. </a:t>
          </a:r>
        </a:p>
      </dsp:txBody>
      <dsp:txXfrm>
        <a:off x="72642" y="74896"/>
        <a:ext cx="3698134" cy="1342803"/>
      </dsp:txXfrm>
    </dsp:sp>
    <dsp:sp modelId="{AA026F72-8167-463C-B9D7-3890B1109615}">
      <dsp:nvSpPr>
        <dsp:cNvPr id="0" name=""/>
        <dsp:cNvSpPr/>
      </dsp:nvSpPr>
      <dsp:spPr>
        <a:xfrm rot="5400000">
          <a:off x="6664556" y="-1107580"/>
          <a:ext cx="1190470" cy="6832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Ex: if the employee’s position is eliminated because of a reduction in force, then no reinstatement right exists.</a:t>
          </a:r>
        </a:p>
      </dsp:txBody>
      <dsp:txXfrm rot="-5400000">
        <a:off x="3843420" y="1771671"/>
        <a:ext cx="6774630" cy="1074242"/>
      </dsp:txXfrm>
    </dsp:sp>
    <dsp:sp modelId="{47CA68FE-74B2-47C8-8E07-6B2CA8546102}">
      <dsp:nvSpPr>
        <dsp:cNvPr id="0" name=""/>
        <dsp:cNvSpPr/>
      </dsp:nvSpPr>
      <dsp:spPr>
        <a:xfrm>
          <a:off x="0" y="1564747"/>
          <a:ext cx="3843419" cy="1488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t>If the employee would have lost their position even if they had not taken the leave, then there exists no reinstatement right.</a:t>
          </a:r>
        </a:p>
      </dsp:txBody>
      <dsp:txXfrm>
        <a:off x="72642" y="1637390"/>
        <a:ext cx="3698134" cy="1342803"/>
      </dsp:txXfrm>
    </dsp:sp>
    <dsp:sp modelId="{9B34D13E-21BB-41DB-991D-DC73006BC32D}">
      <dsp:nvSpPr>
        <dsp:cNvPr id="0" name=""/>
        <dsp:cNvSpPr/>
      </dsp:nvSpPr>
      <dsp:spPr>
        <a:xfrm rot="5400000">
          <a:off x="6664556" y="454912"/>
          <a:ext cx="1190470" cy="6832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Employer should have more than a suspicion of fraud before denying reinstatement</a:t>
          </a:r>
        </a:p>
      </dsp:txBody>
      <dsp:txXfrm rot="-5400000">
        <a:off x="3843419" y="3334163"/>
        <a:ext cx="6774630" cy="1074242"/>
      </dsp:txXfrm>
    </dsp:sp>
    <dsp:sp modelId="{883B5087-084D-4754-9461-F2216EFB0A3A}">
      <dsp:nvSpPr>
        <dsp:cNvPr id="0" name=""/>
        <dsp:cNvSpPr/>
      </dsp:nvSpPr>
      <dsp:spPr>
        <a:xfrm>
          <a:off x="0" y="3127240"/>
          <a:ext cx="3843419" cy="1488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t>Employee is not entitled to reinstatement if the leave is fraudulent</a:t>
          </a:r>
        </a:p>
      </dsp:txBody>
      <dsp:txXfrm>
        <a:off x="72642" y="3199882"/>
        <a:ext cx="3698134" cy="13428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8"/>
          </a:xfrm>
          <a:prstGeom prst="rect">
            <a:avLst/>
          </a:prstGeom>
        </p:spPr>
        <p:txBody>
          <a:bodyPr vert="horz" lIns="96651" tIns="48326" rIns="96651" bIns="48326" rtlCol="0"/>
          <a:lstStyle>
            <a:lvl1pPr algn="r">
              <a:defRPr sz="1200"/>
            </a:lvl1pPr>
          </a:lstStyle>
          <a:p>
            <a:fld id="{A898366F-E82B-40F9-A011-DD9E573C065A}" type="datetimeFigureOut">
              <a:rPr lang="en-US" smtClean="0"/>
              <a:t>7/25/2023</a:t>
            </a:fld>
            <a:endParaRPr lang="en-US"/>
          </a:p>
        </p:txBody>
      </p:sp>
      <p:sp>
        <p:nvSpPr>
          <p:cNvPr id="4" name="Footer Placeholder 3"/>
          <p:cNvSpPr>
            <a:spLocks noGrp="1"/>
          </p:cNvSpPr>
          <p:nvPr>
            <p:ph type="ftr" sz="quarter" idx="2"/>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7"/>
          </a:xfrm>
          <a:prstGeom prst="rect">
            <a:avLst/>
          </a:prstGeom>
        </p:spPr>
        <p:txBody>
          <a:bodyPr vert="horz" lIns="96651" tIns="48326" rIns="96651" bIns="48326" rtlCol="0" anchor="b"/>
          <a:lstStyle>
            <a:lvl1pPr algn="r">
              <a:defRPr sz="1200"/>
            </a:lvl1pPr>
          </a:lstStyle>
          <a:p>
            <a:fld id="{4A46D253-A9F7-441B-9B27-CD7E1C30D3AA}" type="slidenum">
              <a:rPr lang="en-US" smtClean="0"/>
              <a:t>‹#›</a:t>
            </a:fld>
            <a:endParaRPr lang="en-US"/>
          </a:p>
        </p:txBody>
      </p:sp>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1" tIns="48326" rIns="96651" bIns="48326" rtlCol="0"/>
          <a:lstStyle>
            <a:lvl1pPr algn="r">
              <a:defRPr sz="1200"/>
            </a:lvl1pPr>
          </a:lstStyle>
          <a:p>
            <a:fld id="{291A8A0B-A9E2-4FB8-A06A-00CF9CB0DE35}" type="datetimeFigureOut">
              <a:rPr lang="en-US" smtClean="0"/>
              <a:t>7/25/2023</a:t>
            </a:fld>
            <a:endParaRPr lang="en-US"/>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sp>
      <p:sp>
        <p:nvSpPr>
          <p:cNvPr id="5" name="Notes Placeholder 4"/>
          <p:cNvSpPr>
            <a:spLocks noGrp="1"/>
          </p:cNvSpPr>
          <p:nvPr>
            <p:ph type="body" sz="quarter" idx="3"/>
          </p:nvPr>
        </p:nvSpPr>
        <p:spPr>
          <a:xfrm>
            <a:off x="731520" y="4620579"/>
            <a:ext cx="5852160" cy="3780472"/>
          </a:xfrm>
          <a:prstGeom prst="rect">
            <a:avLst/>
          </a:prstGeom>
        </p:spPr>
        <p:txBody>
          <a:bodyPr vert="horz" lIns="96651" tIns="48326" rIns="96651" bIns="483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1" tIns="48326" rIns="96651" bIns="48326"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a:t>
            </a:fld>
            <a:endParaRPr lang="en-US"/>
          </a:p>
        </p:txBody>
      </p:sp>
    </p:spTree>
    <p:extLst>
      <p:ext uri="{BB962C8B-B14F-4D97-AF65-F5344CB8AC3E}">
        <p14:creationId xmlns:p14="http://schemas.microsoft.com/office/powerpoint/2010/main" val="291226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a:p>
        </p:txBody>
      </p:sp>
    </p:spTree>
    <p:extLst>
      <p:ext uri="{BB962C8B-B14F-4D97-AF65-F5344CB8AC3E}">
        <p14:creationId xmlns:p14="http://schemas.microsoft.com/office/powerpoint/2010/main" val="204303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409980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368874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a:p>
        </p:txBody>
      </p:sp>
    </p:spTree>
    <p:extLst>
      <p:ext uri="{BB962C8B-B14F-4D97-AF65-F5344CB8AC3E}">
        <p14:creationId xmlns:p14="http://schemas.microsoft.com/office/powerpoint/2010/main" val="323369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a:p>
        </p:txBody>
      </p:sp>
    </p:spTree>
    <p:extLst>
      <p:ext uri="{BB962C8B-B14F-4D97-AF65-F5344CB8AC3E}">
        <p14:creationId xmlns:p14="http://schemas.microsoft.com/office/powerpoint/2010/main" val="80870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a:p>
        </p:txBody>
      </p:sp>
    </p:spTree>
    <p:extLst>
      <p:ext uri="{BB962C8B-B14F-4D97-AF65-F5344CB8AC3E}">
        <p14:creationId xmlns:p14="http://schemas.microsoft.com/office/powerpoint/2010/main" val="439155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230631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a:p>
        </p:txBody>
      </p:sp>
    </p:spTree>
    <p:extLst>
      <p:ext uri="{BB962C8B-B14F-4D97-AF65-F5344CB8AC3E}">
        <p14:creationId xmlns:p14="http://schemas.microsoft.com/office/powerpoint/2010/main" val="1076699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a:p>
        </p:txBody>
      </p:sp>
    </p:spTree>
    <p:extLst>
      <p:ext uri="{BB962C8B-B14F-4D97-AF65-F5344CB8AC3E}">
        <p14:creationId xmlns:p14="http://schemas.microsoft.com/office/powerpoint/2010/main" val="361288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a:p>
        </p:txBody>
      </p:sp>
    </p:spTree>
    <p:extLst>
      <p:ext uri="{BB962C8B-B14F-4D97-AF65-F5344CB8AC3E}">
        <p14:creationId xmlns:p14="http://schemas.microsoft.com/office/powerpoint/2010/main" val="63168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a:t>
            </a:fld>
            <a:endParaRPr lang="en-US"/>
          </a:p>
        </p:txBody>
      </p:sp>
    </p:spTree>
    <p:extLst>
      <p:ext uri="{BB962C8B-B14F-4D97-AF65-F5344CB8AC3E}">
        <p14:creationId xmlns:p14="http://schemas.microsoft.com/office/powerpoint/2010/main" val="1988354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a:p>
        </p:txBody>
      </p:sp>
    </p:spTree>
    <p:extLst>
      <p:ext uri="{BB962C8B-B14F-4D97-AF65-F5344CB8AC3E}">
        <p14:creationId xmlns:p14="http://schemas.microsoft.com/office/powerpoint/2010/main" val="102083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a:p>
        </p:txBody>
      </p:sp>
    </p:spTree>
    <p:extLst>
      <p:ext uri="{BB962C8B-B14F-4D97-AF65-F5344CB8AC3E}">
        <p14:creationId xmlns:p14="http://schemas.microsoft.com/office/powerpoint/2010/main" val="425609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a:p>
        </p:txBody>
      </p:sp>
    </p:spTree>
    <p:extLst>
      <p:ext uri="{BB962C8B-B14F-4D97-AF65-F5344CB8AC3E}">
        <p14:creationId xmlns:p14="http://schemas.microsoft.com/office/powerpoint/2010/main" val="3876711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a:p>
        </p:txBody>
      </p:sp>
    </p:spTree>
    <p:extLst>
      <p:ext uri="{BB962C8B-B14F-4D97-AF65-F5344CB8AC3E}">
        <p14:creationId xmlns:p14="http://schemas.microsoft.com/office/powerpoint/2010/main" val="1410300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a:p>
        </p:txBody>
      </p:sp>
    </p:spTree>
    <p:extLst>
      <p:ext uri="{BB962C8B-B14F-4D97-AF65-F5344CB8AC3E}">
        <p14:creationId xmlns:p14="http://schemas.microsoft.com/office/powerpoint/2010/main" val="151675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a:p>
        </p:txBody>
      </p:sp>
    </p:spTree>
    <p:extLst>
      <p:ext uri="{BB962C8B-B14F-4D97-AF65-F5344CB8AC3E}">
        <p14:creationId xmlns:p14="http://schemas.microsoft.com/office/powerpoint/2010/main" val="853640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a:p>
        </p:txBody>
      </p:sp>
    </p:spTree>
    <p:extLst>
      <p:ext uri="{BB962C8B-B14F-4D97-AF65-F5344CB8AC3E}">
        <p14:creationId xmlns:p14="http://schemas.microsoft.com/office/powerpoint/2010/main" val="1818989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a:p>
        </p:txBody>
      </p:sp>
    </p:spTree>
    <p:extLst>
      <p:ext uri="{BB962C8B-B14F-4D97-AF65-F5344CB8AC3E}">
        <p14:creationId xmlns:p14="http://schemas.microsoft.com/office/powerpoint/2010/main" val="1227188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a:p>
        </p:txBody>
      </p:sp>
    </p:spTree>
    <p:extLst>
      <p:ext uri="{BB962C8B-B14F-4D97-AF65-F5344CB8AC3E}">
        <p14:creationId xmlns:p14="http://schemas.microsoft.com/office/powerpoint/2010/main" val="314771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29</a:t>
            </a:fld>
            <a:endParaRPr lang="en-US"/>
          </a:p>
        </p:txBody>
      </p:sp>
    </p:spTree>
    <p:extLst>
      <p:ext uri="{BB962C8B-B14F-4D97-AF65-F5344CB8AC3E}">
        <p14:creationId xmlns:p14="http://schemas.microsoft.com/office/powerpoint/2010/main" val="152915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a:t>
            </a:fld>
            <a:endParaRPr lang="en-US"/>
          </a:p>
        </p:txBody>
      </p:sp>
    </p:spTree>
    <p:extLst>
      <p:ext uri="{BB962C8B-B14F-4D97-AF65-F5344CB8AC3E}">
        <p14:creationId xmlns:p14="http://schemas.microsoft.com/office/powerpoint/2010/main" val="4011173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a:p>
        </p:txBody>
      </p:sp>
    </p:spTree>
    <p:extLst>
      <p:ext uri="{BB962C8B-B14F-4D97-AF65-F5344CB8AC3E}">
        <p14:creationId xmlns:p14="http://schemas.microsoft.com/office/powerpoint/2010/main" val="1996923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a:p>
        </p:txBody>
      </p:sp>
    </p:spTree>
    <p:extLst>
      <p:ext uri="{BB962C8B-B14F-4D97-AF65-F5344CB8AC3E}">
        <p14:creationId xmlns:p14="http://schemas.microsoft.com/office/powerpoint/2010/main" val="197397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32</a:t>
            </a:fld>
            <a:endParaRPr lang="en-US"/>
          </a:p>
        </p:txBody>
      </p:sp>
    </p:spTree>
    <p:extLst>
      <p:ext uri="{BB962C8B-B14F-4D97-AF65-F5344CB8AC3E}">
        <p14:creationId xmlns:p14="http://schemas.microsoft.com/office/powerpoint/2010/main" val="162318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33</a:t>
            </a:fld>
            <a:endParaRPr lang="en-US"/>
          </a:p>
        </p:txBody>
      </p:sp>
    </p:spTree>
    <p:extLst>
      <p:ext uri="{BB962C8B-B14F-4D97-AF65-F5344CB8AC3E}">
        <p14:creationId xmlns:p14="http://schemas.microsoft.com/office/powerpoint/2010/main" val="3477559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34</a:t>
            </a:fld>
            <a:endParaRPr lang="en-US"/>
          </a:p>
        </p:txBody>
      </p:sp>
    </p:spTree>
    <p:extLst>
      <p:ext uri="{BB962C8B-B14F-4D97-AF65-F5344CB8AC3E}">
        <p14:creationId xmlns:p14="http://schemas.microsoft.com/office/powerpoint/2010/main" val="630367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35</a:t>
            </a:fld>
            <a:endParaRPr lang="en-US"/>
          </a:p>
        </p:txBody>
      </p:sp>
    </p:spTree>
    <p:extLst>
      <p:ext uri="{BB962C8B-B14F-4D97-AF65-F5344CB8AC3E}">
        <p14:creationId xmlns:p14="http://schemas.microsoft.com/office/powerpoint/2010/main" val="4210196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36</a:t>
            </a:fld>
            <a:endParaRPr lang="en-US"/>
          </a:p>
        </p:txBody>
      </p:sp>
    </p:spTree>
    <p:extLst>
      <p:ext uri="{BB962C8B-B14F-4D97-AF65-F5344CB8AC3E}">
        <p14:creationId xmlns:p14="http://schemas.microsoft.com/office/powerpoint/2010/main" val="3075658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37</a:t>
            </a:fld>
            <a:endParaRPr lang="en-US"/>
          </a:p>
        </p:txBody>
      </p:sp>
    </p:spTree>
    <p:extLst>
      <p:ext uri="{BB962C8B-B14F-4D97-AF65-F5344CB8AC3E}">
        <p14:creationId xmlns:p14="http://schemas.microsoft.com/office/powerpoint/2010/main" val="1543886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38</a:t>
            </a:fld>
            <a:endParaRPr lang="en-US"/>
          </a:p>
        </p:txBody>
      </p:sp>
    </p:spTree>
    <p:extLst>
      <p:ext uri="{BB962C8B-B14F-4D97-AF65-F5344CB8AC3E}">
        <p14:creationId xmlns:p14="http://schemas.microsoft.com/office/powerpoint/2010/main" val="290288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39</a:t>
            </a:fld>
            <a:endParaRPr lang="en-US"/>
          </a:p>
        </p:txBody>
      </p:sp>
    </p:spTree>
    <p:extLst>
      <p:ext uri="{BB962C8B-B14F-4D97-AF65-F5344CB8AC3E}">
        <p14:creationId xmlns:p14="http://schemas.microsoft.com/office/powerpoint/2010/main" val="425344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4</a:t>
            </a:fld>
            <a:endParaRPr lang="en-US"/>
          </a:p>
        </p:txBody>
      </p:sp>
    </p:spTree>
    <p:extLst>
      <p:ext uri="{BB962C8B-B14F-4D97-AF65-F5344CB8AC3E}">
        <p14:creationId xmlns:p14="http://schemas.microsoft.com/office/powerpoint/2010/main" val="555228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40</a:t>
            </a:fld>
            <a:endParaRPr lang="en-US"/>
          </a:p>
        </p:txBody>
      </p:sp>
    </p:spTree>
    <p:extLst>
      <p:ext uri="{BB962C8B-B14F-4D97-AF65-F5344CB8AC3E}">
        <p14:creationId xmlns:p14="http://schemas.microsoft.com/office/powerpoint/2010/main" val="23603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5</a:t>
            </a:fld>
            <a:endParaRPr lang="en-US"/>
          </a:p>
        </p:txBody>
      </p:sp>
    </p:spTree>
    <p:extLst>
      <p:ext uri="{BB962C8B-B14F-4D97-AF65-F5344CB8AC3E}">
        <p14:creationId xmlns:p14="http://schemas.microsoft.com/office/powerpoint/2010/main" val="144247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6</a:t>
            </a:fld>
            <a:endParaRPr lang="en-US"/>
          </a:p>
        </p:txBody>
      </p:sp>
    </p:spTree>
    <p:extLst>
      <p:ext uri="{BB962C8B-B14F-4D97-AF65-F5344CB8AC3E}">
        <p14:creationId xmlns:p14="http://schemas.microsoft.com/office/powerpoint/2010/main" val="388134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a:p>
        </p:txBody>
      </p:sp>
    </p:spTree>
    <p:extLst>
      <p:ext uri="{BB962C8B-B14F-4D97-AF65-F5344CB8AC3E}">
        <p14:creationId xmlns:p14="http://schemas.microsoft.com/office/powerpoint/2010/main" val="324984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8</a:t>
            </a:fld>
            <a:endParaRPr lang="en-US"/>
          </a:p>
        </p:txBody>
      </p:sp>
    </p:spTree>
    <p:extLst>
      <p:ext uri="{BB962C8B-B14F-4D97-AF65-F5344CB8AC3E}">
        <p14:creationId xmlns:p14="http://schemas.microsoft.com/office/powerpoint/2010/main" val="35451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a:p>
        </p:txBody>
      </p:sp>
    </p:spTree>
    <p:extLst>
      <p:ext uri="{BB962C8B-B14F-4D97-AF65-F5344CB8AC3E}">
        <p14:creationId xmlns:p14="http://schemas.microsoft.com/office/powerpoint/2010/main" val="174728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7/25/2023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sp>
        <p:nvSpPr>
          <p:cNvPr id="12" name="Rectangle 11"/>
          <p:cNvSpPr/>
          <p:nvPr userDrawn="1"/>
        </p:nvSpPr>
        <p:spPr>
          <a:xfrm>
            <a:off x="11079163" y="239137"/>
            <a:ext cx="987424" cy="5734903"/>
          </a:xfrm>
          <a:prstGeom prst="rect">
            <a:avLst/>
          </a:prstGeom>
        </p:spPr>
        <p:txBody>
          <a:bodyPr wrap="square">
            <a:spAutoFit/>
          </a:bodyPr>
          <a:lstStyle/>
          <a:p>
            <a:pPr algn="r">
              <a:lnSpc>
                <a:spcPts val="800"/>
              </a:lnSpc>
            </a:pPr>
            <a:r>
              <a:rPr lang="en-US" sz="800">
                <a:solidFill>
                  <a:srgbClr val="97A4BE"/>
                </a:solidFill>
                <a:latin typeface="Corbel" panose="020B0503020204020204" pitchFamily="34" charset="0"/>
              </a:rPr>
              <a:t>Atlanta </a:t>
            </a:r>
          </a:p>
          <a:p>
            <a:pPr algn="r">
              <a:lnSpc>
                <a:spcPts val="800"/>
              </a:lnSpc>
            </a:pPr>
            <a:r>
              <a:rPr lang="en-US" sz="800">
                <a:solidFill>
                  <a:srgbClr val="97A4BE"/>
                </a:solidFill>
                <a:latin typeface="Corbel" panose="020B0503020204020204" pitchFamily="34" charset="0"/>
              </a:rPr>
              <a:t>Austin</a:t>
            </a:r>
          </a:p>
          <a:p>
            <a:pPr algn="r">
              <a:lnSpc>
                <a:spcPts val="800"/>
              </a:lnSpc>
            </a:pPr>
            <a:r>
              <a:rPr lang="en-US" sz="800">
                <a:solidFill>
                  <a:srgbClr val="97A4BE"/>
                </a:solidFill>
                <a:latin typeface="Corbel" panose="020B0503020204020204" pitchFamily="34" charset="0"/>
              </a:rPr>
              <a:t>Berlin </a:t>
            </a:r>
          </a:p>
          <a:p>
            <a:pPr algn="r">
              <a:lnSpc>
                <a:spcPts val="800"/>
              </a:lnSpc>
            </a:pPr>
            <a:r>
              <a:rPr lang="en-US" sz="800">
                <a:solidFill>
                  <a:srgbClr val="97A4BE"/>
                </a:solidFill>
                <a:latin typeface="Corbel" panose="020B0503020204020204" pitchFamily="34" charset="0"/>
              </a:rPr>
              <a:t>Birmingham </a:t>
            </a:r>
          </a:p>
          <a:p>
            <a:pPr algn="r">
              <a:lnSpc>
                <a:spcPts val="800"/>
              </a:lnSpc>
            </a:pPr>
            <a:r>
              <a:rPr lang="en-US" sz="800">
                <a:solidFill>
                  <a:srgbClr val="97A4BE"/>
                </a:solidFill>
                <a:latin typeface="Corbel" panose="020B0503020204020204" pitchFamily="34" charset="0"/>
              </a:rPr>
              <a:t>Boston </a:t>
            </a:r>
          </a:p>
          <a:p>
            <a:pPr algn="r">
              <a:lnSpc>
                <a:spcPts val="800"/>
              </a:lnSpc>
            </a:pPr>
            <a:r>
              <a:rPr lang="en-US" sz="800">
                <a:solidFill>
                  <a:srgbClr val="97A4BE"/>
                </a:solidFill>
                <a:latin typeface="Corbel" panose="020B0503020204020204" pitchFamily="34" charset="0"/>
              </a:rPr>
              <a:t>Charleston </a:t>
            </a:r>
          </a:p>
          <a:p>
            <a:pPr algn="r">
              <a:lnSpc>
                <a:spcPts val="800"/>
              </a:lnSpc>
            </a:pPr>
            <a:r>
              <a:rPr lang="en-US" sz="800">
                <a:solidFill>
                  <a:srgbClr val="97A4BE"/>
                </a:solidFill>
                <a:latin typeface="Corbel" panose="020B0503020204020204" pitchFamily="34" charset="0"/>
              </a:rPr>
              <a:t>Charlotte </a:t>
            </a:r>
          </a:p>
          <a:p>
            <a:pPr algn="r">
              <a:lnSpc>
                <a:spcPts val="800"/>
              </a:lnSpc>
            </a:pPr>
            <a:r>
              <a:rPr lang="en-US" sz="800">
                <a:solidFill>
                  <a:srgbClr val="97A4BE"/>
                </a:solidFill>
                <a:latin typeface="Corbel" panose="020B0503020204020204" pitchFamily="34" charset="0"/>
              </a:rPr>
              <a:t>Chicago </a:t>
            </a:r>
          </a:p>
          <a:p>
            <a:pPr algn="r">
              <a:lnSpc>
                <a:spcPts val="800"/>
              </a:lnSpc>
            </a:pPr>
            <a:r>
              <a:rPr lang="en-US" sz="800">
                <a:solidFill>
                  <a:srgbClr val="97A4BE"/>
                </a:solidFill>
                <a:latin typeface="Corbel" panose="020B0503020204020204" pitchFamily="34" charset="0"/>
              </a:rPr>
              <a:t>Cleveland </a:t>
            </a:r>
          </a:p>
          <a:p>
            <a:pPr algn="r">
              <a:lnSpc>
                <a:spcPts val="800"/>
              </a:lnSpc>
            </a:pPr>
            <a:r>
              <a:rPr lang="en-US" sz="800">
                <a:solidFill>
                  <a:srgbClr val="97A4BE"/>
                </a:solidFill>
                <a:latin typeface="Corbel" panose="020B0503020204020204" pitchFamily="34" charset="0"/>
              </a:rPr>
              <a:t>Columbia</a:t>
            </a:r>
          </a:p>
          <a:p>
            <a:pPr algn="r">
              <a:lnSpc>
                <a:spcPts val="800"/>
              </a:lnSpc>
            </a:pPr>
            <a:r>
              <a:rPr lang="en-US" sz="800">
                <a:solidFill>
                  <a:srgbClr val="97A4BE"/>
                </a:solidFill>
                <a:latin typeface="Corbel" panose="020B0503020204020204" pitchFamily="34" charset="0"/>
              </a:rPr>
              <a:t>Columbus </a:t>
            </a:r>
          </a:p>
          <a:p>
            <a:pPr algn="r">
              <a:lnSpc>
                <a:spcPts val="800"/>
              </a:lnSpc>
            </a:pPr>
            <a:r>
              <a:rPr lang="en-US" sz="800">
                <a:solidFill>
                  <a:srgbClr val="97A4BE"/>
                </a:solidFill>
                <a:latin typeface="Corbel" panose="020B0503020204020204" pitchFamily="34" charset="0"/>
              </a:rPr>
              <a:t>Dallas </a:t>
            </a:r>
          </a:p>
          <a:p>
            <a:pPr algn="r">
              <a:lnSpc>
                <a:spcPts val="800"/>
              </a:lnSpc>
            </a:pPr>
            <a:r>
              <a:rPr lang="en-US" sz="800">
                <a:solidFill>
                  <a:srgbClr val="97A4BE"/>
                </a:solidFill>
                <a:latin typeface="Corbel" panose="020B0503020204020204" pitchFamily="34" charset="0"/>
              </a:rPr>
              <a:t>Denver </a:t>
            </a:r>
          </a:p>
          <a:p>
            <a:pPr algn="r">
              <a:lnSpc>
                <a:spcPts val="800"/>
              </a:lnSpc>
            </a:pPr>
            <a:r>
              <a:rPr lang="en-US" sz="800">
                <a:solidFill>
                  <a:srgbClr val="97A4BE"/>
                </a:solidFill>
                <a:latin typeface="Corbel" panose="020B0503020204020204" pitchFamily="34" charset="0"/>
              </a:rPr>
              <a:t>Detroit (Metro) </a:t>
            </a:r>
          </a:p>
          <a:p>
            <a:pPr algn="r">
              <a:lnSpc>
                <a:spcPts val="800"/>
              </a:lnSpc>
            </a:pPr>
            <a:r>
              <a:rPr lang="en-US" sz="800">
                <a:solidFill>
                  <a:srgbClr val="97A4BE"/>
                </a:solidFill>
                <a:latin typeface="Corbel" panose="020B0503020204020204" pitchFamily="34" charset="0"/>
              </a:rPr>
              <a:t>Greenville</a:t>
            </a:r>
          </a:p>
          <a:p>
            <a:pPr algn="r">
              <a:lnSpc>
                <a:spcPts val="800"/>
              </a:lnSpc>
            </a:pPr>
            <a:r>
              <a:rPr lang="en-US" sz="800">
                <a:solidFill>
                  <a:srgbClr val="97A4BE"/>
                </a:solidFill>
                <a:latin typeface="Corbel" panose="020B0503020204020204" pitchFamily="34" charset="0"/>
              </a:rPr>
              <a:t>Houston </a:t>
            </a:r>
          </a:p>
          <a:p>
            <a:pPr algn="r">
              <a:lnSpc>
                <a:spcPts val="800"/>
              </a:lnSpc>
            </a:pPr>
            <a:r>
              <a:rPr lang="en-US" sz="800">
                <a:solidFill>
                  <a:srgbClr val="97A4BE"/>
                </a:solidFill>
                <a:latin typeface="Corbel" panose="020B0503020204020204" pitchFamily="34" charset="0"/>
              </a:rPr>
              <a:t>Indianapolis  </a:t>
            </a:r>
          </a:p>
          <a:p>
            <a:pPr algn="r">
              <a:lnSpc>
                <a:spcPts val="800"/>
              </a:lnSpc>
            </a:pPr>
            <a:r>
              <a:rPr lang="en-US" sz="800">
                <a:solidFill>
                  <a:srgbClr val="97A4BE"/>
                </a:solidFill>
                <a:latin typeface="Corbel" panose="020B0503020204020204" pitchFamily="34" charset="0"/>
              </a:rPr>
              <a:t>Kansas City </a:t>
            </a:r>
          </a:p>
          <a:p>
            <a:pPr algn="r">
              <a:lnSpc>
                <a:spcPts val="800"/>
              </a:lnSpc>
            </a:pPr>
            <a:r>
              <a:rPr lang="en-US" sz="800">
                <a:solidFill>
                  <a:srgbClr val="97A4BE"/>
                </a:solidFill>
                <a:latin typeface="Corbel" panose="020B0503020204020204" pitchFamily="34" charset="0"/>
              </a:rPr>
              <a:t>Las Vegas</a:t>
            </a:r>
          </a:p>
          <a:p>
            <a:pPr algn="r">
              <a:lnSpc>
                <a:spcPts val="800"/>
              </a:lnSpc>
            </a:pPr>
            <a:r>
              <a:rPr lang="en-US" sz="800">
                <a:solidFill>
                  <a:srgbClr val="97A4BE"/>
                </a:solidFill>
                <a:latin typeface="Corbel" panose="020B0503020204020204" pitchFamily="34" charset="0"/>
              </a:rPr>
              <a:t>London </a:t>
            </a:r>
          </a:p>
          <a:p>
            <a:pPr algn="r">
              <a:lnSpc>
                <a:spcPts val="800"/>
              </a:lnSpc>
            </a:pPr>
            <a:r>
              <a:rPr lang="en-US" sz="800">
                <a:solidFill>
                  <a:srgbClr val="97A4BE"/>
                </a:solidFill>
                <a:latin typeface="Corbel" panose="020B0503020204020204" pitchFamily="34" charset="0"/>
              </a:rPr>
              <a:t>Los Angeles </a:t>
            </a:r>
          </a:p>
          <a:p>
            <a:pPr algn="r">
              <a:lnSpc>
                <a:spcPts val="800"/>
              </a:lnSpc>
            </a:pPr>
            <a:r>
              <a:rPr lang="en-US" sz="800">
                <a:solidFill>
                  <a:srgbClr val="97A4BE"/>
                </a:solidFill>
                <a:latin typeface="Corbel" panose="020B0503020204020204" pitchFamily="34" charset="0"/>
              </a:rPr>
              <a:t>Memphis </a:t>
            </a:r>
          </a:p>
          <a:p>
            <a:pPr algn="r">
              <a:lnSpc>
                <a:spcPts val="800"/>
              </a:lnSpc>
            </a:pPr>
            <a:r>
              <a:rPr lang="en-US" sz="800">
                <a:solidFill>
                  <a:srgbClr val="97A4BE"/>
                </a:solidFill>
                <a:latin typeface="Corbel" panose="020B0503020204020204" pitchFamily="34" charset="0"/>
              </a:rPr>
              <a:t>Mexico City </a:t>
            </a:r>
          </a:p>
          <a:p>
            <a:pPr algn="r">
              <a:lnSpc>
                <a:spcPts val="800"/>
              </a:lnSpc>
            </a:pPr>
            <a:r>
              <a:rPr lang="en-US" sz="800">
                <a:solidFill>
                  <a:srgbClr val="97A4BE"/>
                </a:solidFill>
                <a:latin typeface="Corbel" panose="020B0503020204020204" pitchFamily="34" charset="0"/>
              </a:rPr>
              <a:t>Miami </a:t>
            </a:r>
          </a:p>
          <a:p>
            <a:pPr algn="r">
              <a:lnSpc>
                <a:spcPts val="800"/>
              </a:lnSpc>
            </a:pPr>
            <a:r>
              <a:rPr lang="en-US" sz="800">
                <a:solidFill>
                  <a:srgbClr val="97A4BE"/>
                </a:solidFill>
                <a:latin typeface="Corbel" panose="020B0503020204020204" pitchFamily="34" charset="0"/>
              </a:rPr>
              <a:t>Milwaukee </a:t>
            </a:r>
          </a:p>
          <a:p>
            <a:pPr algn="r">
              <a:lnSpc>
                <a:spcPts val="800"/>
              </a:lnSpc>
            </a:pPr>
            <a:r>
              <a:rPr lang="en-US" sz="800">
                <a:solidFill>
                  <a:srgbClr val="97A4BE"/>
                </a:solidFill>
                <a:latin typeface="Corbel" panose="020B0503020204020204" pitchFamily="34" charset="0"/>
              </a:rPr>
              <a:t>Minneapolis</a:t>
            </a:r>
          </a:p>
          <a:p>
            <a:pPr algn="r">
              <a:lnSpc>
                <a:spcPts val="800"/>
              </a:lnSpc>
            </a:pPr>
            <a:r>
              <a:rPr lang="en-US" sz="800">
                <a:solidFill>
                  <a:srgbClr val="97A4BE"/>
                </a:solidFill>
                <a:latin typeface="Corbel" panose="020B0503020204020204" pitchFamily="34" charset="0"/>
              </a:rPr>
              <a:t>Montréal </a:t>
            </a:r>
          </a:p>
          <a:p>
            <a:pPr algn="r">
              <a:lnSpc>
                <a:spcPts val="800"/>
              </a:lnSpc>
            </a:pPr>
            <a:r>
              <a:rPr lang="en-US" sz="800">
                <a:solidFill>
                  <a:srgbClr val="97A4BE"/>
                </a:solidFill>
                <a:latin typeface="Corbel" panose="020B0503020204020204" pitchFamily="34" charset="0"/>
              </a:rPr>
              <a:t>Morristown </a:t>
            </a:r>
          </a:p>
          <a:p>
            <a:pPr algn="r">
              <a:lnSpc>
                <a:spcPts val="800"/>
              </a:lnSpc>
            </a:pPr>
            <a:r>
              <a:rPr lang="en-US" sz="800">
                <a:solidFill>
                  <a:srgbClr val="97A4BE"/>
                </a:solidFill>
                <a:latin typeface="Corbel" panose="020B0503020204020204" pitchFamily="34" charset="0"/>
              </a:rPr>
              <a:t>Nashville</a:t>
            </a:r>
          </a:p>
          <a:p>
            <a:pPr algn="r">
              <a:lnSpc>
                <a:spcPts val="800"/>
              </a:lnSpc>
            </a:pPr>
            <a:r>
              <a:rPr lang="en-US" sz="800">
                <a:solidFill>
                  <a:srgbClr val="97A4BE"/>
                </a:solidFill>
                <a:latin typeface="Corbel" panose="020B0503020204020204" pitchFamily="34" charset="0"/>
              </a:rPr>
              <a:t>New Orleans </a:t>
            </a:r>
          </a:p>
          <a:p>
            <a:pPr algn="r">
              <a:lnSpc>
                <a:spcPts val="800"/>
              </a:lnSpc>
            </a:pPr>
            <a:r>
              <a:rPr lang="en-US" sz="800">
                <a:solidFill>
                  <a:srgbClr val="97A4BE"/>
                </a:solidFill>
                <a:latin typeface="Corbel" panose="020B0503020204020204" pitchFamily="34" charset="0"/>
              </a:rPr>
              <a:t>New York  </a:t>
            </a:r>
          </a:p>
          <a:p>
            <a:pPr algn="r">
              <a:lnSpc>
                <a:spcPts val="800"/>
              </a:lnSpc>
            </a:pPr>
            <a:r>
              <a:rPr lang="en-US" sz="800">
                <a:solidFill>
                  <a:srgbClr val="97A4BE"/>
                </a:solidFill>
                <a:latin typeface="Corbel" panose="020B0503020204020204" pitchFamily="34" charset="0"/>
              </a:rPr>
              <a:t>Oklahoma City </a:t>
            </a:r>
          </a:p>
          <a:p>
            <a:pPr algn="r">
              <a:lnSpc>
                <a:spcPts val="800"/>
              </a:lnSpc>
            </a:pPr>
            <a:r>
              <a:rPr lang="en-US" sz="800">
                <a:solidFill>
                  <a:srgbClr val="97A4BE"/>
                </a:solidFill>
                <a:latin typeface="Corbel" panose="020B0503020204020204" pitchFamily="34" charset="0"/>
              </a:rPr>
              <a:t>Orange County</a:t>
            </a:r>
          </a:p>
          <a:p>
            <a:pPr algn="r">
              <a:lnSpc>
                <a:spcPts val="800"/>
              </a:lnSpc>
            </a:pPr>
            <a:r>
              <a:rPr lang="en-US" sz="800">
                <a:solidFill>
                  <a:srgbClr val="97A4BE"/>
                </a:solidFill>
                <a:latin typeface="Corbel" panose="020B0503020204020204" pitchFamily="34" charset="0"/>
              </a:rPr>
              <a:t>Paris</a:t>
            </a:r>
          </a:p>
          <a:p>
            <a:pPr algn="r">
              <a:lnSpc>
                <a:spcPts val="800"/>
              </a:lnSpc>
            </a:pPr>
            <a:r>
              <a:rPr lang="en-US" sz="800">
                <a:solidFill>
                  <a:srgbClr val="97A4BE"/>
                </a:solidFill>
                <a:latin typeface="Corbel" panose="020B0503020204020204" pitchFamily="34" charset="0"/>
              </a:rPr>
              <a:t>Philadelphia </a:t>
            </a:r>
          </a:p>
          <a:p>
            <a:pPr algn="r">
              <a:lnSpc>
                <a:spcPts val="800"/>
              </a:lnSpc>
            </a:pPr>
            <a:r>
              <a:rPr lang="en-US" sz="800">
                <a:solidFill>
                  <a:srgbClr val="97A4BE"/>
                </a:solidFill>
                <a:latin typeface="Corbel" panose="020B0503020204020204" pitchFamily="34" charset="0"/>
              </a:rPr>
              <a:t>Phoenix </a:t>
            </a:r>
          </a:p>
          <a:p>
            <a:pPr algn="r">
              <a:lnSpc>
                <a:spcPts val="800"/>
              </a:lnSpc>
            </a:pPr>
            <a:r>
              <a:rPr lang="en-US" sz="800">
                <a:solidFill>
                  <a:srgbClr val="97A4BE"/>
                </a:solidFill>
                <a:latin typeface="Corbel" panose="020B0503020204020204" pitchFamily="34" charset="0"/>
              </a:rPr>
              <a:t>Pittsburgh </a:t>
            </a:r>
          </a:p>
          <a:p>
            <a:pPr algn="r">
              <a:lnSpc>
                <a:spcPts val="800"/>
              </a:lnSpc>
            </a:pPr>
            <a:r>
              <a:rPr lang="en-US" sz="800">
                <a:solidFill>
                  <a:srgbClr val="97A4BE"/>
                </a:solidFill>
                <a:latin typeface="Corbel" panose="020B0503020204020204" pitchFamily="34" charset="0"/>
              </a:rPr>
              <a:t>Portland (ME) </a:t>
            </a:r>
          </a:p>
          <a:p>
            <a:pPr algn="r">
              <a:lnSpc>
                <a:spcPts val="800"/>
              </a:lnSpc>
            </a:pPr>
            <a:r>
              <a:rPr lang="en-US" sz="800">
                <a:solidFill>
                  <a:srgbClr val="97A4BE"/>
                </a:solidFill>
                <a:latin typeface="Corbel" panose="020B0503020204020204" pitchFamily="34" charset="0"/>
              </a:rPr>
              <a:t>Portland (OR)</a:t>
            </a:r>
          </a:p>
          <a:p>
            <a:pPr algn="r">
              <a:lnSpc>
                <a:spcPts val="800"/>
              </a:lnSpc>
            </a:pPr>
            <a:r>
              <a:rPr lang="en-US" sz="800">
                <a:solidFill>
                  <a:srgbClr val="97A4BE"/>
                </a:solidFill>
                <a:latin typeface="Corbel" panose="020B0503020204020204" pitchFamily="34" charset="0"/>
              </a:rPr>
              <a:t>Raleigh </a:t>
            </a:r>
          </a:p>
          <a:p>
            <a:pPr algn="r">
              <a:lnSpc>
                <a:spcPts val="800"/>
              </a:lnSpc>
            </a:pPr>
            <a:r>
              <a:rPr lang="en-US" sz="800">
                <a:solidFill>
                  <a:srgbClr val="97A4BE"/>
                </a:solidFill>
                <a:latin typeface="Corbel" panose="020B0503020204020204" pitchFamily="34" charset="0"/>
              </a:rPr>
              <a:t>Richmond </a:t>
            </a:r>
          </a:p>
          <a:p>
            <a:pPr algn="r">
              <a:lnSpc>
                <a:spcPts val="800"/>
              </a:lnSpc>
            </a:pPr>
            <a:r>
              <a:rPr lang="en-US" sz="800">
                <a:solidFill>
                  <a:srgbClr val="97A4BE"/>
                </a:solidFill>
                <a:latin typeface="Corbel" panose="020B0503020204020204" pitchFamily="34" charset="0"/>
              </a:rPr>
              <a:t>Sacramento</a:t>
            </a:r>
          </a:p>
          <a:p>
            <a:pPr algn="r">
              <a:lnSpc>
                <a:spcPts val="800"/>
              </a:lnSpc>
            </a:pPr>
            <a:r>
              <a:rPr lang="en-US" sz="800">
                <a:solidFill>
                  <a:srgbClr val="97A4BE"/>
                </a:solidFill>
                <a:latin typeface="Corbel" panose="020B0503020204020204" pitchFamily="34" charset="0"/>
              </a:rPr>
              <a:t>Salt Lake City </a:t>
            </a:r>
          </a:p>
          <a:p>
            <a:pPr algn="r">
              <a:lnSpc>
                <a:spcPts val="800"/>
              </a:lnSpc>
            </a:pPr>
            <a:r>
              <a:rPr lang="en-US" sz="800">
                <a:solidFill>
                  <a:srgbClr val="97A4BE"/>
                </a:solidFill>
                <a:latin typeface="Corbel" panose="020B0503020204020204" pitchFamily="34" charset="0"/>
              </a:rPr>
              <a:t>San Antonio </a:t>
            </a:r>
          </a:p>
          <a:p>
            <a:pPr algn="r">
              <a:lnSpc>
                <a:spcPts val="800"/>
              </a:lnSpc>
            </a:pPr>
            <a:r>
              <a:rPr lang="en-US" sz="800">
                <a:solidFill>
                  <a:srgbClr val="97A4BE"/>
                </a:solidFill>
                <a:latin typeface="Corbel" panose="020B0503020204020204" pitchFamily="34" charset="0"/>
              </a:rPr>
              <a:t>San Diego </a:t>
            </a:r>
          </a:p>
          <a:p>
            <a:pPr algn="r">
              <a:lnSpc>
                <a:spcPts val="800"/>
              </a:lnSpc>
            </a:pPr>
            <a:r>
              <a:rPr lang="en-US" sz="800">
                <a:solidFill>
                  <a:srgbClr val="97A4BE"/>
                </a:solidFill>
                <a:latin typeface="Corbel" panose="020B0503020204020204" pitchFamily="34" charset="0"/>
              </a:rPr>
              <a:t>San Francisco </a:t>
            </a:r>
          </a:p>
          <a:p>
            <a:pPr algn="r">
              <a:lnSpc>
                <a:spcPts val="800"/>
              </a:lnSpc>
            </a:pPr>
            <a:r>
              <a:rPr lang="en-US" sz="800">
                <a:solidFill>
                  <a:srgbClr val="97A4BE"/>
                </a:solidFill>
                <a:latin typeface="Corbel" panose="020B0503020204020204" pitchFamily="34" charset="0"/>
              </a:rPr>
              <a:t>Seattle </a:t>
            </a:r>
          </a:p>
          <a:p>
            <a:pPr algn="r">
              <a:lnSpc>
                <a:spcPts val="800"/>
              </a:lnSpc>
            </a:pPr>
            <a:r>
              <a:rPr lang="en-US" sz="800">
                <a:solidFill>
                  <a:srgbClr val="97A4BE"/>
                </a:solidFill>
                <a:latin typeface="Corbel" panose="020B0503020204020204" pitchFamily="34" charset="0"/>
              </a:rPr>
              <a:t>St. Louis </a:t>
            </a:r>
          </a:p>
          <a:p>
            <a:pPr algn="r">
              <a:lnSpc>
                <a:spcPts val="800"/>
              </a:lnSpc>
            </a:pPr>
            <a:r>
              <a:rPr lang="en-US" sz="800">
                <a:solidFill>
                  <a:srgbClr val="97A4BE"/>
                </a:solidFill>
                <a:latin typeface="Corbel" panose="020B0503020204020204" pitchFamily="34" charset="0"/>
              </a:rPr>
              <a:t>St. Thomas </a:t>
            </a:r>
          </a:p>
          <a:p>
            <a:pPr algn="r">
              <a:lnSpc>
                <a:spcPts val="800"/>
              </a:lnSpc>
            </a:pPr>
            <a:r>
              <a:rPr lang="en-US" sz="800">
                <a:solidFill>
                  <a:srgbClr val="97A4BE"/>
                </a:solidFill>
                <a:latin typeface="Corbel" panose="020B0503020204020204" pitchFamily="34" charset="0"/>
              </a:rPr>
              <a:t>Stamford </a:t>
            </a:r>
          </a:p>
          <a:p>
            <a:pPr algn="r">
              <a:lnSpc>
                <a:spcPts val="800"/>
              </a:lnSpc>
            </a:pPr>
            <a:r>
              <a:rPr lang="en-US" sz="800">
                <a:solidFill>
                  <a:srgbClr val="97A4BE"/>
                </a:solidFill>
                <a:latin typeface="Corbel" panose="020B0503020204020204" pitchFamily="34" charset="0"/>
              </a:rPr>
              <a:t>Tampa </a:t>
            </a:r>
          </a:p>
          <a:p>
            <a:pPr algn="r">
              <a:lnSpc>
                <a:spcPts val="800"/>
              </a:lnSpc>
            </a:pPr>
            <a:r>
              <a:rPr lang="en-US" sz="800">
                <a:solidFill>
                  <a:srgbClr val="97A4BE"/>
                </a:solidFill>
                <a:latin typeface="Corbel" panose="020B0503020204020204" pitchFamily="34" charset="0"/>
              </a:rPr>
              <a:t> Toronto </a:t>
            </a:r>
          </a:p>
          <a:p>
            <a:pPr algn="r">
              <a:lnSpc>
                <a:spcPts val="800"/>
              </a:lnSpc>
            </a:pPr>
            <a:r>
              <a:rPr lang="en-US" sz="800">
                <a:solidFill>
                  <a:srgbClr val="97A4BE"/>
                </a:solidFill>
                <a:latin typeface="Corbel" panose="020B0503020204020204" pitchFamily="34" charset="0"/>
              </a:rPr>
              <a:t>Torrance </a:t>
            </a:r>
          </a:p>
          <a:p>
            <a:pPr algn="r">
              <a:lnSpc>
                <a:spcPts val="800"/>
              </a:lnSpc>
            </a:pPr>
            <a:r>
              <a:rPr lang="en-US" sz="800">
                <a:solidFill>
                  <a:srgbClr val="97A4BE"/>
                </a:solidFill>
                <a:latin typeface="Corbel" panose="020B0503020204020204" pitchFamily="34" charset="0"/>
              </a:rPr>
              <a:t>Tucson </a:t>
            </a:r>
          </a:p>
          <a:p>
            <a:pPr algn="r">
              <a:lnSpc>
                <a:spcPts val="800"/>
              </a:lnSpc>
            </a:pPr>
            <a:r>
              <a:rPr lang="en-US" sz="800">
                <a:solidFill>
                  <a:srgbClr val="97A4BE"/>
                </a:solidFill>
                <a:latin typeface="Corbel" panose="020B0503020204020204" pitchFamily="34" charset="0"/>
              </a:rPr>
              <a:t>Washington D.C. </a:t>
            </a:r>
          </a:p>
        </p:txBody>
      </p:sp>
    </p:spTree>
    <p:extLst>
      <p:ext uri="{BB962C8B-B14F-4D97-AF65-F5344CB8AC3E}">
        <p14:creationId xmlns:p14="http://schemas.microsoft.com/office/powerpoint/2010/main" val="23279601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a:solidFill>
                <a:prstClr val="white"/>
              </a:solidFill>
              <a:latin typeface="Futura Md BT"/>
            </a:endParaRPr>
          </a:p>
        </p:txBody>
      </p:sp>
      <p:sp>
        <p:nvSpPr>
          <p:cNvPr id="5" name="Rectangle 4"/>
          <p:cNvSpPr>
            <a:spLocks noChangeArrowheads="1"/>
          </p:cNvSpPr>
          <p:nvPr userDrawn="1"/>
        </p:nvSpPr>
        <p:spPr bwMode="auto">
          <a:xfrm>
            <a:off x="1327298" y="175504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ts val="2300"/>
              </a:lnSpc>
              <a:defRPr/>
            </a:pPr>
            <a:r>
              <a:rPr lang="en-US" altLang="en-US" sz="2000" spc="-10">
                <a:solidFill>
                  <a:srgbClr val="003366"/>
                </a:solidFill>
                <a:latin typeface="+mn-lt"/>
              </a:rPr>
              <a:t>Atlanta</a:t>
            </a:r>
          </a:p>
          <a:p>
            <a:pPr>
              <a:lnSpc>
                <a:spcPts val="2300"/>
              </a:lnSpc>
              <a:defRPr/>
            </a:pPr>
            <a:r>
              <a:rPr lang="en-US" altLang="en-US" sz="2000" spc="-10">
                <a:solidFill>
                  <a:srgbClr val="003366"/>
                </a:solidFill>
                <a:latin typeface="+mn-lt"/>
              </a:rPr>
              <a:t>Austin</a:t>
            </a:r>
          </a:p>
          <a:p>
            <a:pPr>
              <a:lnSpc>
                <a:spcPts val="2300"/>
              </a:lnSpc>
              <a:defRPr/>
            </a:pPr>
            <a:r>
              <a:rPr lang="en-US" altLang="en-US" sz="2000" spc="-10">
                <a:solidFill>
                  <a:srgbClr val="003366"/>
                </a:solidFill>
                <a:latin typeface="+mn-lt"/>
              </a:rPr>
              <a:t>Berlin</a:t>
            </a:r>
          </a:p>
          <a:p>
            <a:pPr>
              <a:lnSpc>
                <a:spcPts val="2300"/>
              </a:lnSpc>
              <a:defRPr/>
            </a:pPr>
            <a:r>
              <a:rPr lang="en-US" altLang="en-US" sz="2000" spc="-10">
                <a:solidFill>
                  <a:srgbClr val="003366"/>
                </a:solidFill>
                <a:latin typeface="+mn-lt"/>
              </a:rPr>
              <a:t>Birmingham</a:t>
            </a:r>
          </a:p>
          <a:p>
            <a:pPr>
              <a:lnSpc>
                <a:spcPts val="2300"/>
              </a:lnSpc>
              <a:defRPr/>
            </a:pPr>
            <a:r>
              <a:rPr lang="en-US" altLang="en-US" sz="2000" spc="-10">
                <a:solidFill>
                  <a:srgbClr val="003366"/>
                </a:solidFill>
                <a:latin typeface="+mn-lt"/>
              </a:rPr>
              <a:t>Boston</a:t>
            </a:r>
          </a:p>
          <a:p>
            <a:pPr>
              <a:lnSpc>
                <a:spcPts val="2300"/>
              </a:lnSpc>
              <a:defRPr/>
            </a:pPr>
            <a:r>
              <a:rPr lang="en-US" altLang="en-US" sz="2000" spc="-10">
                <a:solidFill>
                  <a:srgbClr val="003366"/>
                </a:solidFill>
                <a:latin typeface="+mn-lt"/>
              </a:rPr>
              <a:t>Charleston</a:t>
            </a:r>
          </a:p>
          <a:p>
            <a:pPr>
              <a:lnSpc>
                <a:spcPts val="2300"/>
              </a:lnSpc>
              <a:defRPr/>
            </a:pPr>
            <a:r>
              <a:rPr lang="en-US" altLang="en-US" sz="2000" spc="-10">
                <a:solidFill>
                  <a:srgbClr val="003366"/>
                </a:solidFill>
                <a:latin typeface="+mn-lt"/>
              </a:rPr>
              <a:t>Charlotte</a:t>
            </a:r>
          </a:p>
          <a:p>
            <a:pPr>
              <a:lnSpc>
                <a:spcPts val="2300"/>
              </a:lnSpc>
              <a:defRPr/>
            </a:pPr>
            <a:r>
              <a:rPr lang="en-US" altLang="en-US" sz="2000" spc="-10">
                <a:solidFill>
                  <a:srgbClr val="003366"/>
                </a:solidFill>
                <a:latin typeface="+mn-lt"/>
              </a:rPr>
              <a:t>Chicago</a:t>
            </a:r>
          </a:p>
          <a:p>
            <a:pPr>
              <a:lnSpc>
                <a:spcPts val="2300"/>
              </a:lnSpc>
              <a:defRPr/>
            </a:pPr>
            <a:r>
              <a:rPr lang="en-US" altLang="en-US" sz="2000" spc="-10">
                <a:solidFill>
                  <a:srgbClr val="003366"/>
                </a:solidFill>
                <a:latin typeface="+mn-lt"/>
              </a:rPr>
              <a:t>Cleveland</a:t>
            </a:r>
          </a:p>
          <a:p>
            <a:pPr>
              <a:lnSpc>
                <a:spcPts val="2300"/>
              </a:lnSpc>
              <a:defRPr/>
            </a:pPr>
            <a:r>
              <a:rPr lang="en-US" altLang="en-US" sz="2000" spc="-10">
                <a:solidFill>
                  <a:srgbClr val="003366"/>
                </a:solidFill>
                <a:latin typeface="+mn-lt"/>
              </a:rPr>
              <a:t>Columbia</a:t>
            </a:r>
          </a:p>
          <a:p>
            <a:pPr>
              <a:lnSpc>
                <a:spcPts val="2300"/>
              </a:lnSpc>
              <a:defRPr/>
            </a:pPr>
            <a:r>
              <a:rPr lang="en-US" altLang="en-US" sz="2000" spc="-10">
                <a:solidFill>
                  <a:srgbClr val="003366"/>
                </a:solidFill>
                <a:latin typeface="+mn-lt"/>
              </a:rPr>
              <a:t>Columbus</a:t>
            </a:r>
          </a:p>
          <a:p>
            <a:pPr>
              <a:lnSpc>
                <a:spcPts val="2300"/>
              </a:lnSpc>
              <a:defRPr/>
            </a:pPr>
            <a:r>
              <a:rPr lang="en-US" altLang="en-US" sz="2000" spc="-10">
                <a:solidFill>
                  <a:srgbClr val="003366"/>
                </a:solidFill>
                <a:latin typeface="+mn-lt"/>
              </a:rPr>
              <a:t>Dallas</a:t>
            </a:r>
          </a:p>
          <a:p>
            <a:pPr>
              <a:lnSpc>
                <a:spcPts val="2300"/>
              </a:lnSpc>
              <a:defRPr/>
            </a:pPr>
            <a:r>
              <a:rPr lang="en-US" altLang="en-US" sz="2000" spc="-10">
                <a:solidFill>
                  <a:srgbClr val="003366"/>
                </a:solidFill>
                <a:latin typeface="+mn-lt"/>
              </a:rPr>
              <a:t>Denver</a:t>
            </a:r>
          </a:p>
          <a:p>
            <a:pPr>
              <a:lnSpc>
                <a:spcPts val="2300"/>
              </a:lnSpc>
              <a:defRPr/>
            </a:pPr>
            <a:r>
              <a:rPr lang="en-US" altLang="en-US" sz="2000" spc="-10">
                <a:solidFill>
                  <a:srgbClr val="003366"/>
                </a:solidFill>
                <a:latin typeface="+mn-lt"/>
              </a:rPr>
              <a:t>Detroit (Metro)</a:t>
            </a:r>
            <a:endParaRPr lang="en-US" altLang="en-US" sz="2000" spc="-20">
              <a:solidFill>
                <a:srgbClr val="003366"/>
              </a:solidFill>
              <a:latin typeface="+mn-lt"/>
            </a:endParaRPr>
          </a:p>
        </p:txBody>
      </p:sp>
      <p:sp>
        <p:nvSpPr>
          <p:cNvPr id="6" name="Rectangle 5"/>
          <p:cNvSpPr/>
          <p:nvPr userDrawn="1"/>
        </p:nvSpPr>
        <p:spPr>
          <a:xfrm>
            <a:off x="3857854" y="1755040"/>
            <a:ext cx="2017713" cy="4093428"/>
          </a:xfrm>
          <a:prstGeom prst="rect">
            <a:avLst/>
          </a:prstGeom>
        </p:spPr>
        <p:txBody>
          <a:bodyPr>
            <a:noAutofit/>
          </a:bodyPr>
          <a:lstStyle/>
          <a:p>
            <a:pPr>
              <a:lnSpc>
                <a:spcPts val="2500"/>
              </a:lnSpc>
              <a:defRPr/>
            </a:pPr>
            <a:r>
              <a:rPr lang="en-US" altLang="en-US" sz="2000" spc="-10">
                <a:solidFill>
                  <a:srgbClr val="003366"/>
                </a:solidFill>
                <a:latin typeface="+mn-lt"/>
              </a:rPr>
              <a:t>Greenville</a:t>
            </a:r>
          </a:p>
          <a:p>
            <a:pPr>
              <a:lnSpc>
                <a:spcPts val="2500"/>
              </a:lnSpc>
              <a:defRPr/>
            </a:pPr>
            <a:r>
              <a:rPr lang="en-US" altLang="en-US" sz="2000" spc="-10">
                <a:solidFill>
                  <a:srgbClr val="003366"/>
                </a:solidFill>
                <a:latin typeface="+mn-lt"/>
              </a:rPr>
              <a:t>Houston</a:t>
            </a:r>
          </a:p>
          <a:p>
            <a:pPr>
              <a:lnSpc>
                <a:spcPts val="2500"/>
              </a:lnSpc>
              <a:defRPr/>
            </a:pPr>
            <a:r>
              <a:rPr lang="en-US" altLang="en-US" sz="2000" spc="-10">
                <a:solidFill>
                  <a:srgbClr val="003366"/>
                </a:solidFill>
                <a:latin typeface="+mn-lt"/>
              </a:rPr>
              <a:t>Indianapolis</a:t>
            </a:r>
          </a:p>
          <a:p>
            <a:pPr>
              <a:lnSpc>
                <a:spcPts val="2500"/>
              </a:lnSpc>
              <a:defRPr/>
            </a:pPr>
            <a:r>
              <a:rPr lang="en-US" altLang="en-US" sz="2000" spc="-10">
                <a:solidFill>
                  <a:srgbClr val="003366"/>
                </a:solidFill>
                <a:latin typeface="+mn-lt"/>
              </a:rPr>
              <a:t>Kansas City</a:t>
            </a:r>
            <a:br>
              <a:rPr lang="en-US" altLang="en-US" sz="2000" spc="-10">
                <a:solidFill>
                  <a:srgbClr val="003366"/>
                </a:solidFill>
                <a:latin typeface="+mn-lt"/>
              </a:rPr>
            </a:br>
            <a:r>
              <a:rPr lang="en-US" altLang="en-US" sz="2000" spc="-10">
                <a:solidFill>
                  <a:srgbClr val="003366"/>
                </a:solidFill>
                <a:latin typeface="+mn-lt"/>
              </a:rPr>
              <a:t>Las Vegas</a:t>
            </a:r>
          </a:p>
          <a:p>
            <a:pPr>
              <a:lnSpc>
                <a:spcPts val="2500"/>
              </a:lnSpc>
              <a:defRPr/>
            </a:pPr>
            <a:r>
              <a:rPr lang="en-US" altLang="en-US" sz="2000" spc="-10">
                <a:solidFill>
                  <a:srgbClr val="003366"/>
                </a:solidFill>
                <a:latin typeface="+mn-lt"/>
              </a:rPr>
              <a:t>London</a:t>
            </a:r>
          </a:p>
          <a:p>
            <a:pPr>
              <a:lnSpc>
                <a:spcPts val="2500"/>
              </a:lnSpc>
              <a:defRPr/>
            </a:pPr>
            <a:r>
              <a:rPr lang="en-US" altLang="en-US" sz="2000" spc="-10">
                <a:solidFill>
                  <a:srgbClr val="003366"/>
                </a:solidFill>
                <a:latin typeface="+mn-lt"/>
              </a:rPr>
              <a:t>Los Angeles</a:t>
            </a:r>
          </a:p>
          <a:p>
            <a:pPr>
              <a:lnSpc>
                <a:spcPts val="2500"/>
              </a:lnSpc>
              <a:defRPr/>
            </a:pPr>
            <a:r>
              <a:rPr lang="en-US" altLang="en-US" sz="2000" spc="-10">
                <a:solidFill>
                  <a:srgbClr val="003366"/>
                </a:solidFill>
                <a:latin typeface="+mn-lt"/>
              </a:rPr>
              <a:t>Memphis</a:t>
            </a:r>
          </a:p>
          <a:p>
            <a:pPr>
              <a:lnSpc>
                <a:spcPts val="2500"/>
              </a:lnSpc>
              <a:defRPr/>
            </a:pPr>
            <a:r>
              <a:rPr lang="en-US" altLang="en-US" sz="2000" spc="-10">
                <a:solidFill>
                  <a:srgbClr val="003366"/>
                </a:solidFill>
                <a:latin typeface="+mn-lt"/>
              </a:rPr>
              <a:t>Mexico City</a:t>
            </a:r>
          </a:p>
          <a:p>
            <a:pPr>
              <a:lnSpc>
                <a:spcPts val="2500"/>
              </a:lnSpc>
              <a:defRPr/>
            </a:pPr>
            <a:r>
              <a:rPr lang="en-US" altLang="en-US" sz="2000" spc="-10">
                <a:solidFill>
                  <a:srgbClr val="003366"/>
                </a:solidFill>
                <a:latin typeface="+mn-lt"/>
              </a:rPr>
              <a:t>Miami</a:t>
            </a:r>
          </a:p>
          <a:p>
            <a:pPr>
              <a:lnSpc>
                <a:spcPts val="2500"/>
              </a:lnSpc>
              <a:defRPr/>
            </a:pPr>
            <a:r>
              <a:rPr lang="en-US" altLang="en-US" sz="2000" spc="-10">
                <a:solidFill>
                  <a:srgbClr val="003366"/>
                </a:solidFill>
                <a:latin typeface="+mn-lt"/>
              </a:rPr>
              <a:t>Milwaukee</a:t>
            </a:r>
          </a:p>
          <a:p>
            <a:pPr>
              <a:lnSpc>
                <a:spcPts val="2500"/>
              </a:lnSpc>
              <a:defRPr/>
            </a:pPr>
            <a:r>
              <a:rPr lang="en-US" altLang="en-US" sz="2000" spc="-10">
                <a:solidFill>
                  <a:srgbClr val="003366"/>
                </a:solidFill>
                <a:latin typeface="+mn-lt"/>
              </a:rPr>
              <a:t>Minneapolis</a:t>
            </a:r>
          </a:p>
          <a:p>
            <a:pPr>
              <a:lnSpc>
                <a:spcPts val="2500"/>
              </a:lnSpc>
              <a:defRPr/>
            </a:pPr>
            <a:r>
              <a:rPr lang="en-US" altLang="en-US" sz="2000" spc="-10">
                <a:solidFill>
                  <a:srgbClr val="003366"/>
                </a:solidFill>
                <a:latin typeface="+mn-lt"/>
              </a:rPr>
              <a:t>Montréal </a:t>
            </a:r>
            <a:endParaRPr lang="en-US" altLang="en-US" sz="2000" spc="-20">
              <a:solidFill>
                <a:srgbClr val="003366"/>
              </a:solidFill>
              <a:latin typeface="+mn-lt"/>
            </a:endParaRPr>
          </a:p>
        </p:txBody>
      </p:sp>
      <p:sp>
        <p:nvSpPr>
          <p:cNvPr id="7" name="Rectangle 6"/>
          <p:cNvSpPr/>
          <p:nvPr userDrawn="1"/>
        </p:nvSpPr>
        <p:spPr>
          <a:xfrm>
            <a:off x="6153778" y="1755040"/>
            <a:ext cx="2138436" cy="4093428"/>
          </a:xfrm>
          <a:prstGeom prst="rect">
            <a:avLst/>
          </a:prstGeom>
        </p:spPr>
        <p:txBody>
          <a:bodyPr wrap="square">
            <a:noAutofit/>
          </a:bodyPr>
          <a:lstStyle/>
          <a:p>
            <a:pPr>
              <a:lnSpc>
                <a:spcPts val="2300"/>
              </a:lnSpc>
              <a:defRPr/>
            </a:pPr>
            <a:r>
              <a:rPr lang="en-US" altLang="en-US" sz="2000" spc="-10">
                <a:solidFill>
                  <a:srgbClr val="003366"/>
                </a:solidFill>
                <a:latin typeface="+mn-lt"/>
              </a:rPr>
              <a:t>Morristown</a:t>
            </a:r>
          </a:p>
          <a:p>
            <a:pPr>
              <a:lnSpc>
                <a:spcPts val="2300"/>
              </a:lnSpc>
              <a:defRPr/>
            </a:pPr>
            <a:r>
              <a:rPr lang="en-US" altLang="en-US" sz="2000" spc="-10">
                <a:solidFill>
                  <a:srgbClr val="003366"/>
                </a:solidFill>
                <a:latin typeface="+mn-lt"/>
              </a:rPr>
              <a:t>Nashville</a:t>
            </a:r>
          </a:p>
          <a:p>
            <a:pPr>
              <a:lnSpc>
                <a:spcPts val="2300"/>
              </a:lnSpc>
              <a:defRPr/>
            </a:pPr>
            <a:r>
              <a:rPr lang="en-US" altLang="en-US" sz="2000" spc="-10">
                <a:solidFill>
                  <a:srgbClr val="003366"/>
                </a:solidFill>
                <a:latin typeface="+mn-lt"/>
              </a:rPr>
              <a:t>New Orleans</a:t>
            </a:r>
          </a:p>
          <a:p>
            <a:pPr>
              <a:lnSpc>
                <a:spcPts val="2300"/>
              </a:lnSpc>
              <a:defRPr/>
            </a:pPr>
            <a:r>
              <a:rPr lang="en-US" altLang="en-US" sz="2000" spc="-10">
                <a:solidFill>
                  <a:srgbClr val="003366"/>
                </a:solidFill>
                <a:latin typeface="+mn-lt"/>
              </a:rPr>
              <a:t>New York City</a:t>
            </a:r>
          </a:p>
          <a:p>
            <a:pPr>
              <a:lnSpc>
                <a:spcPts val="2300"/>
              </a:lnSpc>
              <a:defRPr/>
            </a:pPr>
            <a:r>
              <a:rPr lang="en-US" altLang="en-US" sz="2000" spc="-10">
                <a:solidFill>
                  <a:srgbClr val="003366"/>
                </a:solidFill>
                <a:latin typeface="+mn-lt"/>
              </a:rPr>
              <a:t>Oklahoma City</a:t>
            </a:r>
          </a:p>
          <a:p>
            <a:pPr>
              <a:lnSpc>
                <a:spcPts val="2300"/>
              </a:lnSpc>
              <a:defRPr/>
            </a:pPr>
            <a:r>
              <a:rPr lang="en-US" altLang="en-US" sz="2000" spc="-10">
                <a:solidFill>
                  <a:srgbClr val="003366"/>
                </a:solidFill>
                <a:latin typeface="+mn-lt"/>
              </a:rPr>
              <a:t>Orange County</a:t>
            </a:r>
          </a:p>
          <a:p>
            <a:pPr>
              <a:lnSpc>
                <a:spcPts val="2300"/>
              </a:lnSpc>
              <a:defRPr/>
            </a:pPr>
            <a:r>
              <a:rPr lang="en-US" altLang="en-US" sz="2000" spc="-10">
                <a:solidFill>
                  <a:srgbClr val="003366"/>
                </a:solidFill>
                <a:latin typeface="+mn-lt"/>
              </a:rPr>
              <a:t>Paris</a:t>
            </a:r>
          </a:p>
          <a:p>
            <a:pPr>
              <a:lnSpc>
                <a:spcPts val="2300"/>
              </a:lnSpc>
              <a:defRPr/>
            </a:pPr>
            <a:r>
              <a:rPr lang="en-US" altLang="en-US" sz="2000" spc="-10">
                <a:solidFill>
                  <a:srgbClr val="003366"/>
                </a:solidFill>
                <a:latin typeface="+mn-lt"/>
              </a:rPr>
              <a:t>Philadelphia</a:t>
            </a:r>
          </a:p>
          <a:p>
            <a:pPr>
              <a:lnSpc>
                <a:spcPts val="2300"/>
              </a:lnSpc>
              <a:defRPr/>
            </a:pPr>
            <a:r>
              <a:rPr lang="en-US" altLang="en-US" sz="2000" spc="-10">
                <a:solidFill>
                  <a:srgbClr val="003366"/>
                </a:solidFill>
                <a:latin typeface="+mn-lt"/>
              </a:rPr>
              <a:t>Phoenix</a:t>
            </a:r>
          </a:p>
          <a:p>
            <a:pPr>
              <a:lnSpc>
                <a:spcPts val="2300"/>
              </a:lnSpc>
              <a:defRPr/>
            </a:pPr>
            <a:r>
              <a:rPr lang="en-US" altLang="en-US" sz="2000" spc="-20">
                <a:solidFill>
                  <a:srgbClr val="003366"/>
                </a:solidFill>
                <a:latin typeface="+mn-lt"/>
              </a:rPr>
              <a:t>Pittsburgh</a:t>
            </a:r>
          </a:p>
          <a:p>
            <a:pPr>
              <a:lnSpc>
                <a:spcPts val="2300"/>
              </a:lnSpc>
              <a:defRPr/>
            </a:pPr>
            <a:r>
              <a:rPr lang="en-US" altLang="en-US" sz="2000" spc="-20">
                <a:solidFill>
                  <a:srgbClr val="003366"/>
                </a:solidFill>
                <a:latin typeface="+mn-lt"/>
              </a:rPr>
              <a:t>Portland (ME)</a:t>
            </a:r>
          </a:p>
          <a:p>
            <a:pPr>
              <a:lnSpc>
                <a:spcPts val="2300"/>
              </a:lnSpc>
              <a:defRPr/>
            </a:pPr>
            <a:r>
              <a:rPr lang="en-US" altLang="en-US" sz="2000" spc="-20">
                <a:solidFill>
                  <a:srgbClr val="003366"/>
                </a:solidFill>
                <a:latin typeface="+mn-lt"/>
              </a:rPr>
              <a:t>Portland (OR)</a:t>
            </a:r>
          </a:p>
          <a:p>
            <a:pPr>
              <a:lnSpc>
                <a:spcPts val="2300"/>
              </a:lnSpc>
              <a:defRPr/>
            </a:pPr>
            <a:r>
              <a:rPr lang="en-US" altLang="en-US" sz="2000" spc="-20">
                <a:solidFill>
                  <a:srgbClr val="003366"/>
                </a:solidFill>
                <a:latin typeface="+mn-lt"/>
              </a:rPr>
              <a:t>Raleigh</a:t>
            </a:r>
          </a:p>
          <a:p>
            <a:pPr marL="0" marR="0" lvl="0" indent="0" algn="l" defTabSz="914400" rtl="0" eaLnBrk="1" fontAlgn="auto" latinLnBrk="0" hangingPunct="1">
              <a:lnSpc>
                <a:spcPts val="2300"/>
              </a:lnSpc>
              <a:spcBef>
                <a:spcPct val="0"/>
              </a:spcBef>
              <a:spcAft>
                <a:spcPct val="0"/>
              </a:spcAft>
              <a:buClrTx/>
              <a:buSzTx/>
              <a:buFontTx/>
              <a:buNone/>
              <a:defRPr/>
            </a:pPr>
            <a:r>
              <a:rPr lang="en-US" altLang="en-US" sz="2000" spc="-20">
                <a:solidFill>
                  <a:srgbClr val="003366"/>
                </a:solidFill>
                <a:latin typeface="+mn-lt"/>
              </a:rPr>
              <a:t>Richmond</a:t>
            </a:r>
          </a:p>
          <a:p>
            <a:pPr>
              <a:lnSpc>
                <a:spcPct val="100000"/>
              </a:lnSpc>
              <a:defRPr/>
            </a:pPr>
            <a:r>
              <a:rPr lang="en-US" altLang="en-US" sz="2000" spc="-20">
                <a:solidFill>
                  <a:srgbClr val="003366"/>
                </a:solidFill>
                <a:latin typeface="+mn-lt"/>
              </a:rPr>
              <a:t> </a:t>
            </a:r>
          </a:p>
        </p:txBody>
      </p:sp>
      <p:sp>
        <p:nvSpPr>
          <p:cNvPr id="8" name="Rectangle 7"/>
          <p:cNvSpPr/>
          <p:nvPr userDrawn="1"/>
        </p:nvSpPr>
        <p:spPr>
          <a:xfrm>
            <a:off x="8631385" y="1719218"/>
            <a:ext cx="2777349" cy="4401205"/>
          </a:xfrm>
          <a:prstGeom prst="rect">
            <a:avLst/>
          </a:prstGeom>
        </p:spPr>
        <p:txBody>
          <a:bodyPr wrap="square">
            <a:noAutofit/>
          </a:bodyPr>
          <a:lstStyle/>
          <a:p>
            <a:pPr>
              <a:lnSpc>
                <a:spcPts val="2300"/>
              </a:lnSpc>
              <a:defRPr/>
            </a:pPr>
            <a:r>
              <a:rPr lang="en-US" altLang="en-US" sz="2000" spc="-20">
                <a:solidFill>
                  <a:srgbClr val="003366"/>
                </a:solidFill>
                <a:latin typeface="+mn-lt"/>
              </a:rPr>
              <a:t>Sacramento</a:t>
            </a:r>
          </a:p>
          <a:p>
            <a:pPr>
              <a:lnSpc>
                <a:spcPts val="2300"/>
              </a:lnSpc>
              <a:defRPr/>
            </a:pPr>
            <a:r>
              <a:rPr lang="en-US" altLang="en-US" sz="2000" spc="-20">
                <a:solidFill>
                  <a:srgbClr val="003366"/>
                </a:solidFill>
                <a:latin typeface="+mn-lt"/>
              </a:rPr>
              <a:t>Salt Lake City</a:t>
            </a:r>
          </a:p>
          <a:p>
            <a:pPr>
              <a:lnSpc>
                <a:spcPts val="2300"/>
              </a:lnSpc>
              <a:defRPr/>
            </a:pPr>
            <a:r>
              <a:rPr lang="en-US" altLang="en-US" sz="2000" spc="-20">
                <a:solidFill>
                  <a:srgbClr val="003366"/>
                </a:solidFill>
                <a:latin typeface="+mn-lt"/>
              </a:rPr>
              <a:t>San Antonio</a:t>
            </a:r>
          </a:p>
          <a:p>
            <a:pPr>
              <a:lnSpc>
                <a:spcPts val="2300"/>
              </a:lnSpc>
              <a:defRPr/>
            </a:pPr>
            <a:r>
              <a:rPr lang="en-US" altLang="en-US" sz="2000" spc="-20">
                <a:solidFill>
                  <a:srgbClr val="003366"/>
                </a:solidFill>
                <a:latin typeface="+mn-lt"/>
              </a:rPr>
              <a:t>San Diego</a:t>
            </a:r>
          </a:p>
          <a:p>
            <a:pPr>
              <a:lnSpc>
                <a:spcPts val="2300"/>
              </a:lnSpc>
              <a:defRPr/>
            </a:pPr>
            <a:r>
              <a:rPr lang="en-US" altLang="en-US" sz="2000" spc="-20">
                <a:solidFill>
                  <a:srgbClr val="003366"/>
                </a:solidFill>
                <a:latin typeface="+mn-lt"/>
              </a:rPr>
              <a:t>San Francisco</a:t>
            </a:r>
          </a:p>
          <a:p>
            <a:pPr>
              <a:lnSpc>
                <a:spcPts val="2300"/>
              </a:lnSpc>
              <a:defRPr/>
            </a:pPr>
            <a:r>
              <a:rPr lang="en-US" altLang="en-US" sz="2000" spc="-20">
                <a:solidFill>
                  <a:srgbClr val="003366"/>
                </a:solidFill>
                <a:latin typeface="+mn-lt"/>
              </a:rPr>
              <a:t>Seattle</a:t>
            </a:r>
          </a:p>
          <a:p>
            <a:pPr>
              <a:lnSpc>
                <a:spcPts val="2300"/>
              </a:lnSpc>
              <a:defRPr/>
            </a:pPr>
            <a:r>
              <a:rPr lang="en-US" altLang="en-US" sz="2000" spc="-20">
                <a:solidFill>
                  <a:srgbClr val="003366"/>
                </a:solidFill>
                <a:latin typeface="+mn-lt"/>
              </a:rPr>
              <a:t>St. Louis</a:t>
            </a:r>
          </a:p>
          <a:p>
            <a:pPr>
              <a:lnSpc>
                <a:spcPts val="2300"/>
              </a:lnSpc>
              <a:defRPr/>
            </a:pPr>
            <a:r>
              <a:rPr lang="en-US" altLang="en-US" sz="2000" spc="-20">
                <a:solidFill>
                  <a:srgbClr val="003366"/>
                </a:solidFill>
                <a:latin typeface="+mn-lt"/>
              </a:rPr>
              <a:t>St. Thomas</a:t>
            </a:r>
          </a:p>
          <a:p>
            <a:pPr>
              <a:lnSpc>
                <a:spcPts val="2300"/>
              </a:lnSpc>
              <a:defRPr/>
            </a:pPr>
            <a:r>
              <a:rPr lang="en-US" altLang="en-US" sz="2000" spc="-20">
                <a:solidFill>
                  <a:srgbClr val="003366"/>
                </a:solidFill>
                <a:latin typeface="+mn-lt"/>
              </a:rPr>
              <a:t>Stamford</a:t>
            </a:r>
          </a:p>
          <a:p>
            <a:pPr>
              <a:lnSpc>
                <a:spcPts val="2300"/>
              </a:lnSpc>
              <a:defRPr/>
            </a:pPr>
            <a:r>
              <a:rPr lang="en-US" altLang="en-US" sz="2000" spc="-20">
                <a:solidFill>
                  <a:srgbClr val="003366"/>
                </a:solidFill>
                <a:latin typeface="+mn-lt"/>
              </a:rPr>
              <a:t>Tampa</a:t>
            </a:r>
          </a:p>
          <a:p>
            <a:pPr>
              <a:lnSpc>
                <a:spcPts val="2300"/>
              </a:lnSpc>
              <a:defRPr/>
            </a:pPr>
            <a:r>
              <a:rPr lang="en-US" altLang="en-US" sz="2000" spc="-20">
                <a:solidFill>
                  <a:srgbClr val="003366"/>
                </a:solidFill>
                <a:latin typeface="+mn-lt"/>
              </a:rPr>
              <a:t>Toronto</a:t>
            </a:r>
          </a:p>
          <a:p>
            <a:pPr>
              <a:lnSpc>
                <a:spcPts val="2300"/>
              </a:lnSpc>
              <a:defRPr/>
            </a:pPr>
            <a:r>
              <a:rPr lang="en-US" altLang="en-US" sz="2000" spc="-20">
                <a:solidFill>
                  <a:srgbClr val="003366"/>
                </a:solidFill>
                <a:latin typeface="+mn-lt"/>
              </a:rPr>
              <a:t>Torrance</a:t>
            </a:r>
          </a:p>
          <a:p>
            <a:pPr>
              <a:lnSpc>
                <a:spcPts val="2300"/>
              </a:lnSpc>
              <a:defRPr/>
            </a:pPr>
            <a:r>
              <a:rPr lang="en-US" altLang="en-US" sz="2000" spc="-20">
                <a:solidFill>
                  <a:srgbClr val="003366"/>
                </a:solidFill>
                <a:latin typeface="+mn-lt"/>
              </a:rPr>
              <a:t>Tucson</a:t>
            </a:r>
          </a:p>
          <a:p>
            <a:pPr>
              <a:lnSpc>
                <a:spcPts val="2300"/>
              </a:lnSpc>
              <a:defRPr/>
            </a:pPr>
            <a:r>
              <a:rPr lang="en-US" altLang="en-US" sz="2000" spc="-2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a:solidFill>
                  <a:srgbClr val="97A4BE"/>
                </a:solidFill>
                <a:latin typeface="+mj-lt"/>
              </a:rPr>
              <a:t>Our 55 Offices</a:t>
            </a:r>
            <a:endParaRPr kumimoji="0" lang="en-US" sz="5400" b="0" kern="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55891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userDrawn="1"/>
        </p:nvSpPr>
        <p:spPr>
          <a:xfrm>
            <a:off x="5546117" y="158101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userDrawn="1"/>
        </p:nvSpPr>
        <p:spPr>
          <a:xfrm>
            <a:off x="4658855" y="261640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rot="1021409">
            <a:off x="1410742" y="2171048"/>
            <a:ext cx="203429" cy="18857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userDrawn="1"/>
        </p:nvSpPr>
        <p:spPr>
          <a:xfrm>
            <a:off x="1420905" y="231991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306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0591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7/25/2023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7485615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7/25/2023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2476824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340029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1841474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9769701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34383092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15121535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7/25/2023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4325922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a:t>Click icon to insert chart</a:t>
            </a:r>
          </a:p>
        </p:txBody>
      </p:sp>
    </p:spTree>
    <p:extLst>
      <p:ext uri="{BB962C8B-B14F-4D97-AF65-F5344CB8AC3E}">
        <p14:creationId xmlns:p14="http://schemas.microsoft.com/office/powerpoint/2010/main" val="30397206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21044963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024979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7/25/2023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626312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17921339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25714026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5" name="Rectangle 13"/>
          <p:cNvSpPr/>
          <p:nvPr userDrawn="1"/>
        </p:nvSpPr>
        <p:spPr>
          <a:xfrm flipH="1">
            <a:off x="-10" y="-18854"/>
            <a:ext cx="7230368"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657448"/>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849539"/>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4640246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7/25/2023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31036958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4689305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3418166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5865699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7/25/2023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7/25/2023</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a:solidFill>
                  <a:prstClr val="black"/>
                </a:solidFill>
                <a:latin typeface="+mn-lt"/>
              </a:rPr>
              <a:t>Ogletree Deakins is one of the largest labor and employment law firms representing management in all types of employment-related legal matters. </a:t>
            </a:r>
          </a:p>
          <a:p>
            <a:pPr lvl="0"/>
            <a:endParaRPr lang="en-US" sz="2400">
              <a:solidFill>
                <a:prstClr val="black"/>
              </a:solidFill>
              <a:latin typeface="+mn-lt"/>
            </a:endParaRPr>
          </a:p>
          <a:p>
            <a:pPr lvl="0"/>
            <a:r>
              <a:rPr lang="en-US" sz="2400">
                <a:solidFill>
                  <a:prstClr val="black"/>
                </a:solidFill>
                <a:latin typeface="+mn-lt"/>
              </a:rPr>
              <a:t>The firm has more than 950 attorneys located in 55 offices across the United States and in Europe, Canada, and Mexico. </a:t>
            </a:r>
          </a:p>
          <a:p>
            <a:pPr lvl="0"/>
            <a:endParaRPr lang="en-US" sz="2400">
              <a:solidFill>
                <a:prstClr val="black"/>
              </a:solidFill>
              <a:latin typeface="+mn-lt"/>
            </a:endParaRPr>
          </a:p>
          <a:p>
            <a:pPr lvl="0"/>
            <a:r>
              <a:rPr lang="en-US" sz="240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a:ln>
                  <a:noFill/>
                </a:ln>
                <a:solidFill>
                  <a:srgbClr val="00447B"/>
                </a:solidFill>
                <a:effectLst/>
                <a:uLnTx/>
                <a:uFillTx/>
                <a:latin typeface="+mj-lt"/>
                <a:ea typeface="+mj-ea"/>
                <a:cs typeface="+mj-cs"/>
              </a:rPr>
              <a:t>About the Firm</a:t>
            </a:r>
            <a:endParaRPr lang="en-US" sz="2400" b="0">
              <a:latin typeface="+mj-lt"/>
            </a:endParaRPr>
          </a:p>
        </p:txBody>
      </p:sp>
    </p:spTree>
    <p:extLst>
      <p:ext uri="{BB962C8B-B14F-4D97-AF65-F5344CB8AC3E}">
        <p14:creationId xmlns:p14="http://schemas.microsoft.com/office/powerpoint/2010/main" val="2852816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9">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0">
            <a:duotone>
              <a:schemeClr val="accent4">
                <a:shade val="45000"/>
                <a:satMod val="135000"/>
              </a:schemeClr>
              <a:prstClr val="white"/>
            </a:duotone>
            <a:extLst>
              <a:ext uri="{BEBA8EAE-BF5A-486C-A8C5-ECC9F3942E4B}">
                <a14:imgProps xmlns:a14="http://schemas.microsoft.com/office/drawing/2010/main">
                  <a14:imgLayer r:embed="rId31">
                    <a14:imgEffect>
                      <a14:brightnessContrast contrast="40000"/>
                    </a14:imgEffect>
                  </a14:imgLayer>
                </a14:imgProps>
              </a:ext>
            </a:extLst>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7/25/2023</a:t>
            </a:fld>
            <a:endParaRPr lang="en-US"/>
          </a:p>
        </p:txBody>
      </p:sp>
      <p:pic>
        <p:nvPicPr>
          <p:cNvPr id="9" name="Picture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lnSpcReduction="10000"/>
          </a:bodyPr>
          <a:lstStyle/>
          <a:p>
            <a:r>
              <a:rPr lang="en-US"/>
              <a:t>Presented by: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620" y="5419028"/>
            <a:ext cx="1230765" cy="1249169"/>
          </a:xfrm>
          <a:prstGeom prst="rect">
            <a:avLst/>
          </a:prstGeom>
        </p:spPr>
      </p:pic>
      <p:pic>
        <p:nvPicPr>
          <p:cNvPr id="5" name="Picture 4"/>
          <p:cNvPicPr>
            <a:picLocks noChangeAspect="1"/>
          </p:cNvPicPr>
          <p:nvPr/>
        </p:nvPicPr>
        <p:blipFill>
          <a:blip r:embed="rId4"/>
          <a:stretch>
            <a:fillRect/>
          </a:stretch>
        </p:blipFill>
        <p:spPr>
          <a:xfrm>
            <a:off x="2632132" y="3822700"/>
            <a:ext cx="5797798" cy="2719052"/>
          </a:xfrm>
          <a:prstGeom prst="rect">
            <a:avLst/>
          </a:prstGeom>
        </p:spPr>
      </p:pic>
      <p:sp>
        <p:nvSpPr>
          <p:cNvPr id="2" name="Text Placeholder 1"/>
          <p:cNvSpPr>
            <a:spLocks noGrp="1"/>
          </p:cNvSpPr>
          <p:nvPr>
            <p:ph type="body" sz="quarter" idx="15"/>
          </p:nvPr>
        </p:nvSpPr>
        <p:spPr/>
        <p:txBody>
          <a:bodyPr/>
          <a:lstStyle/>
          <a:p>
            <a:r>
              <a:rPr lang="en-US" dirty="0"/>
              <a:t>“Friday Monday Leave Act”</a:t>
            </a:r>
          </a:p>
          <a:p>
            <a:r>
              <a:rPr lang="en-US" dirty="0"/>
              <a:t>Avoiding FMLA Abuse</a:t>
            </a:r>
          </a:p>
        </p:txBody>
      </p:sp>
    </p:spTree>
    <p:extLst>
      <p:ext uri="{BB962C8B-B14F-4D97-AF65-F5344CB8AC3E}">
        <p14:creationId xmlns:p14="http://schemas.microsoft.com/office/powerpoint/2010/main" val="35615085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Paid Leave?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3181929"/>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1954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Scenarios</a:t>
            </a:r>
          </a:p>
        </p:txBody>
      </p:sp>
      <p:sp>
        <p:nvSpPr>
          <p:cNvPr id="3" name="Content Placeholder 2"/>
          <p:cNvSpPr>
            <a:spLocks noGrp="1"/>
          </p:cNvSpPr>
          <p:nvPr>
            <p:ph type="body" idx="1"/>
          </p:nvPr>
        </p:nvSpPr>
        <p:spPr/>
        <p:txBody>
          <a:bodyPr>
            <a:normAutofit/>
          </a:bodyPr>
          <a:lstStyle/>
          <a:p>
            <a:pPr fontAlgn="t"/>
            <a:r>
              <a:rPr lang="en-US"/>
              <a:t>Sheila</a:t>
            </a:r>
          </a:p>
        </p:txBody>
      </p:sp>
      <p:sp>
        <p:nvSpPr>
          <p:cNvPr id="7" name="Content Placeholder 6"/>
          <p:cNvSpPr>
            <a:spLocks noGrp="1"/>
          </p:cNvSpPr>
          <p:nvPr>
            <p:ph sz="half" idx="2"/>
          </p:nvPr>
        </p:nvSpPr>
        <p:spPr/>
        <p:txBody>
          <a:bodyPr>
            <a:normAutofit fontScale="92500" lnSpcReduction="20000"/>
          </a:bodyPr>
          <a:lstStyle/>
          <a:p>
            <a:pPr fontAlgn="t"/>
            <a:r>
              <a:rPr lang="en-US"/>
              <a:t>Sheila works for a shoe store that provides one week of paid vacation each year. The store requires employees to use paid vacation time whenever they take time off, even if it’s not for a vacation.</a:t>
            </a:r>
          </a:p>
          <a:p>
            <a:pPr fontAlgn="t"/>
            <a:r>
              <a:rPr lang="en-US"/>
              <a:t>When Sheila takes her 16 hours of leave, her employer pays her for FMLA time off and deducts 16 hours from her one week of vacation time.</a:t>
            </a:r>
          </a:p>
          <a:p>
            <a:endParaRPr lang="en-US"/>
          </a:p>
        </p:txBody>
      </p:sp>
      <p:sp>
        <p:nvSpPr>
          <p:cNvPr id="8" name="Text Placeholder 7"/>
          <p:cNvSpPr>
            <a:spLocks noGrp="1"/>
          </p:cNvSpPr>
          <p:nvPr>
            <p:ph type="body" sz="quarter" idx="3"/>
          </p:nvPr>
        </p:nvSpPr>
        <p:spPr/>
        <p:txBody>
          <a:bodyPr/>
          <a:lstStyle/>
          <a:p>
            <a:r>
              <a:rPr lang="en-US"/>
              <a:t>Chester</a:t>
            </a:r>
          </a:p>
        </p:txBody>
      </p:sp>
      <p:sp>
        <p:nvSpPr>
          <p:cNvPr id="9" name="Content Placeholder 8"/>
          <p:cNvSpPr>
            <a:spLocks noGrp="1"/>
          </p:cNvSpPr>
          <p:nvPr>
            <p:ph sz="quarter" idx="4"/>
          </p:nvPr>
        </p:nvSpPr>
        <p:spPr/>
        <p:txBody>
          <a:bodyPr>
            <a:normAutofit/>
          </a:bodyPr>
          <a:lstStyle/>
          <a:p>
            <a:r>
              <a:rPr lang="en-US"/>
              <a:t>When Chester needs FMLA leave for his own serious health condition, he uses paid sick leave that is part of his job benefits.</a:t>
            </a:r>
          </a:p>
          <a:p>
            <a:endParaRPr lang="en-US"/>
          </a:p>
        </p:txBody>
      </p:sp>
    </p:spTree>
    <p:extLst>
      <p:ext uri="{BB962C8B-B14F-4D97-AF65-F5344CB8AC3E}">
        <p14:creationId xmlns:p14="http://schemas.microsoft.com/office/powerpoint/2010/main" val="31583416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Returning to 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617139"/>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4560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FMLA Abuse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30579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Fraud vs. Abuse</a:t>
            </a:r>
          </a:p>
        </p:txBody>
      </p:sp>
      <p:sp>
        <p:nvSpPr>
          <p:cNvPr id="5" name="Text Placeholder 4"/>
          <p:cNvSpPr>
            <a:spLocks noGrp="1"/>
          </p:cNvSpPr>
          <p:nvPr>
            <p:ph type="body" idx="1"/>
          </p:nvPr>
        </p:nvSpPr>
        <p:spPr/>
        <p:txBody>
          <a:bodyPr/>
          <a:lstStyle/>
          <a:p>
            <a:r>
              <a:rPr lang="en-US"/>
              <a:t>FMLA Fraud</a:t>
            </a:r>
          </a:p>
        </p:txBody>
      </p:sp>
      <p:sp>
        <p:nvSpPr>
          <p:cNvPr id="6" name="Content Placeholder 5"/>
          <p:cNvSpPr>
            <a:spLocks noGrp="1"/>
          </p:cNvSpPr>
          <p:nvPr>
            <p:ph sz="half" idx="2"/>
          </p:nvPr>
        </p:nvSpPr>
        <p:spPr/>
        <p:txBody>
          <a:bodyPr/>
          <a:lstStyle/>
          <a:p>
            <a:r>
              <a:rPr lang="en-US"/>
              <a:t>Fraud involves forgery or scams</a:t>
            </a:r>
          </a:p>
          <a:p>
            <a:pPr lvl="1"/>
            <a:r>
              <a:rPr lang="en-US"/>
              <a:t>Ex: falsifying certification records</a:t>
            </a:r>
          </a:p>
          <a:p>
            <a:r>
              <a:rPr lang="en-US"/>
              <a:t>No protections under FMLA</a:t>
            </a:r>
          </a:p>
          <a:p>
            <a:r>
              <a:rPr lang="en-US"/>
              <a:t>Employer can terminate employee</a:t>
            </a:r>
          </a:p>
        </p:txBody>
      </p:sp>
      <p:sp>
        <p:nvSpPr>
          <p:cNvPr id="7" name="Text Placeholder 6"/>
          <p:cNvSpPr>
            <a:spLocks noGrp="1"/>
          </p:cNvSpPr>
          <p:nvPr>
            <p:ph type="body" sz="quarter" idx="3"/>
          </p:nvPr>
        </p:nvSpPr>
        <p:spPr/>
        <p:txBody>
          <a:bodyPr/>
          <a:lstStyle/>
          <a:p>
            <a:r>
              <a:rPr lang="en-US"/>
              <a:t>FMLA Abuse</a:t>
            </a:r>
          </a:p>
        </p:txBody>
      </p:sp>
      <p:sp>
        <p:nvSpPr>
          <p:cNvPr id="8" name="Content Placeholder 7"/>
          <p:cNvSpPr>
            <a:spLocks noGrp="1"/>
          </p:cNvSpPr>
          <p:nvPr>
            <p:ph sz="quarter" idx="4"/>
          </p:nvPr>
        </p:nvSpPr>
        <p:spPr/>
        <p:txBody>
          <a:bodyPr/>
          <a:lstStyle/>
          <a:p>
            <a:r>
              <a:rPr lang="en-US"/>
              <a:t>Abuse occurs when employee makes improper, disproportionate, or excessive use of the system</a:t>
            </a:r>
          </a:p>
          <a:p>
            <a:r>
              <a:rPr lang="en-US"/>
              <a:t>May still be eligible for reinstatement and the leave</a:t>
            </a:r>
          </a:p>
          <a:p>
            <a:pPr marL="0" indent="0">
              <a:buNone/>
            </a:pPr>
            <a:endParaRPr lang="en-US"/>
          </a:p>
        </p:txBody>
      </p:sp>
    </p:spTree>
    <p:extLst>
      <p:ext uri="{BB962C8B-B14F-4D97-AF65-F5344CB8AC3E}">
        <p14:creationId xmlns:p14="http://schemas.microsoft.com/office/powerpoint/2010/main" val="22160587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Scenario</a:t>
            </a:r>
          </a:p>
        </p:txBody>
      </p:sp>
      <p:pic>
        <p:nvPicPr>
          <p:cNvPr id="9" name="Picture Placeholder 15"/>
          <p:cNvPicPr>
            <a:picLocks noChangeAspect="1"/>
          </p:cNvPicPr>
          <p:nvPr/>
        </p:nvPicPr>
        <p:blipFill>
          <a:blip r:embed="rId3">
            <a:extLst>
              <a:ext uri="{28A0092B-C50C-407E-A947-70E740481C1C}">
                <a14:useLocalDpi xmlns:a14="http://schemas.microsoft.com/office/drawing/2010/main" val="0"/>
              </a:ext>
            </a:extLst>
          </a:blip>
          <a:srcRect t="4018" b="4018"/>
          <a:stretch>
            <a:fillRect/>
          </a:stretch>
        </p:blipFill>
        <p:spPr>
          <a:xfrm>
            <a:off x="1030641" y="1711235"/>
            <a:ext cx="2600833" cy="2599032"/>
          </a:xfrm>
          <a:prstGeom prst="rect">
            <a:avLst/>
          </a:prstGeom>
        </p:spPr>
      </p:pic>
      <p:sp>
        <p:nvSpPr>
          <p:cNvPr id="10" name="Oval Callout 9"/>
          <p:cNvSpPr/>
          <p:nvPr/>
        </p:nvSpPr>
        <p:spPr>
          <a:xfrm>
            <a:off x="4245429" y="1239695"/>
            <a:ext cx="3265714" cy="2495005"/>
          </a:xfrm>
          <a:prstGeom prst="wedgeEllipseCallout">
            <a:avLst>
              <a:gd name="adj1" fmla="val -63633"/>
              <a:gd name="adj2" fmla="val 35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54880" y="1711235"/>
            <a:ext cx="2246812" cy="1477328"/>
          </a:xfrm>
          <a:prstGeom prst="rect">
            <a:avLst/>
          </a:prstGeom>
          <a:noFill/>
        </p:spPr>
        <p:txBody>
          <a:bodyPr wrap="square" rtlCol="0">
            <a:spAutoFit/>
          </a:bodyPr>
          <a:lstStyle/>
          <a:p>
            <a:r>
              <a:rPr lang="en-US"/>
              <a:t>I need four weeks FMLA for a surgery and recovery. My doctor filled out this paperwork for me.</a:t>
            </a:r>
          </a:p>
        </p:txBody>
      </p:sp>
      <p:pic>
        <p:nvPicPr>
          <p:cNvPr id="12" name="Picture Placeholder 14"/>
          <p:cNvPicPr>
            <a:picLocks noChangeAspect="1"/>
          </p:cNvPicPr>
          <p:nvPr/>
        </p:nvPicPr>
        <p:blipFill>
          <a:blip r:embed="rId4">
            <a:extLst>
              <a:ext uri="{28A0092B-C50C-407E-A947-70E740481C1C}">
                <a14:useLocalDpi xmlns:a14="http://schemas.microsoft.com/office/drawing/2010/main" val="0"/>
              </a:ext>
            </a:extLst>
          </a:blip>
          <a:srcRect t="4057" b="4057"/>
          <a:stretch>
            <a:fillRect/>
          </a:stretch>
        </p:blipFill>
        <p:spPr>
          <a:xfrm>
            <a:off x="8478103" y="3583127"/>
            <a:ext cx="2600833" cy="2599032"/>
          </a:xfrm>
          <a:prstGeom prst="rect">
            <a:avLst/>
          </a:prstGeom>
        </p:spPr>
      </p:pic>
      <p:sp>
        <p:nvSpPr>
          <p:cNvPr id="15" name="Oval Callout 14"/>
          <p:cNvSpPr/>
          <p:nvPr/>
        </p:nvSpPr>
        <p:spPr>
          <a:xfrm>
            <a:off x="4421931" y="3796804"/>
            <a:ext cx="3265714" cy="2495005"/>
          </a:xfrm>
          <a:prstGeom prst="wedgeEllipseCallout">
            <a:avLst>
              <a:gd name="adj1" fmla="val 68767"/>
              <a:gd name="adj2" fmla="val -22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31382" y="4310267"/>
            <a:ext cx="2246812" cy="1477328"/>
          </a:xfrm>
          <a:prstGeom prst="rect">
            <a:avLst/>
          </a:prstGeom>
          <a:noFill/>
        </p:spPr>
        <p:txBody>
          <a:bodyPr wrap="square" rtlCol="0">
            <a:spAutoFit/>
          </a:bodyPr>
          <a:lstStyle/>
          <a:p>
            <a:r>
              <a:rPr lang="en-US"/>
              <a:t>Paperwork appears to be in order and you are eligible for FMLA. Approved! Good luck!</a:t>
            </a:r>
          </a:p>
        </p:txBody>
      </p:sp>
    </p:spTree>
    <p:extLst>
      <p:ext uri="{BB962C8B-B14F-4D97-AF65-F5344CB8AC3E}">
        <p14:creationId xmlns:p14="http://schemas.microsoft.com/office/powerpoint/2010/main" val="21848221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 week later…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5561"/>
          <a:stretch>
            <a:fillRect/>
          </a:stretch>
        </p:blipFill>
        <p:spPr>
          <a:xfrm>
            <a:off x="4403923" y="1379992"/>
            <a:ext cx="3223590" cy="5288402"/>
          </a:xfrm>
        </p:spPr>
      </p:pic>
    </p:spTree>
    <p:extLst>
      <p:ext uri="{BB962C8B-B14F-4D97-AF65-F5344CB8AC3E}">
        <p14:creationId xmlns:p14="http://schemas.microsoft.com/office/powerpoint/2010/main" val="31565209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Uncovering Abuse – Reasons for Suspicions</a:t>
            </a:r>
          </a:p>
        </p:txBody>
      </p:sp>
      <p:grpSp>
        <p:nvGrpSpPr>
          <p:cNvPr id="15" name="Group 14"/>
          <p:cNvGrpSpPr/>
          <p:nvPr/>
        </p:nvGrpSpPr>
        <p:grpSpPr>
          <a:xfrm>
            <a:off x="680763" y="2255277"/>
            <a:ext cx="10669909" cy="3108521"/>
            <a:chOff x="680763" y="2255277"/>
            <a:chExt cx="10669909" cy="3108521"/>
          </a:xfrm>
        </p:grpSpPr>
        <p:sp>
          <p:nvSpPr>
            <p:cNvPr id="16" name="Freeform 15"/>
            <p:cNvSpPr/>
            <p:nvPr/>
          </p:nvSpPr>
          <p:spPr>
            <a:xfrm>
              <a:off x="680763" y="2255277"/>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Showing Absence Patterns</a:t>
              </a:r>
              <a:endParaRPr lang="en-US" sz="2300" kern="1200"/>
            </a:p>
          </p:txBody>
        </p:sp>
        <p:sp>
          <p:nvSpPr>
            <p:cNvPr id="17" name="Freeform 16"/>
            <p:cNvSpPr/>
            <p:nvPr/>
          </p:nvSpPr>
          <p:spPr>
            <a:xfrm>
              <a:off x="3410275" y="2255277"/>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Taking Longer Absences</a:t>
              </a:r>
              <a:endParaRPr lang="en-US" sz="2300" kern="1200"/>
            </a:p>
          </p:txBody>
        </p:sp>
        <p:sp>
          <p:nvSpPr>
            <p:cNvPr id="18" name="Freeform 17"/>
            <p:cNvSpPr/>
            <p:nvPr/>
          </p:nvSpPr>
          <p:spPr>
            <a:xfrm>
              <a:off x="6139786" y="2255277"/>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Missing Friday and Monday</a:t>
              </a:r>
              <a:endParaRPr lang="en-US" sz="2300" kern="1200"/>
            </a:p>
          </p:txBody>
        </p:sp>
        <p:sp>
          <p:nvSpPr>
            <p:cNvPr id="19" name="Freeform 18"/>
            <p:cNvSpPr/>
            <p:nvPr/>
          </p:nvSpPr>
          <p:spPr>
            <a:xfrm>
              <a:off x="6139786" y="3874974"/>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Altering Medical Certificates</a:t>
              </a:r>
              <a:endParaRPr lang="en-US" sz="2300" kern="1200"/>
            </a:p>
          </p:txBody>
        </p:sp>
        <p:sp>
          <p:nvSpPr>
            <p:cNvPr id="20" name="Freeform 19"/>
            <p:cNvSpPr/>
            <p:nvPr/>
          </p:nvSpPr>
          <p:spPr>
            <a:xfrm>
              <a:off x="680763" y="3874974"/>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Performing Similar Duties at Another Job</a:t>
              </a:r>
              <a:endParaRPr lang="en-US" sz="2300" kern="1200"/>
            </a:p>
          </p:txBody>
        </p:sp>
        <p:sp>
          <p:nvSpPr>
            <p:cNvPr id="21" name="Freeform 20"/>
            <p:cNvSpPr/>
            <p:nvPr/>
          </p:nvSpPr>
          <p:spPr>
            <a:xfrm>
              <a:off x="3410275" y="3874974"/>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Recertifying Leaves Taken</a:t>
              </a:r>
              <a:endParaRPr lang="en-US" sz="2300" kern="1200"/>
            </a:p>
          </p:txBody>
        </p:sp>
        <p:sp>
          <p:nvSpPr>
            <p:cNvPr id="22" name="Freeform 21"/>
            <p:cNvSpPr/>
            <p:nvPr/>
          </p:nvSpPr>
          <p:spPr>
            <a:xfrm>
              <a:off x="8869298" y="3874974"/>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Failing To Provide Certifications or Recertifications</a:t>
              </a:r>
              <a:endParaRPr lang="en-US" sz="2300" kern="1200"/>
            </a:p>
          </p:txBody>
        </p:sp>
      </p:grpSp>
      <p:sp>
        <p:nvSpPr>
          <p:cNvPr id="11" name="Freeform 10"/>
          <p:cNvSpPr/>
          <p:nvPr/>
        </p:nvSpPr>
        <p:spPr>
          <a:xfrm>
            <a:off x="8869298" y="2255277"/>
            <a:ext cx="2481374" cy="1488824"/>
          </a:xfrm>
          <a:custGeom>
            <a:avLst/>
            <a:gdLst>
              <a:gd name="connsiteX0" fmla="*/ 0 w 2481374"/>
              <a:gd name="connsiteY0" fmla="*/ 0 h 1488824"/>
              <a:gd name="connsiteX1" fmla="*/ 2481374 w 2481374"/>
              <a:gd name="connsiteY1" fmla="*/ 0 h 1488824"/>
              <a:gd name="connsiteX2" fmla="*/ 2481374 w 2481374"/>
              <a:gd name="connsiteY2" fmla="*/ 1488824 h 1488824"/>
              <a:gd name="connsiteX3" fmla="*/ 0 w 2481374"/>
              <a:gd name="connsiteY3" fmla="*/ 1488824 h 1488824"/>
              <a:gd name="connsiteX4" fmla="*/ 0 w 2481374"/>
              <a:gd name="connsiteY4" fmla="*/ 0 h 148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374" h="1488824">
                <a:moveTo>
                  <a:pt x="0" y="0"/>
                </a:moveTo>
                <a:lnTo>
                  <a:pt x="2481374" y="0"/>
                </a:lnTo>
                <a:lnTo>
                  <a:pt x="2481374" y="1488824"/>
                </a:lnTo>
                <a:lnTo>
                  <a:pt x="0" y="14888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a:t>Social Media</a:t>
            </a:r>
            <a:endParaRPr lang="en-US" sz="2300" kern="1200"/>
          </a:p>
        </p:txBody>
      </p:sp>
    </p:spTree>
    <p:extLst>
      <p:ext uri="{BB962C8B-B14F-4D97-AF65-F5344CB8AC3E}">
        <p14:creationId xmlns:p14="http://schemas.microsoft.com/office/powerpoint/2010/main" val="23664875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Investigations</a:t>
            </a:r>
          </a:p>
        </p:txBody>
      </p:sp>
      <p:sp>
        <p:nvSpPr>
          <p:cNvPr id="3" name="Content Placeholder 2"/>
          <p:cNvSpPr>
            <a:spLocks noGrp="1"/>
          </p:cNvSpPr>
          <p:nvPr>
            <p:ph idx="1"/>
          </p:nvPr>
        </p:nvSpPr>
        <p:spPr/>
        <p:txBody>
          <a:bodyPr>
            <a:normAutofit/>
          </a:bodyPr>
          <a:lstStyle/>
          <a:p>
            <a:r>
              <a:rPr lang="en-US" sz="3200"/>
              <a:t>Follow your normal procedures.</a:t>
            </a:r>
          </a:p>
          <a:p>
            <a:r>
              <a:rPr lang="en-US" sz="3200"/>
              <a:t>Document, Document, DOCUMENT.</a:t>
            </a:r>
          </a:p>
          <a:p>
            <a:pPr lvl="1"/>
            <a:r>
              <a:rPr lang="en-US" sz="2800"/>
              <a:t>Maintain evidence and documents, preferably in native format, with as much detail as possible.</a:t>
            </a:r>
          </a:p>
          <a:p>
            <a:pPr lvl="1"/>
            <a:r>
              <a:rPr lang="en-US" sz="2800"/>
              <a:t>Preserve witness testimony.</a:t>
            </a:r>
          </a:p>
          <a:p>
            <a:r>
              <a:rPr lang="en-US" sz="3200"/>
              <a:t>Don’t forget your due diligence.</a:t>
            </a:r>
          </a:p>
          <a:p>
            <a:pPr lvl="1"/>
            <a:r>
              <a:rPr lang="en-US" sz="2800"/>
              <a:t>Surveillance?</a:t>
            </a:r>
          </a:p>
          <a:p>
            <a:pPr lvl="1"/>
            <a:r>
              <a:rPr lang="en-US" sz="2800"/>
              <a:t>Actual investigation, not gossip.</a:t>
            </a:r>
          </a:p>
        </p:txBody>
      </p:sp>
    </p:spTree>
    <p:extLst>
      <p:ext uri="{BB962C8B-B14F-4D97-AF65-F5344CB8AC3E}">
        <p14:creationId xmlns:p14="http://schemas.microsoft.com/office/powerpoint/2010/main" val="37012900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Quick Tips to Curb Abuse</a:t>
            </a:r>
          </a:p>
        </p:txBody>
      </p:sp>
      <p:sp>
        <p:nvSpPr>
          <p:cNvPr id="3" name="Content Placeholder 2"/>
          <p:cNvSpPr>
            <a:spLocks noGrp="1"/>
          </p:cNvSpPr>
          <p:nvPr>
            <p:ph idx="1"/>
          </p:nvPr>
        </p:nvSpPr>
        <p:spPr/>
        <p:txBody>
          <a:bodyPr>
            <a:normAutofit/>
          </a:bodyPr>
          <a:lstStyle/>
          <a:p>
            <a:r>
              <a:rPr lang="en-US"/>
              <a:t>Get medical certification (and sometimes third) opinions</a:t>
            </a:r>
          </a:p>
          <a:p>
            <a:r>
              <a:rPr lang="en-US"/>
              <a:t>Get medical recertification (when appropriate)</a:t>
            </a:r>
          </a:p>
          <a:p>
            <a:r>
              <a:rPr lang="en-US"/>
              <a:t>Make them use accrued leave</a:t>
            </a:r>
          </a:p>
          <a:p>
            <a:r>
              <a:rPr lang="en-US"/>
              <a:t>Have an established policies addressing (directly or indirectly) FMLA abuse</a:t>
            </a:r>
          </a:p>
          <a:p>
            <a:r>
              <a:rPr lang="en-US"/>
              <a:t>Keep the communication lines open</a:t>
            </a:r>
          </a:p>
        </p:txBody>
      </p:sp>
    </p:spTree>
    <p:extLst>
      <p:ext uri="{BB962C8B-B14F-4D97-AF65-F5344CB8AC3E}">
        <p14:creationId xmlns:p14="http://schemas.microsoft.com/office/powerpoint/2010/main" val="9337877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07" y="2246811"/>
            <a:ext cx="5894301" cy="2352722"/>
          </a:xfrm>
        </p:spPr>
        <p:txBody>
          <a:bodyPr/>
          <a:lstStyle/>
          <a:p>
            <a:r>
              <a:rPr lang="en-US"/>
              <a:t>Brief Primer on the Family and Medical Leave Act (“FMLA”)</a:t>
            </a:r>
          </a:p>
        </p:txBody>
      </p:sp>
    </p:spTree>
    <p:extLst>
      <p:ext uri="{BB962C8B-B14F-4D97-AF65-F5344CB8AC3E}">
        <p14:creationId xmlns:p14="http://schemas.microsoft.com/office/powerpoint/2010/main" val="33315411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Certification</a:t>
            </a:r>
          </a:p>
        </p:txBody>
      </p:sp>
      <p:pic>
        <p:nvPicPr>
          <p:cNvPr id="4" name="Content Placeholder 3"/>
          <p:cNvPicPr>
            <a:picLocks noGrp="1" noChangeAspect="1"/>
          </p:cNvPicPr>
          <p:nvPr>
            <p:ph idx="1"/>
          </p:nvPr>
        </p:nvPicPr>
        <p:blipFill>
          <a:blip r:embed="rId3"/>
          <a:stretch>
            <a:fillRect/>
          </a:stretch>
        </p:blipFill>
        <p:spPr>
          <a:xfrm>
            <a:off x="3700647" y="1558925"/>
            <a:ext cx="4630368" cy="4618038"/>
          </a:xfrm>
          <a:prstGeom prst="rect">
            <a:avLst/>
          </a:prstGeom>
        </p:spPr>
      </p:pic>
    </p:spTree>
    <p:extLst>
      <p:ext uri="{BB962C8B-B14F-4D97-AF65-F5344CB8AC3E}">
        <p14:creationId xmlns:p14="http://schemas.microsoft.com/office/powerpoint/2010/main" val="24685306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Second (or Third) Opinions</a:t>
            </a:r>
          </a:p>
        </p:txBody>
      </p:sp>
      <p:sp>
        <p:nvSpPr>
          <p:cNvPr id="3" name="Content Placeholder 2"/>
          <p:cNvSpPr>
            <a:spLocks noGrp="1"/>
          </p:cNvSpPr>
          <p:nvPr>
            <p:ph idx="1"/>
          </p:nvPr>
        </p:nvSpPr>
        <p:spPr/>
        <p:txBody>
          <a:bodyPr/>
          <a:lstStyle/>
          <a:p>
            <a:r>
              <a:rPr lang="en-US"/>
              <a:t>If you have a good reason to doubt the validity of an internal certification, you can require a </a:t>
            </a:r>
            <a:r>
              <a:rPr lang="en-US" u="sng"/>
              <a:t>second certification</a:t>
            </a:r>
            <a:r>
              <a:rPr lang="en-US"/>
              <a:t>.</a:t>
            </a:r>
          </a:p>
          <a:p>
            <a:pPr lvl="1"/>
            <a:r>
              <a:rPr lang="en-US"/>
              <a:t>The second opinion must be at the employer’s expense.</a:t>
            </a:r>
          </a:p>
          <a:p>
            <a:r>
              <a:rPr lang="en-US"/>
              <a:t>If the second opinion differs from the first opinion, you can require a </a:t>
            </a:r>
            <a:r>
              <a:rPr lang="en-US" u="sng"/>
              <a:t>third certification</a:t>
            </a:r>
            <a:r>
              <a:rPr lang="en-US"/>
              <a:t>.</a:t>
            </a:r>
          </a:p>
          <a:p>
            <a:pPr lvl="1"/>
            <a:r>
              <a:rPr lang="en-US"/>
              <a:t>Again at the employer’s expense.</a:t>
            </a:r>
          </a:p>
          <a:p>
            <a:pPr lvl="1"/>
            <a:r>
              <a:rPr lang="en-US"/>
              <a:t>The third opinion is final.</a:t>
            </a:r>
          </a:p>
          <a:p>
            <a:r>
              <a:rPr lang="en-US"/>
              <a:t>Pending the receipt of the opinion(s), the employee is provisionally entitled to the benefits of the FMLA.</a:t>
            </a:r>
          </a:p>
          <a:p>
            <a:pPr lvl="1"/>
            <a:r>
              <a:rPr lang="en-US"/>
              <a:t>If ultimately the certifications do not establish employee is entitled to FMLA leave, the leave can be paid/unpaid pursuant to company leave policies.</a:t>
            </a:r>
          </a:p>
          <a:p>
            <a:endParaRPr lang="en-US"/>
          </a:p>
        </p:txBody>
      </p:sp>
    </p:spTree>
    <p:extLst>
      <p:ext uri="{BB962C8B-B14F-4D97-AF65-F5344CB8AC3E}">
        <p14:creationId xmlns:p14="http://schemas.microsoft.com/office/powerpoint/2010/main" val="24146362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Recertification</a:t>
            </a:r>
          </a:p>
        </p:txBody>
      </p:sp>
      <p:sp>
        <p:nvSpPr>
          <p:cNvPr id="3" name="Content Placeholder 2"/>
          <p:cNvSpPr>
            <a:spLocks noGrp="1"/>
          </p:cNvSpPr>
          <p:nvPr>
            <p:ph idx="1"/>
          </p:nvPr>
        </p:nvSpPr>
        <p:spPr/>
        <p:txBody>
          <a:bodyPr>
            <a:normAutofit/>
          </a:bodyPr>
          <a:lstStyle/>
          <a:p>
            <a:r>
              <a:rPr lang="en-US"/>
              <a:t>Generally, FMLA allows an employer, in its </a:t>
            </a:r>
            <a:r>
              <a:rPr lang="en-US" u="sng"/>
              <a:t>sole discretion</a:t>
            </a:r>
            <a:r>
              <a:rPr lang="en-US"/>
              <a:t>, to require recertification no more often than every 30 days</a:t>
            </a:r>
          </a:p>
          <a:p>
            <a:pPr lvl="1"/>
            <a:r>
              <a:rPr lang="en-US"/>
              <a:t>If the minimum duration of the certification is more than 30 days, you need to wait for the time to expire.</a:t>
            </a:r>
          </a:p>
          <a:p>
            <a:r>
              <a:rPr lang="en-US"/>
              <a:t>Regardless of duration, the employer can request recertification when the need for FMLA extends beyond 6 calendar months. </a:t>
            </a:r>
          </a:p>
          <a:p>
            <a:r>
              <a:rPr lang="en-US"/>
              <a:t>The employee will have fifteen (15) calendar days in which to provide a completed recertification form.</a:t>
            </a:r>
          </a:p>
          <a:p>
            <a:r>
              <a:rPr lang="en-US"/>
              <a:t>The request for recertification need not be in writing (but should be).</a:t>
            </a:r>
          </a:p>
        </p:txBody>
      </p:sp>
    </p:spTree>
    <p:extLst>
      <p:ext uri="{BB962C8B-B14F-4D97-AF65-F5344CB8AC3E}">
        <p14:creationId xmlns:p14="http://schemas.microsoft.com/office/powerpoint/2010/main" val="32623552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Recertification</a:t>
            </a:r>
          </a:p>
        </p:txBody>
      </p:sp>
      <p:sp>
        <p:nvSpPr>
          <p:cNvPr id="3" name="Content Placeholder 2"/>
          <p:cNvSpPr>
            <a:spLocks noGrp="1"/>
          </p:cNvSpPr>
          <p:nvPr>
            <p:ph idx="1"/>
          </p:nvPr>
        </p:nvSpPr>
        <p:spPr/>
        <p:txBody>
          <a:bodyPr>
            <a:normAutofit/>
          </a:bodyPr>
          <a:lstStyle/>
          <a:p>
            <a:r>
              <a:rPr lang="en-US"/>
              <a:t>Exceptions to the 30 days rules:</a:t>
            </a:r>
          </a:p>
          <a:p>
            <a:pPr lvl="1"/>
            <a:r>
              <a:rPr lang="en-US"/>
              <a:t>(1) where the employee needs more leave than the original certification justified</a:t>
            </a:r>
          </a:p>
          <a:p>
            <a:pPr lvl="2"/>
            <a:r>
              <a:rPr lang="en-US"/>
              <a:t>Extension of time for leave</a:t>
            </a:r>
          </a:p>
          <a:p>
            <a:pPr lvl="2"/>
            <a:r>
              <a:rPr lang="en-US"/>
              <a:t>Circumstances have changed </a:t>
            </a:r>
          </a:p>
          <a:p>
            <a:pPr lvl="1"/>
            <a:r>
              <a:rPr lang="en-US"/>
              <a:t>(2) where circumstances and facts cast doubt on the employee’s need for FMLA</a:t>
            </a:r>
          </a:p>
          <a:p>
            <a:r>
              <a:rPr lang="en-US"/>
              <a:t>The employee will still have fifteen (15) days in which to provide a completed recertification form.</a:t>
            </a:r>
          </a:p>
        </p:txBody>
      </p:sp>
    </p:spTree>
    <p:extLst>
      <p:ext uri="{BB962C8B-B14F-4D97-AF65-F5344CB8AC3E}">
        <p14:creationId xmlns:p14="http://schemas.microsoft.com/office/powerpoint/2010/main" val="22922719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Recertification - Scenarios</a:t>
            </a:r>
          </a:p>
        </p:txBody>
      </p:sp>
      <p:sp>
        <p:nvSpPr>
          <p:cNvPr id="3" name="Content Placeholder 2"/>
          <p:cNvSpPr>
            <a:spLocks noGrp="1"/>
          </p:cNvSpPr>
          <p:nvPr>
            <p:ph idx="1"/>
          </p:nvPr>
        </p:nvSpPr>
        <p:spPr/>
        <p:txBody>
          <a:bodyPr>
            <a:normAutofit/>
          </a:bodyPr>
          <a:lstStyle/>
          <a:p>
            <a:r>
              <a:rPr lang="en-US"/>
              <a:t>A medical certification stated that an employee would need leave to work part-time three out of five days per week to recuperate from broken ribs and other complicating factors. However, the employee claims that he is unable to work full days the other two days of the week. </a:t>
            </a:r>
          </a:p>
          <a:p>
            <a:r>
              <a:rPr lang="en-US"/>
              <a:t>The increased duration of the part-time schedule -- which also constitutes an extension of leave -- may constitute a significant change in circumstances allowing the employer to request a recertification in less than 30 days.</a:t>
            </a:r>
          </a:p>
        </p:txBody>
      </p:sp>
    </p:spTree>
    <p:extLst>
      <p:ext uri="{BB962C8B-B14F-4D97-AF65-F5344CB8AC3E}">
        <p14:creationId xmlns:p14="http://schemas.microsoft.com/office/powerpoint/2010/main" val="1462022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Recertification - Scenarios</a:t>
            </a:r>
          </a:p>
        </p:txBody>
      </p:sp>
      <p:sp>
        <p:nvSpPr>
          <p:cNvPr id="3" name="Content Placeholder 2"/>
          <p:cNvSpPr>
            <a:spLocks noGrp="1"/>
          </p:cNvSpPr>
          <p:nvPr>
            <p:ph idx="1"/>
          </p:nvPr>
        </p:nvSpPr>
        <p:spPr/>
        <p:txBody>
          <a:bodyPr>
            <a:normAutofit/>
          </a:bodyPr>
          <a:lstStyle/>
          <a:p>
            <a:r>
              <a:rPr lang="en-US"/>
              <a:t>An employee is on a reduced schedule for eight weeks due to his medical condition, and is observed engaging in physical activities not conducive to recuperation during that period, such as building a deck and patio. </a:t>
            </a:r>
          </a:p>
          <a:p>
            <a:r>
              <a:rPr lang="en-US"/>
              <a:t>That information may be sufficient to cast doubt upon the continuing validity of the certification, and you would be permitted to request recertification in less than 30 days.</a:t>
            </a:r>
          </a:p>
        </p:txBody>
      </p:sp>
    </p:spTree>
    <p:extLst>
      <p:ext uri="{BB962C8B-B14F-4D97-AF65-F5344CB8AC3E}">
        <p14:creationId xmlns:p14="http://schemas.microsoft.com/office/powerpoint/2010/main" val="103616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#1</a:t>
            </a:r>
          </a:p>
        </p:txBody>
      </p:sp>
      <p:sp>
        <p:nvSpPr>
          <p:cNvPr id="3" name="Content Placeholder 2"/>
          <p:cNvSpPr>
            <a:spLocks noGrp="1"/>
          </p:cNvSpPr>
          <p:nvPr>
            <p:ph idx="1"/>
          </p:nvPr>
        </p:nvSpPr>
        <p:spPr/>
        <p:txBody>
          <a:bodyPr>
            <a:normAutofit fontScale="92500" lnSpcReduction="10000"/>
          </a:bodyPr>
          <a:lstStyle/>
          <a:p>
            <a:r>
              <a:rPr lang="en-US"/>
              <a:t>Employee is a long-term employee who worked in a bakery as a cake decorator.</a:t>
            </a:r>
          </a:p>
          <a:p>
            <a:r>
              <a:rPr lang="en-US"/>
              <a:t>In May, she finds out that her adult daughter was pregnant, due November 1</a:t>
            </a:r>
            <a:r>
              <a:rPr lang="en-US" baseline="30000"/>
              <a:t>st</a:t>
            </a:r>
            <a:r>
              <a:rPr lang="en-US"/>
              <a:t>.</a:t>
            </a:r>
          </a:p>
          <a:p>
            <a:r>
              <a:rPr lang="en-US"/>
              <a:t>When she learns of the pregnancy, Employee requested 2 weeks of unpaid leave from October 31 to November 16 to travel from Florida to Colorado for the birth of her grandchild.</a:t>
            </a:r>
          </a:p>
          <a:p>
            <a:r>
              <a:rPr lang="en-US"/>
              <a:t>Employee had already used her vacation time, so the store manager approved the request for 2 weeks unpaid leave under the store’s policy.</a:t>
            </a:r>
          </a:p>
          <a:p>
            <a:r>
              <a:rPr lang="en-US"/>
              <a:t>After approval, Employee reminded her manager that she might have to leave for Colorado earlier than planned if her daughter went into labor sooner than expected. </a:t>
            </a:r>
          </a:p>
        </p:txBody>
      </p:sp>
    </p:spTree>
    <p:extLst>
      <p:ext uri="{BB962C8B-B14F-4D97-AF65-F5344CB8AC3E}">
        <p14:creationId xmlns:p14="http://schemas.microsoft.com/office/powerpoint/2010/main" val="18494539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#1 (continued)</a:t>
            </a:r>
          </a:p>
        </p:txBody>
      </p:sp>
      <p:sp>
        <p:nvSpPr>
          <p:cNvPr id="3" name="Content Placeholder 2"/>
          <p:cNvSpPr>
            <a:spLocks noGrp="1"/>
          </p:cNvSpPr>
          <p:nvPr>
            <p:ph idx="1"/>
          </p:nvPr>
        </p:nvSpPr>
        <p:spPr>
          <a:xfrm>
            <a:off x="677636" y="1559378"/>
            <a:ext cx="10676164" cy="4723855"/>
          </a:xfrm>
        </p:spPr>
        <p:txBody>
          <a:bodyPr>
            <a:normAutofit fontScale="92500" lnSpcReduction="20000"/>
          </a:bodyPr>
          <a:lstStyle/>
          <a:p>
            <a:r>
              <a:rPr lang="en-US"/>
              <a:t>On October 15, Employee learned that her daughter thought she might deliver the baby early. Employee immediately changed her flight to leave on October 17  (two weeks before her leave was scheduled to begin).</a:t>
            </a:r>
          </a:p>
          <a:p>
            <a:r>
              <a:rPr lang="en-US"/>
              <a:t>The next day, Employee informed her supervisor that she thought her daughter was in labor and was leaving the next day for Colorado. Employee said she planned to return to work on November 17, as planned.</a:t>
            </a:r>
          </a:p>
          <a:p>
            <a:r>
              <a:rPr lang="en-US"/>
              <a:t>Later that day, the store manager called a meeting and asked Employee to explain her situation. Employee explained her daughter’s husband broke his collarbone, and that her daughter needed her help. At no time did Employee tell them that her daughter was having complications due to her pregnancy.</a:t>
            </a:r>
          </a:p>
          <a:p>
            <a:r>
              <a:rPr lang="en-US"/>
              <a:t>Management allowed Employee’s previously approved leave to begin immediately, but did not approve additional time.</a:t>
            </a:r>
          </a:p>
          <a:p>
            <a:r>
              <a:rPr lang="en-US"/>
              <a:t>For the first time, Employee asked about “family leave,” but believing she was ineligible, management said no.</a:t>
            </a:r>
          </a:p>
        </p:txBody>
      </p:sp>
    </p:spTree>
    <p:extLst>
      <p:ext uri="{BB962C8B-B14F-4D97-AF65-F5344CB8AC3E}">
        <p14:creationId xmlns:p14="http://schemas.microsoft.com/office/powerpoint/2010/main" val="38151540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#1 (continued)</a:t>
            </a:r>
          </a:p>
        </p:txBody>
      </p:sp>
      <p:sp>
        <p:nvSpPr>
          <p:cNvPr id="3" name="Content Placeholder 2"/>
          <p:cNvSpPr>
            <a:spLocks noGrp="1"/>
          </p:cNvSpPr>
          <p:nvPr>
            <p:ph idx="1"/>
          </p:nvPr>
        </p:nvSpPr>
        <p:spPr/>
        <p:txBody>
          <a:bodyPr>
            <a:normAutofit lnSpcReduction="10000"/>
          </a:bodyPr>
          <a:lstStyle/>
          <a:p>
            <a:r>
              <a:rPr lang="en-US"/>
              <a:t>At the end of the meeting, Employee understand she had 2 weeks of leave. Employee admitted she suspected if she took 4 weeks, she would be fired, and even asked at the meeting how to reapply for her position when she returned.</a:t>
            </a:r>
          </a:p>
          <a:p>
            <a:r>
              <a:rPr lang="en-US"/>
              <a:t>Later that day, Employee asked HR at corporate headquarters about FMLA leave. She received a note from her daughter’s physician stating that her son-in-law had a broken collarbone and </a:t>
            </a:r>
            <a:r>
              <a:rPr lang="en-US" i="1"/>
              <a:t>“is now unable to help with labor coaching.” </a:t>
            </a:r>
            <a:r>
              <a:rPr lang="en-US"/>
              <a:t>In addition, the letter stated that Employee’s daughter </a:t>
            </a:r>
            <a:r>
              <a:rPr lang="en-US" i="1"/>
              <a:t>“feels she needs her mother to come help with labor etc., as she has no one else to help. We hope you agree with us that her Mother’s presence would help their difficult situation at this time.”  </a:t>
            </a:r>
            <a:r>
              <a:rPr lang="en-US"/>
              <a:t>The note did not mention any complications the daughter was having due to pregnancy.</a:t>
            </a:r>
            <a:endParaRPr lang="en-US" i="1"/>
          </a:p>
        </p:txBody>
      </p:sp>
    </p:spTree>
    <p:extLst>
      <p:ext uri="{BB962C8B-B14F-4D97-AF65-F5344CB8AC3E}">
        <p14:creationId xmlns:p14="http://schemas.microsoft.com/office/powerpoint/2010/main" val="22389156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#1 (continued)</a:t>
            </a:r>
          </a:p>
        </p:txBody>
      </p:sp>
      <p:sp>
        <p:nvSpPr>
          <p:cNvPr id="3" name="Content Placeholder 2"/>
          <p:cNvSpPr>
            <a:spLocks noGrp="1"/>
          </p:cNvSpPr>
          <p:nvPr>
            <p:ph idx="1"/>
          </p:nvPr>
        </p:nvSpPr>
        <p:spPr/>
        <p:txBody>
          <a:bodyPr/>
          <a:lstStyle/>
          <a:p>
            <a:r>
              <a:rPr lang="en-US"/>
              <a:t>When the store manager received Employee’s application for FMLA leave, he denied the request because he did not think she qualified.</a:t>
            </a:r>
          </a:p>
          <a:p>
            <a:r>
              <a:rPr lang="en-US"/>
              <a:t>Employee did not return to work on November 1 when her leave expired. </a:t>
            </a:r>
          </a:p>
          <a:p>
            <a:r>
              <a:rPr lang="en-US"/>
              <a:t>The store did not even hear from Employee until November 13 (almost four weeks since Employee left for Colorado) when she called to ask about her schedule.</a:t>
            </a:r>
          </a:p>
          <a:p>
            <a:r>
              <a:rPr lang="en-US"/>
              <a:t>The store informed her she was terminated for job abandonment after failing to return from leave.</a:t>
            </a:r>
          </a:p>
        </p:txBody>
      </p:sp>
    </p:spTree>
    <p:extLst>
      <p:ext uri="{BB962C8B-B14F-4D97-AF65-F5344CB8AC3E}">
        <p14:creationId xmlns:p14="http://schemas.microsoft.com/office/powerpoint/2010/main" val="21162592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the FMLA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8120554"/>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8546" y="6488668"/>
            <a:ext cx="6086764" cy="369332"/>
          </a:xfrm>
          <a:prstGeom prst="rect">
            <a:avLst/>
          </a:prstGeom>
          <a:noFill/>
        </p:spPr>
        <p:txBody>
          <a:bodyPr wrap="square" rtlCol="0">
            <a:spAutoFit/>
          </a:bodyPr>
          <a:lstStyle/>
          <a:p>
            <a:r>
              <a:rPr lang="en-US"/>
              <a:t>* 26 weeks to care for military family member</a:t>
            </a:r>
          </a:p>
        </p:txBody>
      </p:sp>
    </p:spTree>
    <p:extLst>
      <p:ext uri="{BB962C8B-B14F-4D97-AF65-F5344CB8AC3E}">
        <p14:creationId xmlns:p14="http://schemas.microsoft.com/office/powerpoint/2010/main" val="14268888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#1 - Discussion</a:t>
            </a:r>
          </a:p>
        </p:txBody>
      </p:sp>
      <p:sp>
        <p:nvSpPr>
          <p:cNvPr id="3" name="Content Placeholder 2"/>
          <p:cNvSpPr>
            <a:spLocks noGrp="1"/>
          </p:cNvSpPr>
          <p:nvPr>
            <p:ph idx="1"/>
          </p:nvPr>
        </p:nvSpPr>
        <p:spPr/>
        <p:txBody>
          <a:bodyPr/>
          <a:lstStyle/>
          <a:p>
            <a:r>
              <a:rPr lang="en-US"/>
              <a:t>If you were the store manager, what would you have done in this situation?</a:t>
            </a:r>
          </a:p>
          <a:p>
            <a:r>
              <a:rPr lang="en-US"/>
              <a:t>Do you think the Employee was eligible for leave? Why/why not?</a:t>
            </a:r>
          </a:p>
          <a:p>
            <a:r>
              <a:rPr lang="en-US"/>
              <a:t>Should the Employee have been terminated?</a:t>
            </a:r>
          </a:p>
          <a:p>
            <a:r>
              <a:rPr lang="en-US"/>
              <a:t>If Employee sued for improper FMLA leave denial, what do you think the court would do?</a:t>
            </a:r>
          </a:p>
          <a:p>
            <a:endParaRPr lang="en-US"/>
          </a:p>
        </p:txBody>
      </p:sp>
    </p:spTree>
    <p:extLst>
      <p:ext uri="{BB962C8B-B14F-4D97-AF65-F5344CB8AC3E}">
        <p14:creationId xmlns:p14="http://schemas.microsoft.com/office/powerpoint/2010/main" val="10590189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#1 – In Real Life</a:t>
            </a:r>
          </a:p>
        </p:txBody>
      </p:sp>
      <p:sp>
        <p:nvSpPr>
          <p:cNvPr id="3" name="Content Placeholder 2"/>
          <p:cNvSpPr>
            <a:spLocks noGrp="1"/>
          </p:cNvSpPr>
          <p:nvPr>
            <p:ph idx="1"/>
          </p:nvPr>
        </p:nvSpPr>
        <p:spPr/>
        <p:txBody>
          <a:bodyPr/>
          <a:lstStyle/>
          <a:p>
            <a:r>
              <a:rPr lang="en-US"/>
              <a:t>District Court granted summary judgment (and 11</a:t>
            </a:r>
            <a:r>
              <a:rPr lang="en-US" baseline="30000"/>
              <a:t>th</a:t>
            </a:r>
            <a:r>
              <a:rPr lang="en-US"/>
              <a:t> Circuit affirmed) to the employer because Employee failed to give sufficient notice that the leave was due to a potentially FMLA qualifying reason.</a:t>
            </a:r>
          </a:p>
          <a:p>
            <a:pPr lvl="1"/>
            <a:r>
              <a:rPr lang="en-US"/>
              <a:t>Notice must be “sufficient to make the employer aware that the employee needs FMLA-qualifying leave, and the anticipated timing and duration of the leave.” </a:t>
            </a:r>
          </a:p>
          <a:p>
            <a:r>
              <a:rPr lang="en-US"/>
              <a:t>Also, court noted that being pregnant and being incapacitated because of pregnancy are different.</a:t>
            </a:r>
          </a:p>
          <a:p>
            <a:pPr lvl="1"/>
            <a:r>
              <a:rPr lang="en-US"/>
              <a:t>Being pregnant alone is not a “serious health condition”</a:t>
            </a:r>
          </a:p>
          <a:p>
            <a:r>
              <a:rPr lang="en-US"/>
              <a:t>Here, Employee only said she needed to help her daughter with the delivery, which on its own, does not qualify for FMLA leave.</a:t>
            </a:r>
          </a:p>
          <a:p>
            <a:endParaRPr lang="en-US"/>
          </a:p>
        </p:txBody>
      </p:sp>
    </p:spTree>
    <p:extLst>
      <p:ext uri="{BB962C8B-B14F-4D97-AF65-F5344CB8AC3E}">
        <p14:creationId xmlns:p14="http://schemas.microsoft.com/office/powerpoint/2010/main" val="29162996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#2</a:t>
            </a:r>
          </a:p>
        </p:txBody>
      </p:sp>
      <p:sp>
        <p:nvSpPr>
          <p:cNvPr id="3" name="Content Placeholder 2"/>
          <p:cNvSpPr>
            <a:spLocks noGrp="1"/>
          </p:cNvSpPr>
          <p:nvPr>
            <p:ph idx="1"/>
          </p:nvPr>
        </p:nvSpPr>
        <p:spPr/>
        <p:txBody>
          <a:bodyPr/>
          <a:lstStyle/>
          <a:p>
            <a:r>
              <a:rPr lang="en-US"/>
              <a:t>Husband and Wife were both long-term employees of the Company. Both requested and were granted intermittent FMLA leave for their own serious heath conditions (Husband for anxiety, depression, and back pain, and Wife for flare-ups of IBS). Husband and Wife’s doctors provided the necessary paperwork. </a:t>
            </a:r>
          </a:p>
          <a:p>
            <a:r>
              <a:rPr lang="en-US"/>
              <a:t>Throughout the year, Husband occasionally exceeded the leave allotted by his healthcare provider, but the Company allowed him to continue taking leave without discipline by submitting updated recertifications.</a:t>
            </a:r>
          </a:p>
          <a:p>
            <a:r>
              <a:rPr lang="en-US"/>
              <a:t>Company approved every leave request Husband and Wife submitted, and returned them to the same position and pay after each period of leave.</a:t>
            </a:r>
          </a:p>
        </p:txBody>
      </p:sp>
    </p:spTree>
    <p:extLst>
      <p:ext uri="{BB962C8B-B14F-4D97-AF65-F5344CB8AC3E}">
        <p14:creationId xmlns:p14="http://schemas.microsoft.com/office/powerpoint/2010/main" val="28237909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#2 (continued)</a:t>
            </a:r>
          </a:p>
        </p:txBody>
      </p:sp>
      <p:sp>
        <p:nvSpPr>
          <p:cNvPr id="3" name="Content Placeholder 2"/>
          <p:cNvSpPr>
            <a:spLocks noGrp="1"/>
          </p:cNvSpPr>
          <p:nvPr>
            <p:ph idx="1"/>
          </p:nvPr>
        </p:nvSpPr>
        <p:spPr>
          <a:xfrm>
            <a:off x="677636" y="1559378"/>
            <a:ext cx="10676164" cy="4815295"/>
          </a:xfrm>
        </p:spPr>
        <p:txBody>
          <a:bodyPr>
            <a:normAutofit lnSpcReduction="10000"/>
          </a:bodyPr>
          <a:lstStyle/>
          <a:p>
            <a:r>
              <a:rPr lang="en-US"/>
              <a:t>At the end of the year, Company’s third-party FMLA administrator flagged a significant pattern of overlap in Husband and Wife’s leave dates. The Company independently reviewed and found 21 common days of absence and an additional 27 days on which their partial-day leave requests overlapped.</a:t>
            </a:r>
          </a:p>
          <a:p>
            <a:r>
              <a:rPr lang="en-US"/>
              <a:t>Company’s FMLA policy contained a dishonesty clause:  </a:t>
            </a:r>
            <a:r>
              <a:rPr lang="en-US" i="1"/>
              <a:t>"[p]roviding any false or misleading information relative to a requested or approved FMLA leave will be cause for disciplinary action, up to and including discharge." </a:t>
            </a:r>
            <a:r>
              <a:rPr lang="en-US"/>
              <a:t>As a more general matter, </a:t>
            </a:r>
            <a:r>
              <a:rPr lang="en-US" i="1"/>
              <a:t>"[p]roviding false or misleading information to the [c]ompany" violates Company’s standards for employee conduct.</a:t>
            </a:r>
          </a:p>
          <a:p>
            <a:r>
              <a:rPr lang="en-US"/>
              <a:t>Husband and Wife were aware of the policy when they submitted leave requests.</a:t>
            </a:r>
          </a:p>
        </p:txBody>
      </p:sp>
    </p:spTree>
    <p:extLst>
      <p:ext uri="{BB962C8B-B14F-4D97-AF65-F5344CB8AC3E}">
        <p14:creationId xmlns:p14="http://schemas.microsoft.com/office/powerpoint/2010/main" val="24653336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#2 (continued)</a:t>
            </a:r>
          </a:p>
        </p:txBody>
      </p:sp>
      <p:sp>
        <p:nvSpPr>
          <p:cNvPr id="3" name="Content Placeholder 2"/>
          <p:cNvSpPr>
            <a:spLocks noGrp="1"/>
          </p:cNvSpPr>
          <p:nvPr>
            <p:ph idx="1"/>
          </p:nvPr>
        </p:nvSpPr>
        <p:spPr/>
        <p:txBody>
          <a:bodyPr>
            <a:normAutofit fontScale="85000" lnSpcReduction="20000"/>
          </a:bodyPr>
          <a:lstStyle/>
          <a:p>
            <a:r>
              <a:rPr lang="en-US"/>
              <a:t>Company investigated and interviewed Husband and Wife separately.</a:t>
            </a:r>
          </a:p>
          <a:p>
            <a:r>
              <a:rPr lang="en-US"/>
              <a:t>Husband said Wife’s IBS flare-ups would trigger his anxiety 20%-30% of the time and that his medical conditions would also randomly intensify. </a:t>
            </a:r>
          </a:p>
          <a:p>
            <a:r>
              <a:rPr lang="en-US"/>
              <a:t>Wife similarly stated that her IBS episodes were random and sometimes triggered by stressful situations, including flare-ups of Husband’s condition. </a:t>
            </a:r>
          </a:p>
          <a:p>
            <a:r>
              <a:rPr lang="en-US"/>
              <a:t>Responding to questions about the overlapping partial-leave days, Husband said that he and Wife carpooled to work about half of the time. Neither Husband nor Wife had any explanation for why their leave requests overlapped as frequently as they did.</a:t>
            </a:r>
          </a:p>
          <a:p>
            <a:pPr fontAlgn="base"/>
            <a:r>
              <a:rPr lang="en-US"/>
              <a:t>When the investigation concluded, Company determined that more than half of Husband’s FMLA absences and half of his late days were on the same date and at the same time as Wife’s (conflicting with Husband’s account). </a:t>
            </a:r>
          </a:p>
          <a:p>
            <a:pPr fontAlgn="base"/>
            <a:r>
              <a:rPr lang="en-US"/>
              <a:t>Company ultimately concluded that the couple had provided false or misleading information to Company regarding their FMLA leave. Company placed both on a disciplinary suspension, but returned them to the same position and rate of pay.</a:t>
            </a:r>
          </a:p>
          <a:p>
            <a:endParaRPr lang="en-US"/>
          </a:p>
        </p:txBody>
      </p:sp>
    </p:spTree>
    <p:extLst>
      <p:ext uri="{BB962C8B-B14F-4D97-AF65-F5344CB8AC3E}">
        <p14:creationId xmlns:p14="http://schemas.microsoft.com/office/powerpoint/2010/main" val="33107024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#2 – Discussion </a:t>
            </a:r>
          </a:p>
        </p:txBody>
      </p:sp>
      <p:sp>
        <p:nvSpPr>
          <p:cNvPr id="3" name="Content Placeholder 2"/>
          <p:cNvSpPr>
            <a:spLocks noGrp="1"/>
          </p:cNvSpPr>
          <p:nvPr>
            <p:ph idx="1"/>
          </p:nvPr>
        </p:nvSpPr>
        <p:spPr/>
        <p:txBody>
          <a:bodyPr/>
          <a:lstStyle/>
          <a:p>
            <a:r>
              <a:rPr lang="en-US"/>
              <a:t>If you were investigating, would you have come to the same result?</a:t>
            </a:r>
          </a:p>
          <a:p>
            <a:r>
              <a:rPr lang="en-US"/>
              <a:t>What are some things you would have done differently?</a:t>
            </a:r>
          </a:p>
          <a:p>
            <a:r>
              <a:rPr lang="en-US"/>
              <a:t>A year after he was suspended, Husband sued Company alleging the suspension interfered with his FMLA rights and was retaliatory. How do you think the court ruled?</a:t>
            </a:r>
          </a:p>
        </p:txBody>
      </p:sp>
    </p:spTree>
    <p:extLst>
      <p:ext uri="{BB962C8B-B14F-4D97-AF65-F5344CB8AC3E}">
        <p14:creationId xmlns:p14="http://schemas.microsoft.com/office/powerpoint/2010/main" val="329382968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#2 – In Real Life</a:t>
            </a:r>
          </a:p>
        </p:txBody>
      </p:sp>
      <p:sp>
        <p:nvSpPr>
          <p:cNvPr id="3" name="Content Placeholder 2"/>
          <p:cNvSpPr>
            <a:spLocks noGrp="1"/>
          </p:cNvSpPr>
          <p:nvPr>
            <p:ph idx="1"/>
          </p:nvPr>
        </p:nvSpPr>
        <p:spPr>
          <a:xfrm>
            <a:off x="677636" y="1559379"/>
            <a:ext cx="10676164" cy="4736918"/>
          </a:xfrm>
        </p:spPr>
        <p:txBody>
          <a:bodyPr>
            <a:normAutofit fontScale="92500" lnSpcReduction="10000"/>
          </a:bodyPr>
          <a:lstStyle/>
          <a:p>
            <a:r>
              <a:rPr lang="en-US"/>
              <a:t>The Court determined Husband’s FMLA interference and retaliation claims failed.</a:t>
            </a:r>
          </a:p>
          <a:p>
            <a:r>
              <a:rPr lang="en-US"/>
              <a:t> FMLA entitlements apply only if an employee uses his statutory leave "for the intended purpose” and thus, the FMLA “does not insulate an employee from discipline for abusing his leave rights.”</a:t>
            </a:r>
          </a:p>
          <a:p>
            <a:r>
              <a:rPr lang="en-US"/>
              <a:t>“In a claim of this type, </a:t>
            </a:r>
            <a:r>
              <a:rPr lang="en-US" u="sng"/>
              <a:t>an employer need not conclusively prove that the employee abused his FMLA leave; rather, an honest suspicion will do</a:t>
            </a:r>
            <a:r>
              <a:rPr lang="en-US"/>
              <a:t>.“</a:t>
            </a:r>
          </a:p>
          <a:p>
            <a:r>
              <a:rPr lang="en-US"/>
              <a:t>Here, the discipline was based on an honest suspicion that Husband was abusing his FMLA leave—more specifically, he had violated the company's rules against providing false or misleading information in connection with his FMLA leave.</a:t>
            </a:r>
          </a:p>
          <a:p>
            <a:r>
              <a:rPr lang="en-US"/>
              <a:t>Husband’s failure to present evidence suggesting that Company’s suspicions of FMLA abuse was anything other than genuine was fatal to his claim.</a:t>
            </a:r>
          </a:p>
        </p:txBody>
      </p:sp>
    </p:spTree>
    <p:extLst>
      <p:ext uri="{BB962C8B-B14F-4D97-AF65-F5344CB8AC3E}">
        <p14:creationId xmlns:p14="http://schemas.microsoft.com/office/powerpoint/2010/main" val="20060745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 Use of Accrued Leave</a:t>
            </a:r>
          </a:p>
        </p:txBody>
      </p:sp>
      <p:sp>
        <p:nvSpPr>
          <p:cNvPr id="3" name="Content Placeholder 2"/>
          <p:cNvSpPr>
            <a:spLocks noGrp="1"/>
          </p:cNvSpPr>
          <p:nvPr>
            <p:ph idx="1"/>
          </p:nvPr>
        </p:nvSpPr>
        <p:spPr/>
        <p:txBody>
          <a:bodyPr/>
          <a:lstStyle/>
          <a:p>
            <a:r>
              <a:rPr lang="en-US"/>
              <a:t>FMLA specifically permits employers the ability to require employees substitute accrued paid leave for unpaid leave.</a:t>
            </a:r>
          </a:p>
          <a:p>
            <a:r>
              <a:rPr lang="en-US"/>
              <a:t>Paid leave runs </a:t>
            </a:r>
            <a:r>
              <a:rPr lang="en-US" u="sng"/>
              <a:t>concurrently</a:t>
            </a:r>
            <a:r>
              <a:rPr lang="en-US"/>
              <a:t> with unpaid leave.</a:t>
            </a:r>
          </a:p>
          <a:p>
            <a:pPr lvl="1"/>
            <a:r>
              <a:rPr lang="en-US"/>
              <a:t>If the employee uses up their accrued leave time, the FMLA protections still exist, just as unpaid leave.</a:t>
            </a:r>
          </a:p>
        </p:txBody>
      </p:sp>
    </p:spTree>
    <p:extLst>
      <p:ext uri="{BB962C8B-B14F-4D97-AF65-F5344CB8AC3E}">
        <p14:creationId xmlns:p14="http://schemas.microsoft.com/office/powerpoint/2010/main" val="170384387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Policies</a:t>
            </a:r>
          </a:p>
        </p:txBody>
      </p:sp>
      <p:sp>
        <p:nvSpPr>
          <p:cNvPr id="3" name="Content Placeholder 2"/>
          <p:cNvSpPr>
            <a:spLocks noGrp="1"/>
          </p:cNvSpPr>
          <p:nvPr>
            <p:ph idx="1"/>
          </p:nvPr>
        </p:nvSpPr>
        <p:spPr/>
        <p:txBody>
          <a:bodyPr>
            <a:normAutofit/>
          </a:bodyPr>
          <a:lstStyle/>
          <a:p>
            <a:r>
              <a:rPr lang="en-US" sz="3600"/>
              <a:t>Consider adopting policies (or revising existing policies) to help address leave abuse:</a:t>
            </a:r>
          </a:p>
          <a:p>
            <a:pPr lvl="1"/>
            <a:r>
              <a:rPr lang="en-US" sz="3200"/>
              <a:t>Moonlighting Policy / Policy Prohibiting Outside Employment</a:t>
            </a:r>
          </a:p>
          <a:p>
            <a:pPr lvl="1"/>
            <a:r>
              <a:rPr lang="en-US" sz="3200"/>
              <a:t>Sick Leave Policy</a:t>
            </a:r>
          </a:p>
          <a:p>
            <a:pPr lvl="1"/>
            <a:r>
              <a:rPr lang="en-US" sz="3200"/>
              <a:t>Investigation Policy (including requiring employee cooperation)</a:t>
            </a:r>
          </a:p>
          <a:p>
            <a:pPr lvl="1"/>
            <a:r>
              <a:rPr lang="en-US" sz="3200"/>
              <a:t>Dishonesty/Falsification of Company Document Policy</a:t>
            </a:r>
          </a:p>
        </p:txBody>
      </p:sp>
    </p:spTree>
    <p:extLst>
      <p:ext uri="{BB962C8B-B14F-4D97-AF65-F5344CB8AC3E}">
        <p14:creationId xmlns:p14="http://schemas.microsoft.com/office/powerpoint/2010/main" val="40500711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Maintain Communication</a:t>
            </a:r>
          </a:p>
        </p:txBody>
      </p:sp>
      <p:sp>
        <p:nvSpPr>
          <p:cNvPr id="3" name="Content Placeholder 2"/>
          <p:cNvSpPr>
            <a:spLocks noGrp="1"/>
          </p:cNvSpPr>
          <p:nvPr>
            <p:ph idx="1"/>
          </p:nvPr>
        </p:nvSpPr>
        <p:spPr/>
        <p:txBody>
          <a:bodyPr/>
          <a:lstStyle/>
          <a:p>
            <a:r>
              <a:rPr lang="en-US"/>
              <a:t>Maintain regular contact with your employees on FMLA.</a:t>
            </a:r>
          </a:p>
          <a:p>
            <a:pPr lvl="1"/>
            <a:r>
              <a:rPr lang="en-US"/>
              <a:t>Communicate during leave application process, including follow ups for paperwork.</a:t>
            </a:r>
          </a:p>
          <a:p>
            <a:pPr lvl="1"/>
            <a:r>
              <a:rPr lang="en-US"/>
              <a:t>Encourage updates and check-ins.</a:t>
            </a:r>
          </a:p>
          <a:p>
            <a:pPr lvl="1"/>
            <a:r>
              <a:rPr lang="en-US"/>
              <a:t>Reminders about remaining leave and returning to work.</a:t>
            </a:r>
          </a:p>
          <a:p>
            <a:r>
              <a:rPr lang="en-US"/>
              <a:t>Especially important for intermittent leave.</a:t>
            </a:r>
          </a:p>
          <a:p>
            <a:r>
              <a:rPr lang="en-US"/>
              <a:t>Don’t forget pre-leave communication too.</a:t>
            </a:r>
          </a:p>
          <a:p>
            <a:pPr lvl="1"/>
            <a:r>
              <a:rPr lang="en-US"/>
              <a:t>Posters</a:t>
            </a:r>
          </a:p>
          <a:p>
            <a:pPr lvl="1"/>
            <a:r>
              <a:rPr lang="en-US"/>
              <a:t>Employee policies</a:t>
            </a:r>
          </a:p>
          <a:p>
            <a:pPr lvl="1"/>
            <a:r>
              <a:rPr lang="en-US"/>
              <a:t>Notice</a:t>
            </a:r>
          </a:p>
        </p:txBody>
      </p:sp>
    </p:spTree>
    <p:extLst>
      <p:ext uri="{BB962C8B-B14F-4D97-AF65-F5344CB8AC3E}">
        <p14:creationId xmlns:p14="http://schemas.microsoft.com/office/powerpoint/2010/main" val="18004641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Eligibility for Employees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327390"/>
              </p:ext>
            </p:extLst>
          </p:nvPr>
        </p:nvGraphicFramePr>
        <p:xfrm>
          <a:off x="677636" y="1559379"/>
          <a:ext cx="10676164" cy="480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8195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Thank you!</a:t>
            </a:r>
          </a:p>
        </p:txBody>
      </p:sp>
      <p:sp>
        <p:nvSpPr>
          <p:cNvPr id="3" name="Text Placeholder 2"/>
          <p:cNvSpPr>
            <a:spLocks noGrp="1"/>
          </p:cNvSpPr>
          <p:nvPr>
            <p:ph type="body" sz="quarter" idx="12"/>
          </p:nvPr>
        </p:nvSpPr>
        <p:spPr/>
        <p:txBody>
          <a:bodyPr/>
          <a:lstStyle/>
          <a:p>
            <a:r>
              <a:rPr lang="en-US"/>
              <a:t>Lara Peppard</a:t>
            </a:r>
          </a:p>
          <a:p>
            <a:r>
              <a:rPr lang="en-US" i="1"/>
              <a:t>Shareholder</a:t>
            </a:r>
            <a:endParaRPr lang="en-US"/>
          </a:p>
          <a:p>
            <a:r>
              <a:rPr lang="en-US"/>
              <a:t>lara.peppard@ogletree.com</a:t>
            </a:r>
          </a:p>
          <a:p>
            <a:endParaRPr lang="en-US"/>
          </a:p>
          <a:p>
            <a:r>
              <a:rPr lang="en-US"/>
              <a:t>Elizabeth Jozsi</a:t>
            </a:r>
          </a:p>
          <a:p>
            <a:r>
              <a:rPr lang="en-US" i="1"/>
              <a:t>Associate</a:t>
            </a:r>
          </a:p>
          <a:p>
            <a:r>
              <a:rPr lang="en-US"/>
              <a:t>elizabeth.jozsi@ogletree.com </a:t>
            </a:r>
          </a:p>
        </p:txBody>
      </p:sp>
    </p:spTree>
    <p:extLst>
      <p:ext uri="{BB962C8B-B14F-4D97-AF65-F5344CB8AC3E}">
        <p14:creationId xmlns:p14="http://schemas.microsoft.com/office/powerpoint/2010/main" val="3661269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Poll – Calculating 12 Month Period</a:t>
            </a:r>
          </a:p>
        </p:txBody>
      </p:sp>
      <p:sp>
        <p:nvSpPr>
          <p:cNvPr id="3" name="Content Placeholder 2"/>
          <p:cNvSpPr>
            <a:spLocks noGrp="1"/>
          </p:cNvSpPr>
          <p:nvPr>
            <p:ph idx="1"/>
          </p:nvPr>
        </p:nvSpPr>
        <p:spPr/>
        <p:txBody>
          <a:bodyPr>
            <a:normAutofit/>
          </a:bodyPr>
          <a:lstStyle/>
          <a:p>
            <a:r>
              <a:rPr lang="en-US" sz="3600"/>
              <a:t>How do you calculate the 12 month period?</a:t>
            </a:r>
          </a:p>
          <a:p>
            <a:pPr lvl="1"/>
            <a:r>
              <a:rPr lang="en-US" sz="3200"/>
              <a:t>The calendar year</a:t>
            </a:r>
          </a:p>
          <a:p>
            <a:pPr lvl="1"/>
            <a:r>
              <a:rPr lang="en-US" sz="3200"/>
              <a:t>Fixed 12 month term</a:t>
            </a:r>
          </a:p>
          <a:p>
            <a:pPr lvl="1"/>
            <a:r>
              <a:rPr lang="en-US" sz="3200"/>
              <a:t>12 months forward</a:t>
            </a:r>
          </a:p>
          <a:p>
            <a:pPr lvl="1"/>
            <a:r>
              <a:rPr lang="en-US" sz="3200"/>
              <a:t>Rolling 12 month period backward</a:t>
            </a:r>
          </a:p>
        </p:txBody>
      </p:sp>
    </p:spTree>
    <p:extLst>
      <p:ext uri="{BB962C8B-B14F-4D97-AF65-F5344CB8AC3E}">
        <p14:creationId xmlns:p14="http://schemas.microsoft.com/office/powerpoint/2010/main" val="9635107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Qualifying Conditions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8852741"/>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8943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Serious Health Condition Requirements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19494107"/>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72166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Intermittent or Reduced Schedule Leave</a:t>
            </a:r>
          </a:p>
        </p:txBody>
      </p:sp>
      <p:sp>
        <p:nvSpPr>
          <p:cNvPr id="3" name="Content Placeholder 2"/>
          <p:cNvSpPr>
            <a:spLocks noGrp="1"/>
          </p:cNvSpPr>
          <p:nvPr>
            <p:ph idx="1"/>
          </p:nvPr>
        </p:nvSpPr>
        <p:spPr/>
        <p:txBody>
          <a:bodyPr/>
          <a:lstStyle/>
          <a:p>
            <a:r>
              <a:rPr lang="en-US"/>
              <a:t>Employees can take their leave all at once or when medically necessary, in blocks of time.</a:t>
            </a:r>
          </a:p>
          <a:p>
            <a:pPr lvl="1"/>
            <a:r>
              <a:rPr lang="en-US"/>
              <a:t>Also available for military family leave reasons.</a:t>
            </a:r>
          </a:p>
          <a:p>
            <a:pPr lvl="1"/>
            <a:r>
              <a:rPr lang="en-US"/>
              <a:t>Available for parental bonding ONLY IF both the employee and employer agree.</a:t>
            </a:r>
          </a:p>
          <a:p>
            <a:r>
              <a:rPr lang="en-US"/>
              <a:t>Can schedule intermittent leave in smallest increment as leave policy allows (ex: 1 hour blocks).</a:t>
            </a:r>
          </a:p>
          <a:p>
            <a:r>
              <a:rPr lang="en-US"/>
              <a:t>Scheduling leave can be difficult, but employees can be required to make reasonable efforts to schedule intermittent absences so as not to disrupt work.</a:t>
            </a:r>
          </a:p>
        </p:txBody>
      </p:sp>
    </p:spTree>
    <p:extLst>
      <p:ext uri="{BB962C8B-B14F-4D97-AF65-F5344CB8AC3E}">
        <p14:creationId xmlns:p14="http://schemas.microsoft.com/office/powerpoint/2010/main" val="20404688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Scenarios</a:t>
            </a:r>
          </a:p>
        </p:txBody>
      </p:sp>
      <p:sp>
        <p:nvSpPr>
          <p:cNvPr id="3" name="Content Placeholder 2"/>
          <p:cNvSpPr>
            <a:spLocks noGrp="1"/>
          </p:cNvSpPr>
          <p:nvPr>
            <p:ph type="body" idx="1"/>
          </p:nvPr>
        </p:nvSpPr>
        <p:spPr/>
        <p:txBody>
          <a:bodyPr>
            <a:normAutofit/>
          </a:bodyPr>
          <a:lstStyle/>
          <a:p>
            <a:pPr fontAlgn="t"/>
            <a:r>
              <a:rPr lang="en-US"/>
              <a:t>Sheila</a:t>
            </a:r>
          </a:p>
        </p:txBody>
      </p:sp>
      <p:sp>
        <p:nvSpPr>
          <p:cNvPr id="7" name="Content Placeholder 6"/>
          <p:cNvSpPr>
            <a:spLocks noGrp="1"/>
          </p:cNvSpPr>
          <p:nvPr>
            <p:ph sz="half" idx="2"/>
          </p:nvPr>
        </p:nvSpPr>
        <p:spPr/>
        <p:txBody>
          <a:bodyPr>
            <a:normAutofit/>
          </a:bodyPr>
          <a:lstStyle/>
          <a:p>
            <a:pPr fontAlgn="t"/>
            <a:r>
              <a:rPr lang="en-US"/>
              <a:t>Sheila has a daughter who serves in the Armed Forces and was seriously injured during deployment overseas. Sheila needs FMLA leave for one-half of her usual workweek (16 hours) over the next six months to assist with her daughter’s care.</a:t>
            </a:r>
          </a:p>
          <a:p>
            <a:endParaRPr lang="en-US"/>
          </a:p>
        </p:txBody>
      </p:sp>
      <p:sp>
        <p:nvSpPr>
          <p:cNvPr id="8" name="Text Placeholder 7"/>
          <p:cNvSpPr>
            <a:spLocks noGrp="1"/>
          </p:cNvSpPr>
          <p:nvPr>
            <p:ph type="body" sz="quarter" idx="3"/>
          </p:nvPr>
        </p:nvSpPr>
        <p:spPr/>
        <p:txBody>
          <a:bodyPr/>
          <a:lstStyle/>
          <a:p>
            <a:r>
              <a:rPr lang="en-US"/>
              <a:t>Chester</a:t>
            </a:r>
          </a:p>
        </p:txBody>
      </p:sp>
      <p:sp>
        <p:nvSpPr>
          <p:cNvPr id="9" name="Content Placeholder 8"/>
          <p:cNvSpPr>
            <a:spLocks noGrp="1"/>
          </p:cNvSpPr>
          <p:nvPr>
            <p:ph sz="quarter" idx="4"/>
          </p:nvPr>
        </p:nvSpPr>
        <p:spPr/>
        <p:txBody>
          <a:bodyPr>
            <a:normAutofit fontScale="85000" lnSpcReduction="10000"/>
          </a:bodyPr>
          <a:lstStyle/>
          <a:p>
            <a:r>
              <a:rPr lang="en-US"/>
              <a:t>Chester has a serious mental health condition that sometimes affects his ability to work. Occasionally, when Chester is unable to work because of his mental health, he takes FMLA leave, usually for one to three weeks at a time. Chester also takes FMLA leave every now and then for an hour or two when he has an appointment to see his doctor or attend therapy to treat his condition.</a:t>
            </a:r>
          </a:p>
          <a:p>
            <a:endParaRPr lang="en-US"/>
          </a:p>
        </p:txBody>
      </p:sp>
    </p:spTree>
    <p:extLst>
      <p:ext uri="{BB962C8B-B14F-4D97-AF65-F5344CB8AC3E}">
        <p14:creationId xmlns:p14="http://schemas.microsoft.com/office/powerpoint/2010/main" val="169680761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e8df1450-8e28-48cf-b599-c9e91c6de9f9">
      <Value>Templates</Value>
    </Category>
    <TaxCatchAll xmlns="6ac50d4a-bb12-4184-9d9a-686bec9743fc">
      <Value>410</Value>
    </TaxCatchAll>
    <lcf76f155ced4ddcb4097134ff3c332f xmlns="e8df1450-8e28-48cf-b599-c9e91c6de9f9" xsi:nil="true"/>
    <InternalContentOwner xmlns="e8df1450-8e28-48cf-b599-c9e91c6de9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4B70F88C60144E8DC7DFCB84809370" ma:contentTypeVersion="20" ma:contentTypeDescription="Create a new document." ma:contentTypeScope="" ma:versionID="ec7844a7089f18bdb74a0610b9951136">
  <xsd:schema xmlns:xsd="http://www.w3.org/2001/XMLSchema" xmlns:xs="http://www.w3.org/2001/XMLSchema" xmlns:p="http://schemas.microsoft.com/office/2006/metadata/properties" xmlns:ns2="6ac50d4a-bb12-4184-9d9a-686bec9743fc" xmlns:ns3="e8df1450-8e28-48cf-b599-c9e91c6de9f9" targetNamespace="http://schemas.microsoft.com/office/2006/metadata/properties" ma:root="true" ma:fieldsID="efec7f2f4b1509a1d47f69604694502d" ns2:_="" ns3:_="">
    <xsd:import namespace="6ac50d4a-bb12-4184-9d9a-686bec9743fc"/>
    <xsd:import namespace="e8df1450-8e28-48cf-b599-c9e91c6de9f9"/>
    <xsd:element name="properties">
      <xsd:complexType>
        <xsd:sequence>
          <xsd:element name="documentManagement">
            <xsd:complexType>
              <xsd:all>
                <xsd:element ref="ns2:TaxCatchAll" minOccurs="0"/>
                <xsd:element ref="ns3:Category" minOccurs="0"/>
                <xsd:element ref="ns3:lcf76f155ced4ddcb4097134ff3c332f" minOccurs="0"/>
                <xsd:element ref="ns3:InternalContent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50d4a-bb12-4184-9d9a-686bec9743f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06414af-61e6-4601-addb-0e44ab5c5751}" ma:internalName="TaxCatchAll" ma:showField="CatchAllData" ma:web="6ac50d4a-bb12-4184-9d9a-686bec9743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df1450-8e28-48cf-b599-c9e91c6de9f9" elementFormDefault="qualified">
    <xsd:import namespace="http://schemas.microsoft.com/office/2006/documentManagement/types"/>
    <xsd:import namespace="http://schemas.microsoft.com/office/infopath/2007/PartnerControls"/>
    <xsd:element name="Category" ma:index="9" nillable="true" ma:displayName="Category" ma:format="Dropdown" ma:internalName="Category" ma:readOnly="false">
      <xsd:complexType>
        <xsd:complexContent>
          <xsd:extension base="dms:MultiChoice">
            <xsd:sequence>
              <xsd:element name="Value" maxOccurs="unbounded" minOccurs="0" nillable="true">
                <xsd:simpleType>
                  <xsd:restriction base="dms:Choice">
                    <xsd:enumeration value="About Us"/>
                    <xsd:enumeration value="Ad-CreativeProj"/>
                    <xsd:enumeration value="Aderant"/>
                    <xsd:enumeration value="Affinity Group"/>
                    <xsd:enumeration value="Agenda"/>
                    <xsd:enumeration value="Alternate Rates Review"/>
                    <xsd:enumeration value="Article"/>
                    <xsd:enumeration value="Attachment-News"/>
                    <xsd:enumeration value="Audit Requests"/>
                    <xsd:enumeration value="Benefits"/>
                    <xsd:enumeration value="Benefits Enrollment"/>
                    <xsd:enumeration value="Benefits Notification"/>
                    <xsd:enumeration value="BillBack"/>
                    <xsd:enumeration value="Billing"/>
                    <xsd:enumeration value="Blog"/>
                    <xsd:enumeration value="BNA"/>
                    <xsd:enumeration value="Brochures"/>
                    <xsd:enumeration value="Checklists"/>
                    <xsd:enumeration value="CLE - Continuing Legal Ed"/>
                    <xsd:enumeration value="Client and Matter Opening"/>
                    <xsd:enumeration value="Client Communications"/>
                    <xsd:enumeration value="Client Portal"/>
                    <xsd:enumeration value="Codes"/>
                    <xsd:enumeration value="Codes-Activity&amp;Task"/>
                    <xsd:enumeration value="Collections"/>
                    <xsd:enumeration value="Communication and Reports"/>
                    <xsd:enumeration value="Compose"/>
                    <xsd:enumeration value="CR - Credit Card"/>
                    <xsd:enumeration value="CR - Expense"/>
                    <xsd:enumeration value="CR - Invoice"/>
                    <xsd:enumeration value="Direct Deposit"/>
                    <xsd:enumeration value="Discussion Questions"/>
                    <xsd:enumeration value="Docketing"/>
                    <xsd:enumeration value="Document Management"/>
                    <xsd:enumeration value="Documentation"/>
                    <xsd:enumeration value="eBilling"/>
                    <xsd:enumeration value="Education"/>
                    <xsd:enumeration value="EEO Advantage"/>
                    <xsd:enumeration value="EPLI"/>
                    <xsd:enumeration value="Events"/>
                    <xsd:enumeration value="Expense Reimbursements"/>
                    <xsd:enumeration value="Extracts"/>
                    <xsd:enumeration value="Firm Leadership"/>
                    <xsd:enumeration value="Forms"/>
                    <xsd:enumeration value="General"/>
                    <xsd:enumeration value="Guidebooks"/>
                    <xsd:enumeration value="Guidelines"/>
                    <xsd:enumeration value="Handout"/>
                    <xsd:enumeration value="Hotels"/>
                    <xsd:enumeration value="IA Reports"/>
                    <xsd:enumeration value="IA Training"/>
                    <xsd:enumeration value="Immigration Billing"/>
                    <xsd:enumeration value="IntelliCase"/>
                    <xsd:enumeration value="InterAction"/>
                    <xsd:enumeration value="InterCall"/>
                    <xsd:enumeration value="International"/>
                    <xsd:enumeration value="Internet &amp; Wifi"/>
                    <xsd:enumeration value="Invoices"/>
                    <xsd:enumeration value="KARLOS"/>
                    <xsd:enumeration value="Labor Law Solutions"/>
                    <xsd:enumeration value="Lawcountability"/>
                    <xsd:enumeration value="LECE"/>
                    <xsd:enumeration value="LegalMation"/>
                    <xsd:enumeration value="Lexis"/>
                    <xsd:enumeration value="Licensing"/>
                    <xsd:enumeration value="Litigation"/>
                    <xsd:enumeration value="Logos"/>
                    <xsd:enumeration value="Maps"/>
                    <xsd:enumeration value="Marketing"/>
                    <xsd:enumeration value="Matter Budgeting"/>
                    <xsd:enumeration value="Matter Planning"/>
                    <xsd:enumeration value="Matter Taxonomy"/>
                    <xsd:enumeration value="Membership List"/>
                    <xsd:enumeration value="Metrics"/>
                    <xsd:enumeration value="Newsletter"/>
                    <xsd:enumeration value="OD in Practice"/>
                    <xsd:enumeration value="ODConnect"/>
                    <xsd:enumeration value="ODPro"/>
                    <xsd:enumeration value="ODUniversity"/>
                    <xsd:enumeration value="ODWIN"/>
                    <xsd:enumeration value="Open Enrollment"/>
                    <xsd:enumeration value="Org Chart"/>
                    <xsd:enumeration value="Overview"/>
                    <xsd:enumeration value="PACER/ECF"/>
                    <xsd:enumeration value="Payroll"/>
                    <xsd:enumeration value="PHI - Protected Health Information"/>
                    <xsd:enumeration value="Policy"/>
                    <xsd:enumeration value="Post-Matter Review"/>
                    <xsd:enumeration value="Presentations"/>
                    <xsd:enumeration value="Pricing"/>
                    <xsd:enumeration value="Procedures"/>
                    <xsd:enumeration value="Proformas"/>
                    <xsd:enumeration value="Promotions"/>
                    <xsd:enumeration value="Publications"/>
                    <xsd:enumeration value="QRC"/>
                    <xsd:enumeration value="Questionnaire"/>
                    <xsd:enumeration value="Quick Checks"/>
                    <xsd:enumeration value="Quick Reports"/>
                    <xsd:enumeration value="Quick Tips"/>
                    <xsd:enumeration value="Rates"/>
                    <xsd:enumeration value="Recommended Reading"/>
                    <xsd:enumeration value="Records Management"/>
                    <xsd:enumeration value="Redaction Response"/>
                    <xsd:enumeration value="Remote Work"/>
                    <xsd:enumeration value="Reports"/>
                    <xsd:enumeration value="Research Services"/>
                    <xsd:enumeration value="Resources"/>
                    <xsd:enumeration value="RFPs &amp; Pitches"/>
                    <xsd:enumeration value="Samples"/>
                    <xsd:enumeration value="Scoping and Pricing"/>
                    <xsd:enumeration value="Search"/>
                    <xsd:enumeration value="Security"/>
                    <xsd:enumeration value="Seminar Tools"/>
                    <xsd:enumeration value="Shareholder Meeting"/>
                    <xsd:enumeration value="Shareholder Onboarding"/>
                    <xsd:enumeration value="Talking Points"/>
                    <xsd:enumeration value="Task Codes"/>
                    <xsd:enumeration value="Tech Tune-Up"/>
                    <xsd:enumeration value="Technology"/>
                    <xsd:enumeration value="Templates"/>
                    <xsd:enumeration value="Timekeeping"/>
                    <xsd:enumeration value="Toolkit"/>
                    <xsd:enumeration value="Training"/>
                    <xsd:enumeration value="Trust"/>
                    <xsd:enumeration value="UltiPro"/>
                    <xsd:enumeration value="UMUC Alliance"/>
                    <xsd:enumeration value="Uploads"/>
                    <xsd:enumeration value="Vendors"/>
                    <xsd:enumeration value="Video"/>
                    <xsd:enumeration value="Webinar"/>
                    <xsd:enumeration value="Webview"/>
                    <xsd:enumeration value="Well-Being"/>
                    <xsd:enumeration value="Westlaw"/>
                    <xsd:enumeration value="Wire Transfers"/>
                    <xsd:enumeration value="Workflow"/>
                    <xsd:enumeration value="Workplace Strategies"/>
                    <xsd:enumeration value="Xcelerate"/>
                  </xsd:restriction>
                </xsd:simpleType>
              </xsd:element>
            </xsd:sequence>
          </xsd:extension>
        </xsd:complexContent>
      </xsd:complexType>
    </xsd:element>
    <xsd:element name="lcf76f155ced4ddcb4097134ff3c332f" ma:index="10" nillable="true" ma:displayName="Image Tags_0" ma:hidden="true" ma:internalName="lcf76f155ced4ddcb4097134ff3c332f">
      <xsd:simpleType>
        <xsd:restriction base="dms:Note"/>
      </xsd:simpleType>
    </xsd:element>
    <xsd:element name="InternalContentOwner" ma:index="11" nillable="true" ma:displayName="Internal Content Owner" ma:format="Dropdown" ma:internalName="InternalContentOwn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02F47-3979-4EA3-9600-7F14FAF3695D}">
  <ds:schemaRefs>
    <ds:schemaRef ds:uri="http://schemas.microsoft.com/office/2006/documentManagement/types"/>
    <ds:schemaRef ds:uri="6ac50d4a-bb12-4184-9d9a-686bec9743fc"/>
    <ds:schemaRef ds:uri="http://schemas.openxmlformats.org/package/2006/metadata/core-properties"/>
    <ds:schemaRef ds:uri="http://www.w3.org/XML/1998/namespace"/>
    <ds:schemaRef ds:uri="http://schemas.microsoft.com/office/infopath/2007/PartnerControls"/>
    <ds:schemaRef ds:uri="http://purl.org/dc/dcmitype/"/>
    <ds:schemaRef ds:uri="http://purl.org/dc/terms/"/>
    <ds:schemaRef ds:uri="e8df1450-8e28-48cf-b599-c9e91c6de9f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187EE5D-C348-4145-8D68-79B97EE4B387}">
  <ds:schemaRefs>
    <ds:schemaRef ds:uri="http://schemas.microsoft.com/sharepoint/v3/contenttype/forms"/>
  </ds:schemaRefs>
</ds:datastoreItem>
</file>

<file path=customXml/itemProps3.xml><?xml version="1.0" encoding="utf-8"?>
<ds:datastoreItem xmlns:ds="http://schemas.openxmlformats.org/officeDocument/2006/customXml" ds:itemID="{334C3B61-5786-4A7E-A38A-4C28ED98F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50d4a-bb12-4184-9d9a-686bec9743fc"/>
    <ds:schemaRef ds:uri="e8df1450-8e28-48cf-b599-c9e91c6de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3130</Words>
  <Application>Microsoft Office PowerPoint</Application>
  <PresentationFormat>Widescreen</PresentationFormat>
  <Paragraphs>251</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Futura Md BT</vt:lpstr>
      <vt:lpstr>Gill Sans MT</vt:lpstr>
      <vt:lpstr>Office Theme</vt:lpstr>
      <vt:lpstr>PowerPoint Presentation</vt:lpstr>
      <vt:lpstr>Brief Primer on the Family and Medical Leave Act (“FMLA”)</vt:lpstr>
      <vt:lpstr>Purpose of the FMLA</vt:lpstr>
      <vt:lpstr>Eligibility for Employees</vt:lpstr>
      <vt:lpstr>Poll – Calculating 12 Month Period</vt:lpstr>
      <vt:lpstr>Qualifying Conditions</vt:lpstr>
      <vt:lpstr>Serious Health Condition Requirements</vt:lpstr>
      <vt:lpstr>Intermittent or Reduced Schedule Leave</vt:lpstr>
      <vt:lpstr>Scenarios</vt:lpstr>
      <vt:lpstr>Paid Leave?</vt:lpstr>
      <vt:lpstr>Scenarios</vt:lpstr>
      <vt:lpstr>Returning to Work</vt:lpstr>
      <vt:lpstr>FMLA Abuse</vt:lpstr>
      <vt:lpstr>Fraud vs. Abuse</vt:lpstr>
      <vt:lpstr>Scenario</vt:lpstr>
      <vt:lpstr>One week later…</vt:lpstr>
      <vt:lpstr>Uncovering Abuse – Reasons for Suspicions</vt:lpstr>
      <vt:lpstr>Investigations</vt:lpstr>
      <vt:lpstr>Five Quick Tips to Curb Abuse</vt:lpstr>
      <vt:lpstr>Medical Certification</vt:lpstr>
      <vt:lpstr>Second (or Third) Opinions</vt:lpstr>
      <vt:lpstr>Medical Recertification</vt:lpstr>
      <vt:lpstr>Medical Recertification</vt:lpstr>
      <vt:lpstr>Medical Recertification - Scenarios</vt:lpstr>
      <vt:lpstr>Medical Recertification - Scenarios</vt:lpstr>
      <vt:lpstr>Case Study #1</vt:lpstr>
      <vt:lpstr>Case Study #1 (continued)</vt:lpstr>
      <vt:lpstr>Case Study #1 (continued)</vt:lpstr>
      <vt:lpstr>Case Study #1 (continued)</vt:lpstr>
      <vt:lpstr>Case Study #1 - Discussion</vt:lpstr>
      <vt:lpstr>Case Study #1 – In Real Life</vt:lpstr>
      <vt:lpstr>Case Study #2</vt:lpstr>
      <vt:lpstr>Case Study #2 (continued)</vt:lpstr>
      <vt:lpstr>Case Study #2 (continued)</vt:lpstr>
      <vt:lpstr>Case Study #2 – Discussion </vt:lpstr>
      <vt:lpstr>Case Study #2 – In Real Life</vt:lpstr>
      <vt:lpstr>Require Use of Accrued Leave</vt:lpstr>
      <vt:lpstr>Policies</vt:lpstr>
      <vt:lpstr>Maintain Communication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2023-07-25T16:03:36Z</dcterms:modified>
</cp:coreProperties>
</file>